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1.svg" ContentType="image/svg+xml"/>
  <Override PartName="/ppt/media/image13.svg" ContentType="image/svg+xml"/>
  <Override PartName="/ppt/media/image2.svg" ContentType="image/svg+xml"/>
  <Override PartName="/ppt/media/image55.svg" ContentType="image/svg+xml"/>
  <Override PartName="/ppt/media/image7.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91" r:id="rId12"/>
    <p:sldId id="292" r:id="rId42"/>
    <p:sldId id="293" r:id="rId43"/>
    <p:sldId id="268" r:id="rId13"/>
    <p:sldId id="269" r:id="rId14"/>
    <p:sldId id="294" r:id="rId44"/>
    <p:sldId id="295" r:id="rId45"/>
    <p:sldId id="296" r:id="rId46"/>
    <p:sldId id="297" r:id="rId47"/>
    <p:sldId id="298" r:id="rId48"/>
    <p:sldId id="274" r:id="rId15"/>
    <p:sldId id="275" r:id="rId16"/>
    <p:sldId id="276" r:id="rId17"/>
    <p:sldId id="299" r:id="rId49"/>
    <p:sldId id="300" r:id="rId50"/>
    <p:sldId id="301" r:id="rId51"/>
    <p:sldId id="302" r:id="rId52"/>
    <p:sldId id="303" r:id="rId53"/>
    <p:sldId id="304" r:id="rId54"/>
    <p:sldId id="282" r:id="rId18"/>
    <p:sldId id="283" r:id="rId19"/>
    <p:sldId id="305" r:id="rId55"/>
    <p:sldId id="284" r:id="rId20"/>
    <p:sldId id="290" r:id="rId21"/>
    <p:sldId id="306" r:id="rId56"/>
    <p:sldId id="286" r:id="rId22"/>
    <p:sldId id="287" r:id="rId23"/>
    <p:sldId id="288" r:id="rId24"/>
  </p:sldIdLst>
  <p:sldSz cx="7556500" cy="10693400"/>
  <p:notesSz cx="6858000" cy="9144000"/>
  <p:embeddedFontLst>
    <p:embeddedFont>
      <p:font typeface="Canva Sans Bold" panose="020B0604020202020204" charset="0"/>
      <p:regular r:id="rId25"/>
    </p:embeddedFont>
    <p:embeddedFont>
      <p:font typeface="IBM Plex Sans" panose="020B0503050203000203" pitchFamily="34" charset="0"/>
      <p:regular r:id="rId26"/>
    </p:embeddedFont>
    <p:embeddedFont>
      <p:font typeface="IBM Plex Sans Bold" panose="020B0803050203000203" charset="0"/>
      <p:regular r:id="rId27"/>
    </p:embeddedFont>
    <p:embeddedFont>
      <p:font typeface="IBM Plex Sans Bold Italics" panose="020B0604020202020204" charset="0"/>
      <p:regular r:id="rId28"/>
    </p:embeddedFont>
    <p:embeddedFont>
      <p:font typeface="IBM Plex Sans Italics" panose="020B0604020202020204" charset="0"/>
      <p:regular r:id="rId29"/>
    </p:embeddedFont>
    <p:embeddedFont>
      <p:font typeface="League Gothic" panose="020B0604020202020204" charset="0"/>
      <p:regular r:id="rId30"/>
    </p:embeddedFont>
    <p:embeddedFont>
      <p:font typeface="League Gothic Italics" panose="020B0604020202020204" charset="0"/>
      <p:regular r:id="rId31"/>
    </p:embeddedFont>
    <p:embeddedFont>
      <p:font typeface="Montserrat Classic" panose="020B0604020202020204" charset="0"/>
      <p:regular r:id="rId32"/>
    </p:embeddedFont>
    <p:embeddedFont>
      <p:font typeface="Open Sans Bold" panose="020B0604020202020204" charset="0"/>
      <p:regular r:id="rId33"/>
    </p:embeddedFont>
    <p:embeddedFont>
      <p:font typeface="Open Sans Bold Italics" panose="020B0604020202020204" charset="0"/>
      <p:regular r:id="rId34"/>
    </p:embeddedFont>
    <p:embeddedFont>
      <p:font typeface="Open Sans Italics" panose="020B0604020202020204" charset="0"/>
      <p:regular r:id="rId35"/>
    </p:embeddedFont>
    <p:embeddedFont>
      <p:font typeface="Tex Gyre Termes" panose="020B0604020202020204" charset="0"/>
      <p:regular r:id="rId36"/>
    </p:embeddedFont>
    <p:embeddedFont>
      <p:font typeface="Tex Gyre Termes 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40" autoAdjust="0"/>
    <p:restoredTop sz="94622" autoAdjust="0"/>
  </p:normalViewPr>
  <p:slideViewPr>
    <p:cSldViewPr>
      <p:cViewPr>
        <p:scale>
          <a:sx n="125" d="100"/>
          <a:sy n="125" d="100"/>
        </p:scale>
        <p:origin x="845" y="-24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font" Target="fonts/font1.fntdata"/><Relationship Id="rId26" Type="http://schemas.openxmlformats.org/officeDocument/2006/relationships/font" Target="fonts/font2.fntdata"/><Relationship Id="rId27" Type="http://schemas.openxmlformats.org/officeDocument/2006/relationships/font" Target="fonts/font3.fntdata"/><Relationship Id="rId28" Type="http://schemas.openxmlformats.org/officeDocument/2006/relationships/font" Target="fonts/font4.fntdata"/><Relationship Id="rId29" Type="http://schemas.openxmlformats.org/officeDocument/2006/relationships/font" Target="fonts/font5.fntdata"/><Relationship Id="rId30" Type="http://schemas.openxmlformats.org/officeDocument/2006/relationships/font" Target="fonts/font6.fntdata"/><Relationship Id="rId31" Type="http://schemas.openxmlformats.org/officeDocument/2006/relationships/font" Target="fonts/font7.fntdata"/><Relationship Id="rId32" Type="http://schemas.openxmlformats.org/officeDocument/2006/relationships/font" Target="fonts/font8.fntdata"/><Relationship Id="rId33" Type="http://schemas.openxmlformats.org/officeDocument/2006/relationships/font" Target="fonts/font9.fntdata"/><Relationship Id="rId34" Type="http://schemas.openxmlformats.org/officeDocument/2006/relationships/font" Target="fonts/font10.fntdata"/><Relationship Id="rId35" Type="http://schemas.openxmlformats.org/officeDocument/2006/relationships/font" Target="fonts/font11.fntdata"/><Relationship Id="rId36" Type="http://schemas.openxmlformats.org/officeDocument/2006/relationships/font" Target="fonts/font12.fntdata"/><Relationship Id="rId37" Type="http://schemas.openxmlformats.org/officeDocument/2006/relationships/font" Target="fonts/font13.fntdata"/><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 Id="rId42" Type="http://schemas.openxmlformats.org/officeDocument/2006/relationships/slide" Target="slides/slide24.xml"/><Relationship Id="rId43" Type="http://schemas.openxmlformats.org/officeDocument/2006/relationships/slide" Target="slides/slide25.xml"/><Relationship Id="rId44" Type="http://schemas.openxmlformats.org/officeDocument/2006/relationships/slide" Target="slides/slide26.xml"/><Relationship Id="rId45" Type="http://schemas.openxmlformats.org/officeDocument/2006/relationships/slide" Target="slides/slide27.xml"/><Relationship Id="rId46" Type="http://schemas.openxmlformats.org/officeDocument/2006/relationships/slide" Target="slides/slide28.xml"/><Relationship Id="rId47" Type="http://schemas.openxmlformats.org/officeDocument/2006/relationships/slide" Target="slides/slide29.xml"/><Relationship Id="rId48" Type="http://schemas.openxmlformats.org/officeDocument/2006/relationships/slide" Target="slides/slide30.xml"/><Relationship Id="rId49" Type="http://schemas.openxmlformats.org/officeDocument/2006/relationships/slide" Target="slides/slide31.xml"/><Relationship Id="rId50" Type="http://schemas.openxmlformats.org/officeDocument/2006/relationships/slide" Target="slides/slide32.xml"/><Relationship Id="rId51" Type="http://schemas.openxmlformats.org/officeDocument/2006/relationships/slide" Target="slides/slide33.xml"/><Relationship Id="rId52" Type="http://schemas.openxmlformats.org/officeDocument/2006/relationships/slide" Target="slides/slide34.xml"/><Relationship Id="rId53" Type="http://schemas.openxmlformats.org/officeDocument/2006/relationships/slide" Target="slides/slide35.xml"/><Relationship Id="rId54" Type="http://schemas.openxmlformats.org/officeDocument/2006/relationships/slide" Target="slides/slide36.xml"/><Relationship Id="rId55" Type="http://schemas.openxmlformats.org/officeDocument/2006/relationships/slide" Target="slides/slide37.xml"/><Relationship Id="rId56"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1/30/2026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jpeg"/><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jpeg"/><Relationship Id="rId3"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10.png"/><Relationship Id="rId5" Type="http://schemas.openxmlformats.org/officeDocument/2006/relationships/image" Target="../media/image11.svg"/><Relationship Id="rId6" Type="http://schemas.openxmlformats.org/officeDocument/2006/relationships/image" Target="../media/image12.png"/><Relationship Id="rId7" Type="http://schemas.openxmlformats.org/officeDocument/2006/relationships/image" Target="../media/image13.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jpeg"/><Relationship Id="rId12" Type="http://schemas.openxmlformats.org/officeDocument/2006/relationships/image" Target="../media/image24.jpeg"/><Relationship Id="rId13" Type="http://schemas.openxmlformats.org/officeDocument/2006/relationships/image" Target="../media/image25.png"/><Relationship Id="rId14" Type="http://schemas.openxmlformats.org/officeDocument/2006/relationships/image" Target="../media/image26.png"/><Relationship Id="rId15" Type="http://schemas.openxmlformats.org/officeDocument/2006/relationships/image" Target="../media/image27.jpeg"/><Relationship Id="rId16" Type="http://schemas.openxmlformats.org/officeDocument/2006/relationships/image" Target="../media/image28.png"/><Relationship Id="rId17" Type="http://schemas.openxmlformats.org/officeDocument/2006/relationships/image" Target="../media/image29.png"/><Relationship Id="rId18" Type="http://schemas.openxmlformats.org/officeDocument/2006/relationships/image" Target="../media/image30.png"/><Relationship Id="rId19" Type="http://schemas.openxmlformats.org/officeDocument/2006/relationships/image" Target="../media/image31.png"/><Relationship Id="rId20" Type="http://schemas.openxmlformats.org/officeDocument/2006/relationships/image" Target="../media/image32.png"/><Relationship Id="rId21" Type="http://schemas.openxmlformats.org/officeDocument/2006/relationships/image" Target="../media/image33.png"/><Relationship Id="rId22" Type="http://schemas.openxmlformats.org/officeDocument/2006/relationships/image" Target="../media/image34.jpeg"/><Relationship Id="rId23" Type="http://schemas.openxmlformats.org/officeDocument/2006/relationships/image" Target="../media/image35.jpeg"/><Relationship Id="rId24" Type="http://schemas.openxmlformats.org/officeDocument/2006/relationships/image" Target="../media/image36.jpeg"/><Relationship Id="rId25" Type="http://schemas.openxmlformats.org/officeDocument/2006/relationships/image" Target="../media/image37.png"/><Relationship Id="rId26" Type="http://schemas.openxmlformats.org/officeDocument/2006/relationships/image" Target="../media/image38.jpeg"/><Relationship Id="rId27" Type="http://schemas.openxmlformats.org/officeDocument/2006/relationships/image" Target="../media/image39.png"/><Relationship Id="rId28" Type="http://schemas.openxmlformats.org/officeDocument/2006/relationships/image" Target="../media/image40.png"/><Relationship Id="rId29"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jpeg"/><Relationship Id="rId3"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9F6"/>
        </a:solidFill>
        <a:effectLst/>
      </p:bgPr>
    </p:bg>
    <p:spTree>
      <p:nvGrpSpPr>
        <p:cNvPr id="1" name=""/>
        <p:cNvGrpSpPr/>
        <p:nvPr/>
      </p:nvGrpSpPr>
      <p:grpSpPr>
        <a:xfrm>
          <a:off x="0" y="0"/>
          <a:ext cx="0" cy="0"/>
          <a:chOff x="0" y="0"/>
          <a:chExt cx="0" cy="0"/>
        </a:xfrm>
      </p:grpSpPr>
      <p:sp>
        <p:nvSpPr>
          <p:cNvPr id="2" name="TextBox 2"/>
          <p:cNvSpPr txBox="1"/>
          <p:nvPr/>
        </p:nvSpPr>
        <p:spPr>
          <a:xfrm>
            <a:off x="2522201" y="10407263"/>
            <a:ext cx="2515629" cy="151428"/>
          </a:xfrm>
          <a:prstGeom prst="rect">
            <a:avLst/>
          </a:prstGeom>
        </p:spPr>
        <p:txBody>
          <a:bodyPr lIns="0" tIns="0" rIns="0" bIns="0" rtlCol="0" anchor="t">
            <a:spAutoFit/>
          </a:bodyPr>
          <a:lstStyle/>
          <a:p>
            <a:pPr algn="l">
              <a:lnSpc>
                <a:spcPts val="1260"/>
              </a:lnSpc>
            </a:pPr>
            <a:r>
              <a:rPr lang="en-US" sz="900" i="1" spc="25">
                <a:solidFill>
                  <a:srgbClr val="FFFFFF"/>
                </a:solidFill>
                <a:latin typeface="IBM Plex Sans Italics"/>
                <a:ea typeface="IBM Plex Sans Italics"/>
                <a:cs typeface="IBM Plex Sans Italics"/>
                <a:sym typeface="IBM Plex Sans Italics"/>
              </a:rPr>
              <a:t>Etablissement d’enseignement supérieur privé</a:t>
            </a:r>
          </a:p>
        </p:txBody>
      </p:sp>
      <p:grpSp>
        <p:nvGrpSpPr>
          <p:cNvPr id="3" name="Group 3"/>
          <p:cNvGrpSpPr/>
          <p:nvPr/>
        </p:nvGrpSpPr>
        <p:grpSpPr>
          <a:xfrm>
            <a:off x="2243431" y="-280673"/>
            <a:ext cx="3073139" cy="11253347"/>
            <a:chOff x="0" y="0"/>
            <a:chExt cx="1101344" cy="4032946"/>
          </a:xfrm>
        </p:grpSpPr>
        <p:sp>
          <p:nvSpPr>
            <p:cNvPr id="4" name="Freeform 4"/>
            <p:cNvSpPr/>
            <p:nvPr/>
          </p:nvSpPr>
          <p:spPr>
            <a:xfrm>
              <a:off x="0" y="0"/>
              <a:ext cx="1101344" cy="4032946"/>
            </a:xfrm>
            <a:custGeom>
              <a:avLst/>
              <a:gdLst/>
              <a:ahLst/>
              <a:cxnLst/>
              <a:rect l="l" t="t" r="r" b="b"/>
              <a:pathLst>
                <a:path w="1101344" h="4032946">
                  <a:moveTo>
                    <a:pt x="0" y="0"/>
                  </a:moveTo>
                  <a:lnTo>
                    <a:pt x="1101344" y="0"/>
                  </a:lnTo>
                  <a:lnTo>
                    <a:pt x="1101344" y="4032946"/>
                  </a:lnTo>
                  <a:lnTo>
                    <a:pt x="0" y="4032946"/>
                  </a:lnTo>
                  <a:close/>
                </a:path>
              </a:pathLst>
            </a:custGeom>
            <a:solidFill>
              <a:srgbClr val="1A1447"/>
            </a:solidFill>
          </p:spPr>
          <p:txBody>
            <a:bodyPr/>
            <a:lstStyle/>
            <a:p>
              <a:endParaRPr lang="fr-FR"/>
            </a:p>
          </p:txBody>
        </p:sp>
        <p:sp>
          <p:nvSpPr>
            <p:cNvPr id="5" name="TextBox 5"/>
            <p:cNvSpPr txBox="1"/>
            <p:nvPr/>
          </p:nvSpPr>
          <p:spPr>
            <a:xfrm>
              <a:off x="0" y="-28575"/>
              <a:ext cx="1101344" cy="4061521"/>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rot="-5400000">
            <a:off x="-68259" y="2967828"/>
            <a:ext cx="7336685" cy="3513406"/>
          </a:xfrm>
          <a:prstGeom prst="rect">
            <a:avLst/>
          </a:prstGeom>
        </p:spPr>
        <p:txBody>
          <a:bodyPr lIns="0" tIns="0" rIns="0" bIns="0" rtlCol="0" anchor="t">
            <a:spAutoFit/>
          </a:bodyPr>
          <a:lstStyle/>
          <a:p>
            <a:pPr algn="ctr">
              <a:lnSpc>
                <a:spcPts val="28731"/>
              </a:lnSpc>
            </a:pPr>
            <a:r>
              <a:rPr lang="en-US" sz="20522">
                <a:solidFill>
                  <a:srgbClr val="FEF9F6"/>
                </a:solidFill>
                <a:latin typeface="League Gothic"/>
                <a:ea typeface="League Gothic"/>
                <a:cs typeface="League Gothic"/>
                <a:sym typeface="League Gothic"/>
              </a:rPr>
              <a:t>ILCI 2025</a:t>
            </a:r>
          </a:p>
        </p:txBody>
      </p:sp>
      <p:sp>
        <p:nvSpPr>
          <p:cNvPr id="7" name="Freeform 7"/>
          <p:cNvSpPr/>
          <p:nvPr/>
        </p:nvSpPr>
        <p:spPr>
          <a:xfrm>
            <a:off x="457639" y="9342658"/>
            <a:ext cx="1671261" cy="494067"/>
          </a:xfrm>
          <a:custGeom>
            <a:avLst/>
            <a:gdLst/>
            <a:ahLst/>
            <a:cxnLst/>
            <a:rect l="l" t="t" r="r" b="b"/>
            <a:pathLst>
              <a:path w="1671261" h="494067">
                <a:moveTo>
                  <a:pt x="0" y="0"/>
                </a:moveTo>
                <a:lnTo>
                  <a:pt x="1671261" y="0"/>
                </a:lnTo>
                <a:lnTo>
                  <a:pt x="1671261" y="494066"/>
                </a:lnTo>
                <a:lnTo>
                  <a:pt x="0" y="4940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8" name="Freeform 8"/>
          <p:cNvSpPr/>
          <p:nvPr/>
        </p:nvSpPr>
        <p:spPr>
          <a:xfrm>
            <a:off x="-447081" y="4518475"/>
            <a:ext cx="4003546" cy="7748798"/>
          </a:xfrm>
          <a:custGeom>
            <a:avLst/>
            <a:gdLst/>
            <a:ahLst/>
            <a:cxnLst/>
            <a:rect l="l" t="t" r="r" b="b"/>
            <a:pathLst>
              <a:path w="4003546" h="7748798">
                <a:moveTo>
                  <a:pt x="0" y="0"/>
                </a:moveTo>
                <a:lnTo>
                  <a:pt x="4003546" y="0"/>
                </a:lnTo>
                <a:lnTo>
                  <a:pt x="4003546" y="7748798"/>
                </a:lnTo>
                <a:lnTo>
                  <a:pt x="0" y="7748798"/>
                </a:lnTo>
                <a:lnTo>
                  <a:pt x="0" y="0"/>
                </a:lnTo>
                <a:close/>
              </a:path>
            </a:pathLst>
          </a:custGeom>
          <a:blipFill>
            <a:blip r:embed="rId4"/>
            <a:stretch>
              <a:fillRect/>
            </a:stretch>
          </a:blipFill>
        </p:spPr>
        <p:txBody>
          <a:bodyPr/>
          <a:lstStyle/>
          <a:p>
            <a:endParaRPr lang="fr-FR"/>
          </a:p>
        </p:txBody>
      </p:sp>
      <p:sp>
        <p:nvSpPr>
          <p:cNvPr id="9" name="Freeform 9"/>
          <p:cNvSpPr/>
          <p:nvPr/>
        </p:nvSpPr>
        <p:spPr>
          <a:xfrm>
            <a:off x="-5150552" y="-1776843"/>
            <a:ext cx="5150552" cy="7384304"/>
          </a:xfrm>
          <a:custGeom>
            <a:avLst/>
            <a:gdLst/>
            <a:ahLst/>
            <a:cxnLst/>
            <a:rect l="l" t="t" r="r" b="b"/>
            <a:pathLst>
              <a:path w="5150552" h="7384304">
                <a:moveTo>
                  <a:pt x="0" y="0"/>
                </a:moveTo>
                <a:lnTo>
                  <a:pt x="5150552" y="0"/>
                </a:lnTo>
                <a:lnTo>
                  <a:pt x="5150552" y="7384304"/>
                </a:lnTo>
                <a:lnTo>
                  <a:pt x="0" y="7384304"/>
                </a:lnTo>
                <a:lnTo>
                  <a:pt x="0" y="0"/>
                </a:lnTo>
                <a:close/>
              </a:path>
            </a:pathLst>
          </a:custGeom>
          <a:blipFill>
            <a:blip r:embed="rId5"/>
            <a:stretch>
              <a:fillRect/>
            </a:stretch>
          </a:blipFill>
        </p:spPr>
        <p:txBody>
          <a:bodyPr/>
          <a:lstStyle/>
          <a:p>
            <a:endParaRPr lang="fr-FR"/>
          </a:p>
        </p:txBody>
      </p:sp>
      <p:sp>
        <p:nvSpPr>
          <p:cNvPr id="10" name="Freeform 10"/>
          <p:cNvSpPr/>
          <p:nvPr/>
        </p:nvSpPr>
        <p:spPr>
          <a:xfrm>
            <a:off x="3556465" y="4063644"/>
            <a:ext cx="4931320" cy="7069993"/>
          </a:xfrm>
          <a:custGeom>
            <a:avLst/>
            <a:gdLst/>
            <a:ahLst/>
            <a:cxnLst/>
            <a:rect l="l" t="t" r="r" b="b"/>
            <a:pathLst>
              <a:path w="4931320" h="7069993">
                <a:moveTo>
                  <a:pt x="0" y="0"/>
                </a:moveTo>
                <a:lnTo>
                  <a:pt x="4931320" y="0"/>
                </a:lnTo>
                <a:lnTo>
                  <a:pt x="4931320" y="7069993"/>
                </a:lnTo>
                <a:lnTo>
                  <a:pt x="0" y="7069993"/>
                </a:lnTo>
                <a:lnTo>
                  <a:pt x="0" y="0"/>
                </a:lnTo>
                <a:close/>
              </a:path>
            </a:pathLst>
          </a:custGeom>
          <a:blipFill>
            <a:blip r:embed="rId6"/>
            <a:stretch>
              <a:fillRect/>
            </a:stretch>
          </a:blipFill>
        </p:spPr>
        <p:txBody>
          <a:bodyPr/>
          <a:lstStyle/>
          <a:p>
            <a:endParaRPr lang="fr-FR"/>
          </a:p>
        </p:txBody>
      </p:sp>
      <p:sp>
        <p:nvSpPr>
          <p:cNvPr id="11" name="Freeform 11"/>
          <p:cNvSpPr/>
          <p:nvPr/>
        </p:nvSpPr>
        <p:spPr>
          <a:xfrm>
            <a:off x="2128900" y="9699510"/>
            <a:ext cx="3024000" cy="472979"/>
          </a:xfrm>
          <a:custGeom>
            <a:avLst/>
            <a:gdLst/>
            <a:ahLst/>
            <a:cxnLst/>
            <a:rect l="l" t="t" r="r" b="b"/>
            <a:pathLst>
              <a:path w="3024000" h="472979">
                <a:moveTo>
                  <a:pt x="0" y="0"/>
                </a:moveTo>
                <a:lnTo>
                  <a:pt x="3024000" y="0"/>
                </a:lnTo>
                <a:lnTo>
                  <a:pt x="3024000" y="472980"/>
                </a:lnTo>
                <a:lnTo>
                  <a:pt x="0" y="4729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2" name="TextBox 12"/>
          <p:cNvSpPr txBox="1"/>
          <p:nvPr/>
        </p:nvSpPr>
        <p:spPr>
          <a:xfrm>
            <a:off x="756000" y="698850"/>
            <a:ext cx="1074539" cy="504826"/>
          </a:xfrm>
          <a:prstGeom prst="rect">
            <a:avLst/>
          </a:prstGeom>
        </p:spPr>
        <p:txBody>
          <a:bodyPr lIns="0" tIns="0" rIns="0" bIns="0" rtlCol="0" anchor="t">
            <a:spAutoFit/>
          </a:bodyPr>
          <a:lstStyle/>
          <a:p>
            <a:pPr algn="l">
              <a:lnSpc>
                <a:spcPts val="4199"/>
              </a:lnSpc>
            </a:pPr>
            <a:r>
              <a:rPr lang="en-US" sz="2999" spc="362">
                <a:solidFill>
                  <a:srgbClr val="1A1447"/>
                </a:solidFill>
                <a:latin typeface="League Gothic"/>
                <a:ea typeface="League Gothic"/>
                <a:cs typeface="League Gothic"/>
                <a:sym typeface="League Gothic"/>
              </a:rPr>
              <a:t>ILCI</a:t>
            </a:r>
          </a:p>
        </p:txBody>
      </p:sp>
      <p:sp>
        <p:nvSpPr>
          <p:cNvPr id="13" name="TextBox 13"/>
          <p:cNvSpPr txBox="1"/>
          <p:nvPr/>
        </p:nvSpPr>
        <p:spPr>
          <a:xfrm>
            <a:off x="5729461" y="698850"/>
            <a:ext cx="1074539" cy="504826"/>
          </a:xfrm>
          <a:prstGeom prst="rect">
            <a:avLst/>
          </a:prstGeom>
        </p:spPr>
        <p:txBody>
          <a:bodyPr lIns="0" tIns="0" rIns="0" bIns="0" rtlCol="0" anchor="t">
            <a:spAutoFit/>
          </a:bodyPr>
          <a:lstStyle/>
          <a:p>
            <a:pPr algn="r">
              <a:lnSpc>
                <a:spcPts val="4199"/>
              </a:lnSpc>
            </a:pPr>
            <a:r>
              <a:rPr lang="en-US" sz="2999" spc="362">
                <a:solidFill>
                  <a:srgbClr val="1A1447"/>
                </a:solidFill>
                <a:latin typeface="League Gothic"/>
                <a:ea typeface="League Gothic"/>
                <a:cs typeface="League Gothic"/>
                <a:sym typeface="League Gothic"/>
              </a:rPr>
              <a:t>SCHOOL</a:t>
            </a:r>
          </a:p>
        </p:txBody>
      </p:sp>
      <p:sp>
        <p:nvSpPr>
          <p:cNvPr id="14" name="TextBox 14"/>
          <p:cNvSpPr txBox="1"/>
          <p:nvPr/>
        </p:nvSpPr>
        <p:spPr>
          <a:xfrm>
            <a:off x="2880418" y="698850"/>
            <a:ext cx="1799163" cy="504826"/>
          </a:xfrm>
          <a:prstGeom prst="rect">
            <a:avLst/>
          </a:prstGeom>
        </p:spPr>
        <p:txBody>
          <a:bodyPr lIns="0" tIns="0" rIns="0" bIns="0" rtlCol="0" anchor="t">
            <a:spAutoFit/>
          </a:bodyPr>
          <a:lstStyle/>
          <a:p>
            <a:pPr algn="ctr">
              <a:lnSpc>
                <a:spcPts val="4199"/>
              </a:lnSpc>
            </a:pPr>
            <a:r>
              <a:rPr lang="en-US" sz="2999" spc="362">
                <a:solidFill>
                  <a:srgbClr val="F4F0E3"/>
                </a:solidFill>
                <a:latin typeface="League Gothic"/>
                <a:ea typeface="League Gothic"/>
                <a:cs typeface="League Gothic"/>
                <a:sym typeface="League Gothic"/>
              </a:rPr>
              <a:t>BUSINESS</a:t>
            </a:r>
          </a:p>
        </p:txBody>
      </p:sp>
      <p:sp>
        <p:nvSpPr>
          <p:cNvPr id="15" name="TextBox 15"/>
          <p:cNvSpPr txBox="1"/>
          <p:nvPr/>
        </p:nvSpPr>
        <p:spPr>
          <a:xfrm rot="479061">
            <a:off x="988954" y="7913761"/>
            <a:ext cx="1671261" cy="471510"/>
          </a:xfrm>
          <a:prstGeom prst="rect">
            <a:avLst/>
          </a:prstGeom>
        </p:spPr>
        <p:txBody>
          <a:bodyPr lIns="0" tIns="0" rIns="0" bIns="0" rtlCol="0" anchor="t">
            <a:spAutoFit/>
          </a:bodyPr>
          <a:lstStyle/>
          <a:p>
            <a:pPr algn="l">
              <a:lnSpc>
                <a:spcPts val="3450"/>
              </a:lnSpc>
            </a:pPr>
            <a:r>
              <a:rPr lang="en-US" sz="3670">
                <a:solidFill>
                  <a:srgbClr val="1A1447"/>
                </a:solidFill>
                <a:latin typeface="League Gothic"/>
                <a:ea typeface="League Gothic"/>
                <a:cs typeface="League Gothic"/>
                <a:sym typeface="League Gothic"/>
              </a:rPr>
              <a:t>DEPUIS 2004</a:t>
            </a:r>
          </a:p>
        </p:txBody>
      </p:sp>
      <p:sp>
        <p:nvSpPr>
          <p:cNvPr id="16" name="TextBox 16"/>
          <p:cNvSpPr txBox="1"/>
          <p:nvPr/>
        </p:nvSpPr>
        <p:spPr>
          <a:xfrm>
            <a:off x="5356787" y="2411879"/>
            <a:ext cx="1928905" cy="1349938"/>
          </a:xfrm>
          <a:prstGeom prst="rect">
            <a:avLst/>
          </a:prstGeom>
        </p:spPr>
        <p:txBody>
          <a:bodyPr lIns="0" tIns="0" rIns="0" bIns="0" rtlCol="0" anchor="t">
            <a:spAutoFit/>
          </a:bodyPr>
          <a:lstStyle/>
          <a:p>
            <a:pPr algn="r">
              <a:lnSpc>
                <a:spcPts val="3450"/>
              </a:lnSpc>
            </a:pPr>
            <a:r>
              <a:rPr lang="en-US" sz="3670">
                <a:solidFill>
                  <a:srgbClr val="1A1447"/>
                </a:solidFill>
                <a:latin typeface="League Gothic"/>
                <a:ea typeface="League Gothic"/>
                <a:cs typeface="League Gothic"/>
                <a:sym typeface="League Gothic"/>
              </a:rPr>
              <a:t>ILCI</a:t>
            </a:r>
          </a:p>
          <a:p>
            <a:pPr algn="r">
              <a:lnSpc>
                <a:spcPts val="3450"/>
              </a:lnSpc>
            </a:pPr>
            <a:r>
              <a:rPr lang="en-US" sz="3670">
                <a:solidFill>
                  <a:srgbClr val="1A1447"/>
                </a:solidFill>
                <a:latin typeface="League Gothic"/>
                <a:ea typeface="League Gothic"/>
                <a:cs typeface="League Gothic"/>
                <a:sym typeface="League Gothic"/>
              </a:rPr>
              <a:t>BUSINESS</a:t>
            </a:r>
          </a:p>
          <a:p>
            <a:pPr algn="r">
              <a:lnSpc>
                <a:spcPts val="3450"/>
              </a:lnSpc>
            </a:pPr>
            <a:r>
              <a:rPr lang="en-US" sz="3670">
                <a:solidFill>
                  <a:srgbClr val="1A1447"/>
                </a:solidFill>
                <a:latin typeface="League Gothic"/>
                <a:ea typeface="League Gothic"/>
                <a:cs typeface="League Gothic"/>
                <a:sym typeface="League Gothic"/>
              </a:rPr>
              <a:t>SCHOOL</a:t>
            </a:r>
          </a:p>
        </p:txBody>
      </p:sp>
      <p:sp>
        <p:nvSpPr>
          <p:cNvPr id="17" name="TextBox 17"/>
          <p:cNvSpPr txBox="1"/>
          <p:nvPr/>
        </p:nvSpPr>
        <p:spPr>
          <a:xfrm>
            <a:off x="2522201" y="10407263"/>
            <a:ext cx="2515629" cy="151428"/>
          </a:xfrm>
          <a:prstGeom prst="rect">
            <a:avLst/>
          </a:prstGeom>
        </p:spPr>
        <p:txBody>
          <a:bodyPr lIns="0" tIns="0" rIns="0" bIns="0" rtlCol="0" anchor="t">
            <a:spAutoFit/>
          </a:bodyPr>
          <a:lstStyle/>
          <a:p>
            <a:pPr algn="l">
              <a:lnSpc>
                <a:spcPts val="1260"/>
              </a:lnSpc>
            </a:pPr>
            <a:r>
              <a:rPr lang="en-US" sz="900" i="1" spc="25">
                <a:solidFill>
                  <a:srgbClr val="FFFFFF"/>
                </a:solidFill>
                <a:latin typeface="IBM Plex Sans Italics"/>
                <a:ea typeface="IBM Plex Sans Italics"/>
                <a:cs typeface="IBM Plex Sans Italics"/>
                <a:sym typeface="IBM Plex Sans Italics"/>
              </a:rPr>
              <a:t>Etablissement d’enseignement supérieur privé</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44409" y="2212368"/>
            <a:ext cx="5702398" cy="2140010"/>
            <a:chOff x="0" y="0"/>
            <a:chExt cx="5702402" cy="2140014"/>
          </a:xfrm>
        </p:grpSpPr>
        <p:sp>
          <p:nvSpPr>
            <p:cNvPr id="3" name="Freeform 3"/>
            <p:cNvSpPr/>
            <p:nvPr/>
          </p:nvSpPr>
          <p:spPr>
            <a:xfrm>
              <a:off x="63500" y="2051050"/>
              <a:ext cx="1345438" cy="25400"/>
            </a:xfrm>
            <a:custGeom>
              <a:avLst/>
              <a:gdLst/>
              <a:ahLst/>
              <a:cxnLst/>
              <a:rect l="l" t="t" r="r" b="b"/>
              <a:pathLst>
                <a:path w="1345438" h="25400">
                  <a:moveTo>
                    <a:pt x="1345438" y="25400"/>
                  </a:moveTo>
                  <a:lnTo>
                    <a:pt x="0" y="25400"/>
                  </a:lnTo>
                  <a:lnTo>
                    <a:pt x="0" y="0"/>
                  </a:lnTo>
                  <a:lnTo>
                    <a:pt x="1345438" y="0"/>
                  </a:lnTo>
                  <a:close/>
                </a:path>
              </a:pathLst>
            </a:custGeom>
            <a:solidFill>
              <a:srgbClr val="EA8C39"/>
            </a:solidFill>
          </p:spPr>
          <p:txBody>
            <a:bodyPr/>
            <a:lstStyle/>
            <a:p>
              <a:endParaRPr lang="fr-FR"/>
            </a:p>
          </p:txBody>
        </p:sp>
        <p:sp>
          <p:nvSpPr>
            <p:cNvPr id="4" name="Freeform 4"/>
            <p:cNvSpPr/>
            <p:nvPr/>
          </p:nvSpPr>
          <p:spPr>
            <a:xfrm>
              <a:off x="63500" y="63500"/>
              <a:ext cx="25400" cy="2012950"/>
            </a:xfrm>
            <a:custGeom>
              <a:avLst/>
              <a:gdLst/>
              <a:ahLst/>
              <a:cxnLst/>
              <a:rect l="l" t="t" r="r" b="b"/>
              <a:pathLst>
                <a:path w="25400" h="2012950">
                  <a:moveTo>
                    <a:pt x="0" y="2012950"/>
                  </a:moveTo>
                  <a:lnTo>
                    <a:pt x="0" y="0"/>
                  </a:lnTo>
                  <a:lnTo>
                    <a:pt x="25400" y="0"/>
                  </a:lnTo>
                  <a:lnTo>
                    <a:pt x="25400" y="2012950"/>
                  </a:lnTo>
                  <a:close/>
                </a:path>
              </a:pathLst>
            </a:custGeom>
            <a:solidFill>
              <a:srgbClr val="EA8C39"/>
            </a:solidFill>
          </p:spPr>
          <p:txBody>
            <a:bodyPr/>
            <a:lstStyle/>
            <a:p>
              <a:endParaRPr lang="fr-FR"/>
            </a:p>
          </p:txBody>
        </p:sp>
        <p:sp>
          <p:nvSpPr>
            <p:cNvPr id="5" name="Freeform 5"/>
            <p:cNvSpPr/>
            <p:nvPr/>
          </p:nvSpPr>
          <p:spPr>
            <a:xfrm>
              <a:off x="63500" y="63500"/>
              <a:ext cx="5568442" cy="25400"/>
            </a:xfrm>
            <a:custGeom>
              <a:avLst/>
              <a:gdLst/>
              <a:ahLst/>
              <a:cxnLst/>
              <a:rect l="l" t="t" r="r" b="b"/>
              <a:pathLst>
                <a:path w="5568442" h="25400">
                  <a:moveTo>
                    <a:pt x="0" y="0"/>
                  </a:moveTo>
                  <a:lnTo>
                    <a:pt x="5568442" y="0"/>
                  </a:lnTo>
                  <a:lnTo>
                    <a:pt x="5568442" y="25400"/>
                  </a:lnTo>
                  <a:lnTo>
                    <a:pt x="0" y="25400"/>
                  </a:lnTo>
                  <a:close/>
                </a:path>
              </a:pathLst>
            </a:custGeom>
            <a:solidFill>
              <a:srgbClr val="EA8C39"/>
            </a:solidFill>
          </p:spPr>
          <p:txBody>
            <a:bodyPr/>
            <a:lstStyle/>
            <a:p>
              <a:endParaRPr lang="fr-FR"/>
            </a:p>
          </p:txBody>
        </p:sp>
        <p:sp>
          <p:nvSpPr>
            <p:cNvPr id="6" name="Freeform 6"/>
            <p:cNvSpPr/>
            <p:nvPr/>
          </p:nvSpPr>
          <p:spPr>
            <a:xfrm>
              <a:off x="5606542" y="63500"/>
              <a:ext cx="25400" cy="2012950"/>
            </a:xfrm>
            <a:custGeom>
              <a:avLst/>
              <a:gdLst/>
              <a:ahLst/>
              <a:cxnLst/>
              <a:rect l="l" t="t" r="r" b="b"/>
              <a:pathLst>
                <a:path w="25400" h="2012950">
                  <a:moveTo>
                    <a:pt x="25400" y="0"/>
                  </a:moveTo>
                  <a:lnTo>
                    <a:pt x="25400" y="2012950"/>
                  </a:lnTo>
                  <a:lnTo>
                    <a:pt x="0" y="2012950"/>
                  </a:lnTo>
                  <a:lnTo>
                    <a:pt x="0" y="0"/>
                  </a:lnTo>
                  <a:close/>
                </a:path>
              </a:pathLst>
            </a:custGeom>
            <a:solidFill>
              <a:srgbClr val="EA8C39"/>
            </a:solidFill>
          </p:spPr>
          <p:txBody>
            <a:bodyPr/>
            <a:lstStyle/>
            <a:p>
              <a:endParaRPr lang="fr-FR"/>
            </a:p>
          </p:txBody>
        </p:sp>
        <p:sp>
          <p:nvSpPr>
            <p:cNvPr id="7" name="Freeform 7"/>
            <p:cNvSpPr/>
            <p:nvPr/>
          </p:nvSpPr>
          <p:spPr>
            <a:xfrm>
              <a:off x="5356606" y="2051050"/>
              <a:ext cx="282321" cy="25400"/>
            </a:xfrm>
            <a:custGeom>
              <a:avLst/>
              <a:gdLst/>
              <a:ahLst/>
              <a:cxnLst/>
              <a:rect l="l" t="t" r="r" b="b"/>
              <a:pathLst>
                <a:path w="282321" h="25400">
                  <a:moveTo>
                    <a:pt x="282321" y="25400"/>
                  </a:moveTo>
                  <a:lnTo>
                    <a:pt x="0" y="25400"/>
                  </a:lnTo>
                  <a:lnTo>
                    <a:pt x="0" y="0"/>
                  </a:lnTo>
                  <a:lnTo>
                    <a:pt x="282194" y="0"/>
                  </a:lnTo>
                  <a:close/>
                </a:path>
              </a:pathLst>
            </a:custGeom>
            <a:solidFill>
              <a:srgbClr val="EA8C39"/>
            </a:solidFill>
          </p:spPr>
          <p:txBody>
            <a:bodyPr/>
            <a:lstStyle/>
            <a:p>
              <a:endParaRPr lang="fr-FR"/>
            </a:p>
          </p:txBody>
        </p:sp>
      </p:grpSp>
      <p:sp>
        <p:nvSpPr>
          <p:cNvPr id="8" name="TextBox 8"/>
          <p:cNvSpPr txBox="1"/>
          <p:nvPr/>
        </p:nvSpPr>
        <p:spPr>
          <a:xfrm>
            <a:off x="2794502" y="10342407"/>
            <a:ext cx="2515629" cy="151428"/>
          </a:xfrm>
          <a:prstGeom prst="rect">
            <a:avLst/>
          </a:prstGeom>
        </p:spPr>
        <p:txBody>
          <a:bodyPr lIns="0" tIns="0" rIns="0" bIns="0" rtlCol="0" anchor="t">
            <a:spAutoFit/>
          </a:bodyPr>
          <a:lstStyle/>
          <a:p>
            <a:pPr algn="l">
              <a:lnSpc>
                <a:spcPts val="1260"/>
              </a:lnSpc>
            </a:pPr>
            <a:r>
              <a:rPr lang="en-US" sz="900" i="1" spc="25">
                <a:solidFill>
                  <a:srgbClr val="939496"/>
                </a:solidFill>
                <a:latin typeface="IBM Plex Sans Italics"/>
                <a:ea typeface="IBM Plex Sans Italics"/>
                <a:cs typeface="IBM Plex Sans Italics"/>
                <a:sym typeface="IBM Plex Sans Italics"/>
              </a:rPr>
              <a:t>Etablissement d’enseignement supérieur privé</a:t>
            </a:r>
          </a:p>
        </p:txBody>
      </p:sp>
      <p:sp>
        <p:nvSpPr>
          <p:cNvPr id="9" name="TextBox 9"/>
          <p:cNvSpPr txBox="1"/>
          <p:nvPr/>
        </p:nvSpPr>
        <p:spPr>
          <a:xfrm>
            <a:off x="2148838" y="2480053"/>
            <a:ext cx="5211032" cy="2139315"/>
          </a:xfrm>
          <a:prstGeom prst="rect">
            <a:avLst/>
          </a:prstGeom>
        </p:spPr>
        <p:txBody>
          <a:bodyPr lIns="0" tIns="0" rIns="0" bIns="0" rtlCol="0" anchor="t">
            <a:spAutoFit/>
          </a:bodyPr>
          <a:lstStyle/>
          <a:p>
            <a:pPr algn="l">
              <a:lnSpc>
                <a:spcPts val="5640"/>
              </a:lnSpc>
            </a:pPr>
            <a:r>
              <a:rPr lang="en-US" sz="4800" b="1" i="1" spc="19">
                <a:solidFill>
                  <a:srgbClr val="1A1447"/>
                </a:solidFill>
                <a:latin typeface="IBM Plex Sans Bold Italics"/>
                <a:ea typeface="IBM Plex Sans Bold Italics"/>
                <a:cs typeface="IBM Plex Sans Bold Italics"/>
                <a:sym typeface="IBM Plex Sans Bold Italics"/>
              </a:rPr>
              <a:t>NOS FORMATIONS</a:t>
            </a:r>
          </a:p>
          <a:p>
            <a:pPr algn="l">
              <a:lnSpc>
                <a:spcPts val="5640"/>
              </a:lnSpc>
            </a:pPr>
            <a:r>
              <a:rPr lang="en-US" sz="4800" b="1" i="1" spc="19">
                <a:solidFill>
                  <a:srgbClr val="EA8C43"/>
                </a:solidFill>
                <a:latin typeface="IBM Plex Sans Bold Italics"/>
                <a:ea typeface="IBM Plex Sans Bold Italics"/>
                <a:cs typeface="IBM Plex Sans Bold Italics"/>
                <a:sym typeface="IBM Plex Sans Bold Italics"/>
              </a:rPr>
              <a:t>BTS (bac+2)</a:t>
            </a:r>
          </a:p>
        </p:txBody>
      </p:sp>
      <p:sp>
        <p:nvSpPr>
          <p:cNvPr id="10" name="TextBox 10"/>
          <p:cNvSpPr txBox="1"/>
          <p:nvPr/>
        </p:nvSpPr>
        <p:spPr>
          <a:xfrm>
            <a:off x="992305" y="8971559"/>
            <a:ext cx="2948007" cy="297180"/>
          </a:xfrm>
          <a:prstGeom prst="rect">
            <a:avLst/>
          </a:prstGeom>
        </p:spPr>
        <p:txBody>
          <a:bodyPr lIns="0" tIns="0" rIns="0" bIns="0" rtlCol="0" anchor="t">
            <a:spAutoFit/>
          </a:bodyPr>
          <a:lstStyle/>
          <a:p>
            <a:pPr algn="l">
              <a:lnSpc>
                <a:spcPts val="2520"/>
              </a:lnSpc>
            </a:pPr>
            <a:r>
              <a:rPr lang="en-US" sz="1800" b="1" i="1" spc="3">
                <a:solidFill>
                  <a:srgbClr val="EA8C39"/>
                </a:solidFill>
                <a:latin typeface="Open Sans Bold Italics"/>
                <a:ea typeface="Open Sans Bold Italics"/>
                <a:cs typeface="Open Sans Bold Italics"/>
                <a:sym typeface="Open Sans Bold Italics"/>
              </a:rPr>
              <a:t>ORGANISATION GÉNÉRALE</a:t>
            </a:r>
          </a:p>
        </p:txBody>
      </p:sp>
      <p:sp>
        <p:nvSpPr>
          <p:cNvPr id="11" name="TextBox 11"/>
          <p:cNvSpPr txBox="1"/>
          <p:nvPr/>
        </p:nvSpPr>
        <p:spPr>
          <a:xfrm>
            <a:off x="992305" y="7776801"/>
            <a:ext cx="3164262" cy="312382"/>
          </a:xfrm>
          <a:prstGeom prst="rect">
            <a:avLst/>
          </a:prstGeom>
        </p:spPr>
        <p:txBody>
          <a:bodyPr lIns="0" tIns="0" rIns="0" bIns="0" rtlCol="0" anchor="t">
            <a:spAutoFit/>
          </a:bodyPr>
          <a:lstStyle/>
          <a:p>
            <a:pPr algn="l">
              <a:lnSpc>
                <a:spcPts val="2520"/>
              </a:lnSpc>
            </a:pPr>
            <a:r>
              <a:rPr lang="en-US" sz="1800" b="1" i="1" spc="3">
                <a:solidFill>
                  <a:srgbClr val="EA8C39"/>
                </a:solidFill>
                <a:latin typeface="Open Sans Bold Italics"/>
                <a:ea typeface="Open Sans Bold Italics"/>
                <a:cs typeface="Open Sans Bold Italics"/>
                <a:sym typeface="Open Sans Bold Italics"/>
              </a:rPr>
              <a:t>CONDITIONS D’ADMISSIONS</a:t>
            </a:r>
          </a:p>
        </p:txBody>
      </p:sp>
      <p:sp>
        <p:nvSpPr>
          <p:cNvPr id="12" name="TextBox 12"/>
          <p:cNvSpPr txBox="1"/>
          <p:nvPr/>
        </p:nvSpPr>
        <p:spPr>
          <a:xfrm>
            <a:off x="992305" y="9425159"/>
            <a:ext cx="114300" cy="723900"/>
          </a:xfrm>
          <a:prstGeom prst="rect">
            <a:avLst/>
          </a:prstGeom>
        </p:spPr>
        <p:txBody>
          <a:bodyPr lIns="0" tIns="0" rIns="0" bIns="0" rtlCol="0" anchor="t">
            <a:spAutoFit/>
          </a:bodyPr>
          <a:lstStyle/>
          <a:p>
            <a:pPr algn="just">
              <a:lnSpc>
                <a:spcPts val="1439"/>
              </a:lnSpc>
            </a:pPr>
            <a:r>
              <a:rPr lang="en-US" sz="1200" i="1" spc="4">
                <a:solidFill>
                  <a:srgbClr val="231F20"/>
                </a:solidFill>
                <a:latin typeface="IBM Plex Sans Italics"/>
                <a:ea typeface="IBM Plex Sans Italics"/>
                <a:cs typeface="IBM Plex Sans Italics"/>
                <a:sym typeface="IBM Plex Sans Italics"/>
              </a:rPr>
              <a:t>• • •  </a:t>
            </a:r>
          </a:p>
        </p:txBody>
      </p:sp>
      <p:sp>
        <p:nvSpPr>
          <p:cNvPr id="13" name="TextBox 13"/>
          <p:cNvSpPr txBox="1"/>
          <p:nvPr/>
        </p:nvSpPr>
        <p:spPr>
          <a:xfrm>
            <a:off x="992305" y="8181889"/>
            <a:ext cx="2503303" cy="542925"/>
          </a:xfrm>
          <a:prstGeom prst="rect">
            <a:avLst/>
          </a:prstGeom>
        </p:spPr>
        <p:txBody>
          <a:bodyPr lIns="0" tIns="0" rIns="0" bIns="0" rtlCol="0" anchor="t">
            <a:spAutoFit/>
          </a:bodyPr>
          <a:lstStyle/>
          <a:p>
            <a:pPr algn="l">
              <a:lnSpc>
                <a:spcPts val="1439"/>
              </a:lnSpc>
            </a:pPr>
            <a:r>
              <a:rPr lang="en-US" sz="1200" i="1" spc="4">
                <a:solidFill>
                  <a:srgbClr val="231F20"/>
                </a:solidFill>
                <a:latin typeface="IBM Plex Sans Italics"/>
                <a:ea typeface="IBM Plex Sans Italics"/>
                <a:cs typeface="IBM Plex Sans Italics"/>
                <a:sym typeface="IBM Plex Sans Italics"/>
              </a:rPr>
              <a:t>EN BAC+1</a:t>
            </a:r>
          </a:p>
          <a:p>
            <a:pPr algn="l">
              <a:lnSpc>
                <a:spcPts val="1439"/>
              </a:lnSpc>
            </a:pPr>
            <a:r>
              <a:rPr lang="en-US" sz="1200" i="1" spc="4">
                <a:solidFill>
                  <a:srgbClr val="231F20"/>
                </a:solidFill>
                <a:latin typeface="IBM Plex Sans Italics"/>
                <a:ea typeface="IBM Plex Sans Italics"/>
                <a:cs typeface="IBM Plex Sans Italics"/>
                <a:sym typeface="IBM Plex Sans Italics"/>
              </a:rPr>
              <a:t>• Bac français ou équivalent</a:t>
            </a:r>
          </a:p>
          <a:p>
            <a:pPr algn="l">
              <a:lnSpc>
                <a:spcPts val="1439"/>
              </a:lnSpc>
            </a:pPr>
            <a:r>
              <a:rPr lang="en-US" sz="1200" i="1" spc="4">
                <a:solidFill>
                  <a:srgbClr val="231F20"/>
                </a:solidFill>
                <a:latin typeface="IBM Plex Sans Italics"/>
                <a:ea typeface="IBM Plex Sans Italics"/>
                <a:cs typeface="IBM Plex Sans Italics"/>
                <a:sym typeface="IBM Plex Sans Italics"/>
              </a:rPr>
              <a:t>• Etudiants internationaux : TCF B2</a:t>
            </a:r>
          </a:p>
        </p:txBody>
      </p:sp>
      <p:sp>
        <p:nvSpPr>
          <p:cNvPr id="14" name="TextBox 14"/>
          <p:cNvSpPr txBox="1"/>
          <p:nvPr/>
        </p:nvSpPr>
        <p:spPr>
          <a:xfrm>
            <a:off x="1220905" y="9425159"/>
            <a:ext cx="5638743" cy="542925"/>
          </a:xfrm>
          <a:prstGeom prst="rect">
            <a:avLst/>
          </a:prstGeom>
        </p:spPr>
        <p:txBody>
          <a:bodyPr lIns="0" tIns="0" rIns="0" bIns="0" rtlCol="0" anchor="t">
            <a:spAutoFit/>
          </a:bodyPr>
          <a:lstStyle/>
          <a:p>
            <a:pPr algn="just">
              <a:lnSpc>
                <a:spcPts val="1439"/>
              </a:lnSpc>
            </a:pPr>
            <a:r>
              <a:rPr lang="en-US" sz="1200" i="1" spc="4">
                <a:solidFill>
                  <a:srgbClr val="231F20"/>
                </a:solidFill>
                <a:latin typeface="IBM Plex Sans Italics"/>
                <a:ea typeface="IBM Plex Sans Italics"/>
                <a:cs typeface="IBM Plex Sans Italics"/>
                <a:sym typeface="IBM Plex Sans Italics"/>
              </a:rPr>
              <a:t>Formation Initiale en présentiel et hybride (par visioconférence) </a:t>
            </a:r>
          </a:p>
          <a:p>
            <a:pPr algn="just">
              <a:lnSpc>
                <a:spcPts val="1439"/>
              </a:lnSpc>
            </a:pPr>
            <a:r>
              <a:rPr lang="en-US" sz="1200" i="1" spc="4">
                <a:solidFill>
                  <a:srgbClr val="231F20"/>
                </a:solidFill>
                <a:latin typeface="IBM Plex Sans Italics"/>
                <a:ea typeface="IBM Plex Sans Italics"/>
                <a:cs typeface="IBM Plex Sans Italics"/>
                <a:sym typeface="IBM Plex Sans Italics"/>
              </a:rPr>
              <a:t>Rythme de cours en demi-journées</a:t>
            </a:r>
          </a:p>
          <a:p>
            <a:pPr algn="l">
              <a:lnSpc>
                <a:spcPts val="1439"/>
              </a:lnSpc>
            </a:pPr>
            <a:r>
              <a:rPr lang="en-US" sz="1200" i="1" spc="4">
                <a:solidFill>
                  <a:srgbClr val="231F20"/>
                </a:solidFill>
                <a:latin typeface="IBM Plex Sans Italics"/>
                <a:ea typeface="IBM Plex Sans Italics"/>
                <a:cs typeface="IBM Plex Sans Italics"/>
                <a:sym typeface="IBM Plex Sans Italics"/>
              </a:rPr>
              <a:t>Stage/Emploi en 1ère et 2 ème année </a:t>
            </a:r>
          </a:p>
        </p:txBody>
      </p:sp>
      <p:sp>
        <p:nvSpPr>
          <p:cNvPr id="15" name="TextBox 15"/>
          <p:cNvSpPr txBox="1"/>
          <p:nvPr/>
        </p:nvSpPr>
        <p:spPr>
          <a:xfrm>
            <a:off x="3779996" y="8181889"/>
            <a:ext cx="3255874" cy="542925"/>
          </a:xfrm>
          <a:prstGeom prst="rect">
            <a:avLst/>
          </a:prstGeom>
        </p:spPr>
        <p:txBody>
          <a:bodyPr lIns="0" tIns="0" rIns="0" bIns="0" rtlCol="0" anchor="t">
            <a:spAutoFit/>
          </a:bodyPr>
          <a:lstStyle/>
          <a:p>
            <a:pPr algn="l">
              <a:lnSpc>
                <a:spcPts val="1439"/>
              </a:lnSpc>
            </a:pPr>
            <a:r>
              <a:rPr lang="en-US" sz="1200" i="1" spc="4">
                <a:solidFill>
                  <a:srgbClr val="231F20"/>
                </a:solidFill>
                <a:latin typeface="IBM Plex Sans Italics"/>
                <a:ea typeface="IBM Plex Sans Italics"/>
                <a:cs typeface="IBM Plex Sans Italics"/>
                <a:sym typeface="IBM Plex Sans Italics"/>
              </a:rPr>
              <a:t>EN BAC+2 </a:t>
            </a:r>
          </a:p>
          <a:p>
            <a:pPr algn="just">
              <a:lnSpc>
                <a:spcPts val="1439"/>
              </a:lnSpc>
            </a:pPr>
            <a:r>
              <a:rPr lang="en-US" sz="1200" i="1" spc="4">
                <a:solidFill>
                  <a:srgbClr val="231F20"/>
                </a:solidFill>
                <a:latin typeface="IBM Plex Sans Italics"/>
                <a:ea typeface="IBM Plex Sans Italics"/>
                <a:cs typeface="IBM Plex Sans Italics"/>
                <a:sym typeface="IBM Plex Sans Italics"/>
              </a:rPr>
              <a:t>• Bac +1 avec un programme similaire</a:t>
            </a:r>
          </a:p>
          <a:p>
            <a:pPr algn="just">
              <a:lnSpc>
                <a:spcPts val="1439"/>
              </a:lnSpc>
            </a:pPr>
            <a:r>
              <a:rPr lang="en-US" sz="1200" i="1" spc="4">
                <a:solidFill>
                  <a:srgbClr val="231F20"/>
                </a:solidFill>
                <a:latin typeface="IBM Plex Sans Italics"/>
                <a:ea typeface="IBM Plex Sans Italics"/>
                <a:cs typeface="IBM Plex Sans Italics"/>
                <a:sym typeface="IBM Plex Sans Italics"/>
              </a:rPr>
              <a:t>• Etudiants internationaux : TCF B2</a:t>
            </a:r>
          </a:p>
        </p:txBody>
      </p:sp>
      <p:sp>
        <p:nvSpPr>
          <p:cNvPr id="16" name="TextBox 99"/>
          <p:cNvSpPr txBox="1"/>
          <p:nvPr/>
        </p:nvSpPr>
        <p:spPr>
          <a:xfrm>
            <a:off x="6672167" y="9971913"/>
            <a:ext cx="248917" cy="240665"/>
          </a:xfrm>
          <a:prstGeom prst="rect">
            <a:avLst/>
          </a:prstGeom>
        </p:spPr>
        <p:txBody>
          <a:bodyPr lIns="0" tIns="0" rIns="0" bIns="0" rtlCol="0" anchor="t">
            <a:spAutoFit/>
          </a:bodyPr>
          <a:lstStyle/>
          <a:p>
            <a:pPr algn="l">
              <a:lnSpc>
                <a:spcPts val="1959"/>
              </a:lnSpc>
            </a:pPr>
            <a:r>
              <a:rPr lang="en-US" sz="1399" b="1" spc="8">
                <a:solidFill>
                  <a:srgbClr val="231F20"/>
                </a:solidFill>
                <a:latin typeface="IBM Plex Sans Bold"/>
                <a:ea typeface="IBM Plex Sans Bold"/>
                <a:cs typeface="IBM Plex Sans Bold"/>
                <a:sym typeface="IBM Plex Sans Bold"/>
              </a:rPr>
              <a:t>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545C9-85D5-8E6B-7BE2-2A587AC4F50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3B98FFD-93BB-BBAE-F129-B7789436EED7}"/>
              </a:ext>
            </a:extLst>
          </p:cNvPr>
          <p:cNvGrpSpPr>
            <a:grpSpLocks noChangeAspect="1"/>
          </p:cNvGrpSpPr>
          <p:nvPr/>
        </p:nvGrpSpPr>
        <p:grpSpPr>
          <a:xfrm>
            <a:off x="1380363" y="4894745"/>
            <a:ext cx="762505" cy="679580"/>
            <a:chOff x="0" y="0"/>
            <a:chExt cx="762495" cy="679577"/>
          </a:xfrm>
        </p:grpSpPr>
        <p:sp>
          <p:nvSpPr>
            <p:cNvPr id="3" name="Freeform 3">
              <a:extLst>
                <a:ext uri="{FF2B5EF4-FFF2-40B4-BE49-F238E27FC236}">
                  <a16:creationId xmlns:a16="http://schemas.microsoft.com/office/drawing/2014/main" id="{D51F8094-7C9C-D26A-CC24-050E4F427006}"/>
                </a:ext>
              </a:extLst>
            </p:cNvPr>
            <p:cNvSpPr/>
            <p:nvPr/>
          </p:nvSpPr>
          <p:spPr>
            <a:xfrm>
              <a:off x="63500" y="63500"/>
              <a:ext cx="635508" cy="552577"/>
            </a:xfrm>
            <a:custGeom>
              <a:avLst/>
              <a:gdLst/>
              <a:ahLst/>
              <a:cxnLst/>
              <a:rect l="l" t="t" r="r" b="b"/>
              <a:pathLst>
                <a:path w="635508" h="552577">
                  <a:moveTo>
                    <a:pt x="631698" y="290322"/>
                  </a:moveTo>
                  <a:lnTo>
                    <a:pt x="487045" y="538480"/>
                  </a:lnTo>
                  <a:cubicBezTo>
                    <a:pt x="481965" y="547243"/>
                    <a:pt x="472567" y="552577"/>
                    <a:pt x="462407" y="552577"/>
                  </a:cubicBezTo>
                  <a:lnTo>
                    <a:pt x="173101" y="552577"/>
                  </a:lnTo>
                  <a:cubicBezTo>
                    <a:pt x="162941" y="552577"/>
                    <a:pt x="153543" y="547243"/>
                    <a:pt x="148463" y="538480"/>
                  </a:cubicBezTo>
                  <a:lnTo>
                    <a:pt x="3810" y="290322"/>
                  </a:lnTo>
                  <a:cubicBezTo>
                    <a:pt x="-1270" y="281559"/>
                    <a:pt x="-1270" y="270891"/>
                    <a:pt x="3810" y="262128"/>
                  </a:cubicBezTo>
                  <a:lnTo>
                    <a:pt x="148463" y="14097"/>
                  </a:lnTo>
                  <a:cubicBezTo>
                    <a:pt x="153543" y="5334"/>
                    <a:pt x="162941" y="0"/>
                    <a:pt x="173101" y="0"/>
                  </a:cubicBezTo>
                  <a:lnTo>
                    <a:pt x="462407" y="0"/>
                  </a:lnTo>
                  <a:cubicBezTo>
                    <a:pt x="472567" y="0"/>
                    <a:pt x="481965" y="5334"/>
                    <a:pt x="487045" y="14097"/>
                  </a:cubicBezTo>
                  <a:lnTo>
                    <a:pt x="631698" y="262128"/>
                  </a:lnTo>
                  <a:cubicBezTo>
                    <a:pt x="636778" y="270891"/>
                    <a:pt x="636778" y="281559"/>
                    <a:pt x="631698" y="290322"/>
                  </a:cubicBezTo>
                </a:path>
              </a:pathLst>
            </a:custGeom>
            <a:solidFill>
              <a:srgbClr val="7DE314"/>
            </a:solidFill>
          </p:spPr>
          <p:txBody>
            <a:bodyPr/>
            <a:lstStyle/>
            <a:p>
              <a:endParaRPr lang="fr-FR"/>
            </a:p>
          </p:txBody>
        </p:sp>
        <p:sp>
          <p:nvSpPr>
            <p:cNvPr id="4" name="Freeform 4">
              <a:extLst>
                <a:ext uri="{FF2B5EF4-FFF2-40B4-BE49-F238E27FC236}">
                  <a16:creationId xmlns:a16="http://schemas.microsoft.com/office/drawing/2014/main" id="{C0305C3B-D030-1D50-302D-9F4DF5805255}"/>
                </a:ext>
              </a:extLst>
            </p:cNvPr>
            <p:cNvSpPr/>
            <p:nvPr/>
          </p:nvSpPr>
          <p:spPr>
            <a:xfrm>
              <a:off x="260223" y="145923"/>
              <a:ext cx="438785" cy="470027"/>
            </a:xfrm>
            <a:custGeom>
              <a:avLst/>
              <a:gdLst/>
              <a:ahLst/>
              <a:cxnLst/>
              <a:rect l="l" t="t" r="r" b="b"/>
              <a:pathLst>
                <a:path w="438785" h="470027">
                  <a:moveTo>
                    <a:pt x="261239" y="0"/>
                  </a:moveTo>
                  <a:lnTo>
                    <a:pt x="366014" y="179705"/>
                  </a:lnTo>
                  <a:cubicBezTo>
                    <a:pt x="371094" y="188468"/>
                    <a:pt x="371094" y="199136"/>
                    <a:pt x="366014" y="207899"/>
                  </a:cubicBezTo>
                  <a:lnTo>
                    <a:pt x="255905" y="396875"/>
                  </a:lnTo>
                  <a:cubicBezTo>
                    <a:pt x="250825" y="405638"/>
                    <a:pt x="241427" y="410972"/>
                    <a:pt x="231267" y="410972"/>
                  </a:cubicBezTo>
                  <a:lnTo>
                    <a:pt x="10795" y="410972"/>
                  </a:lnTo>
                  <a:cubicBezTo>
                    <a:pt x="7112" y="410972"/>
                    <a:pt x="3429" y="410210"/>
                    <a:pt x="0" y="408813"/>
                  </a:cubicBezTo>
                  <a:lnTo>
                    <a:pt x="61849" y="470027"/>
                  </a:lnTo>
                  <a:lnTo>
                    <a:pt x="265684" y="470027"/>
                  </a:lnTo>
                  <a:cubicBezTo>
                    <a:pt x="275844" y="470027"/>
                    <a:pt x="285242" y="464693"/>
                    <a:pt x="290322" y="455930"/>
                  </a:cubicBezTo>
                  <a:lnTo>
                    <a:pt x="434975" y="208026"/>
                  </a:lnTo>
                  <a:cubicBezTo>
                    <a:pt x="437515" y="203708"/>
                    <a:pt x="438785" y="198755"/>
                    <a:pt x="438785" y="193929"/>
                  </a:cubicBezTo>
                  <a:lnTo>
                    <a:pt x="437515" y="184150"/>
                  </a:lnTo>
                  <a:lnTo>
                    <a:pt x="424434" y="161671"/>
                  </a:lnTo>
                  <a:close/>
                </a:path>
              </a:pathLst>
            </a:custGeom>
            <a:solidFill>
              <a:srgbClr val="3DC903"/>
            </a:solidFill>
          </p:spPr>
          <p:txBody>
            <a:bodyPr/>
            <a:lstStyle/>
            <a:p>
              <a:endParaRPr lang="fr-FR"/>
            </a:p>
          </p:txBody>
        </p:sp>
        <p:sp>
          <p:nvSpPr>
            <p:cNvPr id="5" name="Freeform 5">
              <a:extLst>
                <a:ext uri="{FF2B5EF4-FFF2-40B4-BE49-F238E27FC236}">
                  <a16:creationId xmlns:a16="http://schemas.microsoft.com/office/drawing/2014/main" id="{48DFAD6D-3C46-1C0D-A8F5-1727A30082CD}"/>
                </a:ext>
              </a:extLst>
            </p:cNvPr>
            <p:cNvSpPr/>
            <p:nvPr/>
          </p:nvSpPr>
          <p:spPr>
            <a:xfrm>
              <a:off x="132461" y="122682"/>
              <a:ext cx="497459" cy="434213"/>
            </a:xfrm>
            <a:custGeom>
              <a:avLst/>
              <a:gdLst/>
              <a:ahLst/>
              <a:cxnLst/>
              <a:rect l="l" t="t" r="r" b="b"/>
              <a:pathLst>
                <a:path w="497459" h="434213">
                  <a:moveTo>
                    <a:pt x="493776" y="231140"/>
                  </a:moveTo>
                  <a:lnTo>
                    <a:pt x="383667" y="420116"/>
                  </a:lnTo>
                  <a:cubicBezTo>
                    <a:pt x="378587" y="428879"/>
                    <a:pt x="369189" y="434213"/>
                    <a:pt x="359029" y="434213"/>
                  </a:cubicBezTo>
                  <a:lnTo>
                    <a:pt x="138557" y="434213"/>
                  </a:lnTo>
                  <a:cubicBezTo>
                    <a:pt x="134747" y="434213"/>
                    <a:pt x="131191" y="433451"/>
                    <a:pt x="127762" y="432054"/>
                  </a:cubicBezTo>
                  <a:lnTo>
                    <a:pt x="127635" y="432054"/>
                  </a:lnTo>
                  <a:lnTo>
                    <a:pt x="117094" y="425577"/>
                  </a:lnTo>
                  <a:lnTo>
                    <a:pt x="3810" y="231140"/>
                  </a:lnTo>
                  <a:cubicBezTo>
                    <a:pt x="-1270" y="222377"/>
                    <a:pt x="-1270" y="211709"/>
                    <a:pt x="3810" y="202946"/>
                  </a:cubicBezTo>
                  <a:lnTo>
                    <a:pt x="113919" y="14097"/>
                  </a:lnTo>
                  <a:cubicBezTo>
                    <a:pt x="118999" y="5334"/>
                    <a:pt x="128397" y="0"/>
                    <a:pt x="138557" y="0"/>
                  </a:cubicBezTo>
                  <a:lnTo>
                    <a:pt x="358902" y="0"/>
                  </a:lnTo>
                  <a:cubicBezTo>
                    <a:pt x="369062" y="0"/>
                    <a:pt x="378460" y="5334"/>
                    <a:pt x="383540" y="14097"/>
                  </a:cubicBezTo>
                  <a:lnTo>
                    <a:pt x="493649" y="203073"/>
                  </a:lnTo>
                  <a:cubicBezTo>
                    <a:pt x="498729" y="211836"/>
                    <a:pt x="498729" y="222504"/>
                    <a:pt x="493649" y="231267"/>
                  </a:cubicBezTo>
                </a:path>
              </a:pathLst>
            </a:custGeom>
            <a:solidFill>
              <a:srgbClr val="FFFFFF"/>
            </a:solidFill>
          </p:spPr>
          <p:txBody>
            <a:bodyPr/>
            <a:lstStyle/>
            <a:p>
              <a:endParaRPr lang="fr-FR"/>
            </a:p>
          </p:txBody>
        </p:sp>
        <p:sp>
          <p:nvSpPr>
            <p:cNvPr id="6" name="Freeform 6">
              <a:extLst>
                <a:ext uri="{FF2B5EF4-FFF2-40B4-BE49-F238E27FC236}">
                  <a16:creationId xmlns:a16="http://schemas.microsoft.com/office/drawing/2014/main" id="{7BCE033A-81C4-3494-2DFB-D6DA23866793}"/>
                </a:ext>
              </a:extLst>
            </p:cNvPr>
            <p:cNvSpPr/>
            <p:nvPr/>
          </p:nvSpPr>
          <p:spPr>
            <a:xfrm>
              <a:off x="260477" y="267970"/>
              <a:ext cx="120396" cy="140081"/>
            </a:xfrm>
            <a:custGeom>
              <a:avLst/>
              <a:gdLst/>
              <a:ahLst/>
              <a:cxnLst/>
              <a:rect l="l" t="t" r="r" b="b"/>
              <a:pathLst>
                <a:path w="120396" h="140081">
                  <a:moveTo>
                    <a:pt x="120269" y="70231"/>
                  </a:moveTo>
                  <a:lnTo>
                    <a:pt x="115697" y="98298"/>
                  </a:lnTo>
                  <a:cubicBezTo>
                    <a:pt x="112649" y="106807"/>
                    <a:pt x="108458" y="114173"/>
                    <a:pt x="103124" y="120396"/>
                  </a:cubicBezTo>
                  <a:lnTo>
                    <a:pt x="91440" y="131445"/>
                  </a:lnTo>
                  <a:cubicBezTo>
                    <a:pt x="76708" y="138303"/>
                    <a:pt x="68707" y="140081"/>
                    <a:pt x="60198" y="140081"/>
                  </a:cubicBezTo>
                  <a:lnTo>
                    <a:pt x="43434" y="138430"/>
                  </a:lnTo>
                  <a:cubicBezTo>
                    <a:pt x="28829" y="131572"/>
                    <a:pt x="22479" y="126619"/>
                    <a:pt x="17145" y="120396"/>
                  </a:cubicBezTo>
                  <a:lnTo>
                    <a:pt x="4572" y="98298"/>
                  </a:lnTo>
                  <a:cubicBezTo>
                    <a:pt x="1524" y="89789"/>
                    <a:pt x="0" y="80391"/>
                    <a:pt x="0" y="70231"/>
                  </a:cubicBezTo>
                  <a:lnTo>
                    <a:pt x="4572" y="42164"/>
                  </a:lnTo>
                  <a:cubicBezTo>
                    <a:pt x="7620" y="33655"/>
                    <a:pt x="11811" y="26289"/>
                    <a:pt x="17145" y="20066"/>
                  </a:cubicBezTo>
                  <a:lnTo>
                    <a:pt x="28829" y="8890"/>
                  </a:lnTo>
                  <a:cubicBezTo>
                    <a:pt x="43434" y="1778"/>
                    <a:pt x="51435" y="0"/>
                    <a:pt x="60198" y="0"/>
                  </a:cubicBezTo>
                  <a:lnTo>
                    <a:pt x="76708" y="1778"/>
                  </a:lnTo>
                  <a:cubicBezTo>
                    <a:pt x="91440" y="8890"/>
                    <a:pt x="97790" y="13716"/>
                    <a:pt x="103251" y="19939"/>
                  </a:cubicBezTo>
                  <a:lnTo>
                    <a:pt x="115824" y="42037"/>
                  </a:lnTo>
                  <a:cubicBezTo>
                    <a:pt x="118872" y="50546"/>
                    <a:pt x="120396" y="59944"/>
                    <a:pt x="120396" y="70104"/>
                  </a:cubicBezTo>
                  <a:moveTo>
                    <a:pt x="88900" y="70104"/>
                  </a:moveTo>
                  <a:lnTo>
                    <a:pt x="88265" y="58293"/>
                  </a:lnTo>
                  <a:cubicBezTo>
                    <a:pt x="85471" y="48006"/>
                    <a:pt x="83439" y="43561"/>
                    <a:pt x="80899" y="39878"/>
                  </a:cubicBezTo>
                  <a:lnTo>
                    <a:pt x="75311" y="33401"/>
                  </a:lnTo>
                  <a:lnTo>
                    <a:pt x="64516" y="28448"/>
                  </a:lnTo>
                  <a:cubicBezTo>
                    <a:pt x="56007" y="28448"/>
                    <a:pt x="52070" y="29464"/>
                    <a:pt x="48514" y="31496"/>
                  </a:cubicBezTo>
                  <a:lnTo>
                    <a:pt x="42037" y="36322"/>
                  </a:lnTo>
                  <a:cubicBezTo>
                    <a:pt x="36957" y="43688"/>
                    <a:pt x="34925" y="48133"/>
                    <a:pt x="33528" y="53340"/>
                  </a:cubicBezTo>
                  <a:lnTo>
                    <a:pt x="31369" y="64135"/>
                  </a:lnTo>
                  <a:cubicBezTo>
                    <a:pt x="31369" y="76454"/>
                    <a:pt x="32004" y="82042"/>
                    <a:pt x="33528" y="87122"/>
                  </a:cubicBezTo>
                  <a:lnTo>
                    <a:pt x="36957" y="96520"/>
                  </a:lnTo>
                  <a:cubicBezTo>
                    <a:pt x="42037" y="103886"/>
                    <a:pt x="45085" y="106807"/>
                    <a:pt x="48641" y="108712"/>
                  </a:cubicBezTo>
                  <a:lnTo>
                    <a:pt x="56007" y="111760"/>
                  </a:lnTo>
                  <a:lnTo>
                    <a:pt x="68453" y="110744"/>
                  </a:lnTo>
                  <a:cubicBezTo>
                    <a:pt x="75438" y="106680"/>
                    <a:pt x="78486" y="103886"/>
                    <a:pt x="81026" y="100203"/>
                  </a:cubicBezTo>
                  <a:lnTo>
                    <a:pt x="85598" y="92075"/>
                  </a:lnTo>
                  <a:cubicBezTo>
                    <a:pt x="88392" y="81915"/>
                    <a:pt x="89027" y="76327"/>
                    <a:pt x="89027" y="70104"/>
                  </a:cubicBezTo>
                </a:path>
              </a:pathLst>
            </a:custGeom>
            <a:solidFill>
              <a:srgbClr val="7DE314"/>
            </a:solidFill>
          </p:spPr>
          <p:txBody>
            <a:bodyPr/>
            <a:lstStyle/>
            <a:p>
              <a:endParaRPr lang="fr-FR"/>
            </a:p>
          </p:txBody>
        </p:sp>
        <p:sp>
          <p:nvSpPr>
            <p:cNvPr id="7" name="Freeform 7">
              <a:extLst>
                <a:ext uri="{FF2B5EF4-FFF2-40B4-BE49-F238E27FC236}">
                  <a16:creationId xmlns:a16="http://schemas.microsoft.com/office/drawing/2014/main" id="{D5068E81-3083-1207-411B-0D072C1507CD}"/>
                </a:ext>
              </a:extLst>
            </p:cNvPr>
            <p:cNvSpPr/>
            <p:nvPr/>
          </p:nvSpPr>
          <p:spPr>
            <a:xfrm>
              <a:off x="399034" y="273939"/>
              <a:ext cx="99187" cy="131953"/>
            </a:xfrm>
            <a:custGeom>
              <a:avLst/>
              <a:gdLst/>
              <a:ahLst/>
              <a:cxnLst/>
              <a:rect l="l" t="t" r="r" b="b"/>
              <a:pathLst>
                <a:path w="99187" h="131953">
                  <a:moveTo>
                    <a:pt x="99187" y="104013"/>
                  </a:moveTo>
                  <a:lnTo>
                    <a:pt x="99187" y="131953"/>
                  </a:lnTo>
                  <a:lnTo>
                    <a:pt x="4572" y="131953"/>
                  </a:lnTo>
                  <a:lnTo>
                    <a:pt x="4572" y="104013"/>
                  </a:lnTo>
                  <a:lnTo>
                    <a:pt x="37719" y="104013"/>
                  </a:lnTo>
                  <a:lnTo>
                    <a:pt x="37719" y="34036"/>
                  </a:lnTo>
                  <a:cubicBezTo>
                    <a:pt x="36322" y="35941"/>
                    <a:pt x="34036" y="37719"/>
                    <a:pt x="31115" y="39751"/>
                  </a:cubicBezTo>
                  <a:lnTo>
                    <a:pt x="24765" y="43434"/>
                  </a:lnTo>
                  <a:lnTo>
                    <a:pt x="13970" y="48260"/>
                  </a:lnTo>
                  <a:cubicBezTo>
                    <a:pt x="6350" y="50419"/>
                    <a:pt x="2921" y="50927"/>
                    <a:pt x="0" y="50927"/>
                  </a:cubicBezTo>
                  <a:lnTo>
                    <a:pt x="0" y="22098"/>
                  </a:lnTo>
                  <a:cubicBezTo>
                    <a:pt x="2794" y="22098"/>
                    <a:pt x="6223" y="21209"/>
                    <a:pt x="10287" y="19431"/>
                  </a:cubicBezTo>
                  <a:lnTo>
                    <a:pt x="18288" y="15494"/>
                  </a:lnTo>
                  <a:cubicBezTo>
                    <a:pt x="26035" y="10541"/>
                    <a:pt x="29464" y="8128"/>
                    <a:pt x="32258" y="5715"/>
                  </a:cubicBezTo>
                  <a:lnTo>
                    <a:pt x="36957" y="1397"/>
                  </a:lnTo>
                  <a:lnTo>
                    <a:pt x="69723" y="0"/>
                  </a:lnTo>
                  <a:lnTo>
                    <a:pt x="69723" y="103886"/>
                  </a:lnTo>
                  <a:close/>
                </a:path>
              </a:pathLst>
            </a:custGeom>
            <a:solidFill>
              <a:srgbClr val="7DE314"/>
            </a:solidFill>
          </p:spPr>
          <p:txBody>
            <a:bodyPr/>
            <a:lstStyle/>
            <a:p>
              <a:endParaRPr lang="fr-FR"/>
            </a:p>
          </p:txBody>
        </p:sp>
      </p:grpSp>
      <p:grpSp>
        <p:nvGrpSpPr>
          <p:cNvPr id="8" name="Group 8">
            <a:extLst>
              <a:ext uri="{FF2B5EF4-FFF2-40B4-BE49-F238E27FC236}">
                <a16:creationId xmlns:a16="http://schemas.microsoft.com/office/drawing/2014/main" id="{6DA6103D-F76F-7515-4FA2-3288CAAE28E5}"/>
              </a:ext>
            </a:extLst>
          </p:cNvPr>
          <p:cNvGrpSpPr>
            <a:grpSpLocks noChangeAspect="1"/>
          </p:cNvGrpSpPr>
          <p:nvPr/>
        </p:nvGrpSpPr>
        <p:grpSpPr>
          <a:xfrm>
            <a:off x="3639750" y="4887516"/>
            <a:ext cx="762505" cy="686800"/>
            <a:chOff x="0" y="0"/>
            <a:chExt cx="762495" cy="686803"/>
          </a:xfrm>
        </p:grpSpPr>
        <p:sp>
          <p:nvSpPr>
            <p:cNvPr id="9" name="Freeform 9">
              <a:extLst>
                <a:ext uri="{FF2B5EF4-FFF2-40B4-BE49-F238E27FC236}">
                  <a16:creationId xmlns:a16="http://schemas.microsoft.com/office/drawing/2014/main" id="{C8998A45-0CB2-7D6C-619C-08B510218400}"/>
                </a:ext>
              </a:extLst>
            </p:cNvPr>
            <p:cNvSpPr/>
            <p:nvPr/>
          </p:nvSpPr>
          <p:spPr>
            <a:xfrm>
              <a:off x="63500" y="63500"/>
              <a:ext cx="635508" cy="559689"/>
            </a:xfrm>
            <a:custGeom>
              <a:avLst/>
              <a:gdLst/>
              <a:ahLst/>
              <a:cxnLst/>
              <a:rect l="l" t="t" r="r" b="b"/>
              <a:pathLst>
                <a:path w="635508" h="559689">
                  <a:moveTo>
                    <a:pt x="631698" y="294132"/>
                  </a:moveTo>
                  <a:lnTo>
                    <a:pt x="487045" y="545465"/>
                  </a:lnTo>
                  <a:cubicBezTo>
                    <a:pt x="481965" y="554355"/>
                    <a:pt x="472567" y="559689"/>
                    <a:pt x="462407" y="559689"/>
                  </a:cubicBezTo>
                  <a:lnTo>
                    <a:pt x="173101" y="559689"/>
                  </a:lnTo>
                  <a:cubicBezTo>
                    <a:pt x="162941" y="559689"/>
                    <a:pt x="153543" y="554228"/>
                    <a:pt x="148463" y="545465"/>
                  </a:cubicBezTo>
                  <a:lnTo>
                    <a:pt x="3810" y="294132"/>
                  </a:lnTo>
                  <a:cubicBezTo>
                    <a:pt x="-1270" y="285242"/>
                    <a:pt x="-1270" y="274447"/>
                    <a:pt x="3810" y="265557"/>
                  </a:cubicBezTo>
                  <a:lnTo>
                    <a:pt x="148463" y="14224"/>
                  </a:lnTo>
                  <a:cubicBezTo>
                    <a:pt x="153543" y="5334"/>
                    <a:pt x="162941" y="0"/>
                    <a:pt x="173101" y="0"/>
                  </a:cubicBezTo>
                  <a:lnTo>
                    <a:pt x="462407" y="0"/>
                  </a:lnTo>
                  <a:cubicBezTo>
                    <a:pt x="472567" y="0"/>
                    <a:pt x="481965" y="5461"/>
                    <a:pt x="487045" y="14224"/>
                  </a:cubicBezTo>
                  <a:lnTo>
                    <a:pt x="631698" y="265684"/>
                  </a:lnTo>
                  <a:cubicBezTo>
                    <a:pt x="636778" y="274574"/>
                    <a:pt x="636778" y="285369"/>
                    <a:pt x="631698" y="294259"/>
                  </a:cubicBezTo>
                </a:path>
              </a:pathLst>
            </a:custGeom>
            <a:solidFill>
              <a:srgbClr val="00CC9C"/>
            </a:solidFill>
          </p:spPr>
          <p:txBody>
            <a:bodyPr/>
            <a:lstStyle/>
            <a:p>
              <a:endParaRPr lang="fr-FR"/>
            </a:p>
          </p:txBody>
        </p:sp>
        <p:sp>
          <p:nvSpPr>
            <p:cNvPr id="10" name="Freeform 10">
              <a:extLst>
                <a:ext uri="{FF2B5EF4-FFF2-40B4-BE49-F238E27FC236}">
                  <a16:creationId xmlns:a16="http://schemas.microsoft.com/office/drawing/2014/main" id="{4A03F1E8-4C95-8B60-A85E-9205AEBF0DFE}"/>
                </a:ext>
              </a:extLst>
            </p:cNvPr>
            <p:cNvSpPr/>
            <p:nvPr/>
          </p:nvSpPr>
          <p:spPr>
            <a:xfrm>
              <a:off x="260223" y="147066"/>
              <a:ext cx="438785" cy="476123"/>
            </a:xfrm>
            <a:custGeom>
              <a:avLst/>
              <a:gdLst/>
              <a:ahLst/>
              <a:cxnLst/>
              <a:rect l="l" t="t" r="r" b="b"/>
              <a:pathLst>
                <a:path w="438785" h="476123">
                  <a:moveTo>
                    <a:pt x="261239" y="0"/>
                  </a:moveTo>
                  <a:lnTo>
                    <a:pt x="366014" y="182118"/>
                  </a:lnTo>
                  <a:cubicBezTo>
                    <a:pt x="371094" y="191008"/>
                    <a:pt x="371094" y="201803"/>
                    <a:pt x="366014" y="210693"/>
                  </a:cubicBezTo>
                  <a:lnTo>
                    <a:pt x="255905" y="402082"/>
                  </a:lnTo>
                  <a:cubicBezTo>
                    <a:pt x="250825" y="410972"/>
                    <a:pt x="241427" y="416306"/>
                    <a:pt x="231267" y="416306"/>
                  </a:cubicBezTo>
                  <a:lnTo>
                    <a:pt x="10795" y="416306"/>
                  </a:lnTo>
                  <a:cubicBezTo>
                    <a:pt x="7112" y="416306"/>
                    <a:pt x="3429" y="415544"/>
                    <a:pt x="0" y="414147"/>
                  </a:cubicBezTo>
                  <a:lnTo>
                    <a:pt x="61849" y="476123"/>
                  </a:lnTo>
                  <a:lnTo>
                    <a:pt x="265684" y="476123"/>
                  </a:lnTo>
                  <a:cubicBezTo>
                    <a:pt x="275844" y="476123"/>
                    <a:pt x="285242" y="470662"/>
                    <a:pt x="290322" y="461899"/>
                  </a:cubicBezTo>
                  <a:lnTo>
                    <a:pt x="434975" y="210566"/>
                  </a:lnTo>
                  <a:cubicBezTo>
                    <a:pt x="437515" y="206121"/>
                    <a:pt x="438785" y="201168"/>
                    <a:pt x="438785" y="196342"/>
                  </a:cubicBezTo>
                  <a:lnTo>
                    <a:pt x="437515" y="186436"/>
                  </a:lnTo>
                  <a:lnTo>
                    <a:pt x="424434" y="163576"/>
                  </a:lnTo>
                  <a:close/>
                </a:path>
              </a:pathLst>
            </a:custGeom>
            <a:solidFill>
              <a:srgbClr val="00A35E"/>
            </a:solidFill>
          </p:spPr>
          <p:txBody>
            <a:bodyPr/>
            <a:lstStyle/>
            <a:p>
              <a:endParaRPr lang="fr-FR"/>
            </a:p>
          </p:txBody>
        </p:sp>
        <p:sp>
          <p:nvSpPr>
            <p:cNvPr id="11" name="Freeform 11">
              <a:extLst>
                <a:ext uri="{FF2B5EF4-FFF2-40B4-BE49-F238E27FC236}">
                  <a16:creationId xmlns:a16="http://schemas.microsoft.com/office/drawing/2014/main" id="{3B9F2F4A-4613-E78C-B91F-388E4018E203}"/>
                </a:ext>
              </a:extLst>
            </p:cNvPr>
            <p:cNvSpPr/>
            <p:nvPr/>
          </p:nvSpPr>
          <p:spPr>
            <a:xfrm>
              <a:off x="132461" y="123444"/>
              <a:ext cx="497459" cy="439928"/>
            </a:xfrm>
            <a:custGeom>
              <a:avLst/>
              <a:gdLst/>
              <a:ahLst/>
              <a:cxnLst/>
              <a:rect l="l" t="t" r="r" b="b"/>
              <a:pathLst>
                <a:path w="497459" h="439928">
                  <a:moveTo>
                    <a:pt x="493776" y="234188"/>
                  </a:moveTo>
                  <a:lnTo>
                    <a:pt x="383667" y="425704"/>
                  </a:lnTo>
                  <a:cubicBezTo>
                    <a:pt x="378587" y="434594"/>
                    <a:pt x="369189" y="439928"/>
                    <a:pt x="359029" y="439928"/>
                  </a:cubicBezTo>
                  <a:lnTo>
                    <a:pt x="138557" y="439928"/>
                  </a:lnTo>
                  <a:cubicBezTo>
                    <a:pt x="134747" y="439928"/>
                    <a:pt x="131191" y="439166"/>
                    <a:pt x="127762" y="437769"/>
                  </a:cubicBezTo>
                  <a:lnTo>
                    <a:pt x="127635" y="437642"/>
                  </a:lnTo>
                  <a:lnTo>
                    <a:pt x="117094" y="431038"/>
                  </a:lnTo>
                  <a:lnTo>
                    <a:pt x="3810" y="234061"/>
                  </a:lnTo>
                  <a:cubicBezTo>
                    <a:pt x="-1270" y="225171"/>
                    <a:pt x="-1270" y="214376"/>
                    <a:pt x="3810" y="205486"/>
                  </a:cubicBezTo>
                  <a:lnTo>
                    <a:pt x="113919" y="14224"/>
                  </a:lnTo>
                  <a:cubicBezTo>
                    <a:pt x="118999" y="5334"/>
                    <a:pt x="128397" y="0"/>
                    <a:pt x="138557" y="0"/>
                  </a:cubicBezTo>
                  <a:lnTo>
                    <a:pt x="358902" y="0"/>
                  </a:lnTo>
                  <a:cubicBezTo>
                    <a:pt x="369062" y="0"/>
                    <a:pt x="378460" y="5461"/>
                    <a:pt x="383540" y="14224"/>
                  </a:cubicBezTo>
                  <a:lnTo>
                    <a:pt x="493649" y="205613"/>
                  </a:lnTo>
                  <a:cubicBezTo>
                    <a:pt x="498729" y="214503"/>
                    <a:pt x="498729" y="225298"/>
                    <a:pt x="493649" y="234188"/>
                  </a:cubicBezTo>
                </a:path>
              </a:pathLst>
            </a:custGeom>
            <a:solidFill>
              <a:srgbClr val="FFFFFF"/>
            </a:solidFill>
          </p:spPr>
          <p:txBody>
            <a:bodyPr/>
            <a:lstStyle/>
            <a:p>
              <a:endParaRPr lang="fr-FR"/>
            </a:p>
          </p:txBody>
        </p:sp>
        <p:sp>
          <p:nvSpPr>
            <p:cNvPr id="12" name="Freeform 12">
              <a:extLst>
                <a:ext uri="{FF2B5EF4-FFF2-40B4-BE49-F238E27FC236}">
                  <a16:creationId xmlns:a16="http://schemas.microsoft.com/office/drawing/2014/main" id="{75084FA4-FDB2-FAAD-F7C2-80E6F4C6E976}"/>
                </a:ext>
              </a:extLst>
            </p:cNvPr>
            <p:cNvSpPr/>
            <p:nvPr/>
          </p:nvSpPr>
          <p:spPr>
            <a:xfrm>
              <a:off x="260477" y="270510"/>
              <a:ext cx="120269" cy="142240"/>
            </a:xfrm>
            <a:custGeom>
              <a:avLst/>
              <a:gdLst/>
              <a:ahLst/>
              <a:cxnLst/>
              <a:rect l="l" t="t" r="r" b="b"/>
              <a:pathLst>
                <a:path w="120269" h="142240">
                  <a:moveTo>
                    <a:pt x="120269" y="71374"/>
                  </a:moveTo>
                  <a:lnTo>
                    <a:pt x="115697" y="99822"/>
                  </a:lnTo>
                  <a:cubicBezTo>
                    <a:pt x="112649" y="108458"/>
                    <a:pt x="108458" y="115951"/>
                    <a:pt x="103124" y="122301"/>
                  </a:cubicBezTo>
                  <a:lnTo>
                    <a:pt x="91440" y="133477"/>
                  </a:lnTo>
                  <a:cubicBezTo>
                    <a:pt x="76708" y="140462"/>
                    <a:pt x="68707" y="142240"/>
                    <a:pt x="60198" y="142240"/>
                  </a:cubicBezTo>
                  <a:lnTo>
                    <a:pt x="43434" y="140462"/>
                  </a:lnTo>
                  <a:cubicBezTo>
                    <a:pt x="28829" y="133477"/>
                    <a:pt x="22479" y="128524"/>
                    <a:pt x="17145" y="122174"/>
                  </a:cubicBezTo>
                  <a:lnTo>
                    <a:pt x="4572" y="99695"/>
                  </a:lnTo>
                  <a:cubicBezTo>
                    <a:pt x="1524" y="91059"/>
                    <a:pt x="0" y="81534"/>
                    <a:pt x="0" y="71247"/>
                  </a:cubicBezTo>
                  <a:lnTo>
                    <a:pt x="4572" y="42799"/>
                  </a:lnTo>
                  <a:cubicBezTo>
                    <a:pt x="7620" y="34163"/>
                    <a:pt x="11811" y="26670"/>
                    <a:pt x="17145" y="20320"/>
                  </a:cubicBezTo>
                  <a:lnTo>
                    <a:pt x="28829" y="9017"/>
                  </a:lnTo>
                  <a:cubicBezTo>
                    <a:pt x="43434" y="1905"/>
                    <a:pt x="51435" y="0"/>
                    <a:pt x="60071" y="0"/>
                  </a:cubicBezTo>
                  <a:lnTo>
                    <a:pt x="76581" y="1778"/>
                  </a:lnTo>
                  <a:cubicBezTo>
                    <a:pt x="91313" y="8890"/>
                    <a:pt x="97663" y="13843"/>
                    <a:pt x="103124" y="20193"/>
                  </a:cubicBezTo>
                  <a:lnTo>
                    <a:pt x="115697" y="42672"/>
                  </a:lnTo>
                  <a:cubicBezTo>
                    <a:pt x="118745" y="51308"/>
                    <a:pt x="120269" y="60833"/>
                    <a:pt x="120269" y="71120"/>
                  </a:cubicBezTo>
                  <a:moveTo>
                    <a:pt x="88773" y="71120"/>
                  </a:moveTo>
                  <a:lnTo>
                    <a:pt x="88011" y="59182"/>
                  </a:lnTo>
                  <a:cubicBezTo>
                    <a:pt x="85217" y="48768"/>
                    <a:pt x="83185" y="44196"/>
                    <a:pt x="80645" y="40513"/>
                  </a:cubicBezTo>
                  <a:lnTo>
                    <a:pt x="75057" y="33909"/>
                  </a:lnTo>
                  <a:lnTo>
                    <a:pt x="64262" y="28829"/>
                  </a:lnTo>
                  <a:cubicBezTo>
                    <a:pt x="55753" y="28829"/>
                    <a:pt x="51816" y="29845"/>
                    <a:pt x="48260" y="31877"/>
                  </a:cubicBezTo>
                  <a:lnTo>
                    <a:pt x="41783" y="36830"/>
                  </a:lnTo>
                  <a:cubicBezTo>
                    <a:pt x="36703" y="44323"/>
                    <a:pt x="34671" y="48768"/>
                    <a:pt x="33274" y="53975"/>
                  </a:cubicBezTo>
                  <a:lnTo>
                    <a:pt x="31115" y="64897"/>
                  </a:lnTo>
                  <a:cubicBezTo>
                    <a:pt x="31115" y="77343"/>
                    <a:pt x="31877" y="83058"/>
                    <a:pt x="33274" y="88138"/>
                  </a:cubicBezTo>
                  <a:lnTo>
                    <a:pt x="36703" y="97790"/>
                  </a:lnTo>
                  <a:cubicBezTo>
                    <a:pt x="41783" y="105283"/>
                    <a:pt x="44831" y="108204"/>
                    <a:pt x="48387" y="110236"/>
                  </a:cubicBezTo>
                  <a:lnTo>
                    <a:pt x="55753" y="113284"/>
                  </a:lnTo>
                  <a:lnTo>
                    <a:pt x="68199" y="112268"/>
                  </a:lnTo>
                  <a:cubicBezTo>
                    <a:pt x="75184" y="108204"/>
                    <a:pt x="78232" y="105283"/>
                    <a:pt x="80772" y="101600"/>
                  </a:cubicBezTo>
                  <a:lnTo>
                    <a:pt x="85344" y="93472"/>
                  </a:lnTo>
                  <a:cubicBezTo>
                    <a:pt x="88138" y="83185"/>
                    <a:pt x="88900" y="77470"/>
                    <a:pt x="88900" y="71247"/>
                  </a:cubicBezTo>
                </a:path>
              </a:pathLst>
            </a:custGeom>
            <a:solidFill>
              <a:srgbClr val="00CC9C"/>
            </a:solidFill>
          </p:spPr>
          <p:txBody>
            <a:bodyPr/>
            <a:lstStyle/>
            <a:p>
              <a:endParaRPr lang="fr-FR"/>
            </a:p>
          </p:txBody>
        </p:sp>
        <p:sp>
          <p:nvSpPr>
            <p:cNvPr id="13" name="Freeform 13">
              <a:extLst>
                <a:ext uri="{FF2B5EF4-FFF2-40B4-BE49-F238E27FC236}">
                  <a16:creationId xmlns:a16="http://schemas.microsoft.com/office/drawing/2014/main" id="{C94DB1B2-C065-BC55-2D60-E7F3781B0FEC}"/>
                </a:ext>
              </a:extLst>
            </p:cNvPr>
            <p:cNvSpPr/>
            <p:nvPr/>
          </p:nvSpPr>
          <p:spPr>
            <a:xfrm>
              <a:off x="394716" y="274320"/>
              <a:ext cx="112395" cy="136144"/>
            </a:xfrm>
            <a:custGeom>
              <a:avLst/>
              <a:gdLst/>
              <a:ahLst/>
              <a:cxnLst/>
              <a:rect l="l" t="t" r="r" b="b"/>
              <a:pathLst>
                <a:path w="112395" h="136144">
                  <a:moveTo>
                    <a:pt x="0" y="136017"/>
                  </a:moveTo>
                  <a:lnTo>
                    <a:pt x="508" y="122682"/>
                  </a:lnTo>
                  <a:cubicBezTo>
                    <a:pt x="2667" y="111252"/>
                    <a:pt x="4572" y="106045"/>
                    <a:pt x="7366" y="101219"/>
                  </a:cubicBezTo>
                  <a:lnTo>
                    <a:pt x="13843" y="91821"/>
                  </a:lnTo>
                  <a:cubicBezTo>
                    <a:pt x="23368" y="83439"/>
                    <a:pt x="29337" y="79248"/>
                    <a:pt x="36703" y="75184"/>
                  </a:cubicBezTo>
                  <a:lnTo>
                    <a:pt x="48641" y="68707"/>
                  </a:lnTo>
                  <a:cubicBezTo>
                    <a:pt x="58420" y="63500"/>
                    <a:pt x="62484" y="61214"/>
                    <a:pt x="65786" y="58928"/>
                  </a:cubicBezTo>
                  <a:lnTo>
                    <a:pt x="71501" y="54483"/>
                  </a:lnTo>
                  <a:lnTo>
                    <a:pt x="75819" y="47371"/>
                  </a:lnTo>
                  <a:lnTo>
                    <a:pt x="73914" y="35687"/>
                  </a:lnTo>
                  <a:cubicBezTo>
                    <a:pt x="66421" y="28956"/>
                    <a:pt x="61087" y="27305"/>
                    <a:pt x="54102" y="27305"/>
                  </a:cubicBezTo>
                  <a:lnTo>
                    <a:pt x="46990" y="27813"/>
                  </a:lnTo>
                  <a:lnTo>
                    <a:pt x="37846" y="31242"/>
                  </a:lnTo>
                  <a:lnTo>
                    <a:pt x="29972" y="36576"/>
                  </a:lnTo>
                  <a:lnTo>
                    <a:pt x="23368" y="43053"/>
                  </a:lnTo>
                  <a:lnTo>
                    <a:pt x="1397" y="22225"/>
                  </a:lnTo>
                  <a:cubicBezTo>
                    <a:pt x="3429" y="20066"/>
                    <a:pt x="6350" y="17653"/>
                    <a:pt x="10033" y="15113"/>
                  </a:cubicBezTo>
                  <a:lnTo>
                    <a:pt x="18161" y="10160"/>
                  </a:lnTo>
                  <a:cubicBezTo>
                    <a:pt x="28194" y="5588"/>
                    <a:pt x="33909" y="3810"/>
                    <a:pt x="40005" y="2286"/>
                  </a:cubicBezTo>
                  <a:lnTo>
                    <a:pt x="52705" y="0"/>
                  </a:lnTo>
                  <a:cubicBezTo>
                    <a:pt x="67564" y="0"/>
                    <a:pt x="74676" y="1016"/>
                    <a:pt x="80899" y="2921"/>
                  </a:cubicBezTo>
                  <a:lnTo>
                    <a:pt x="92329" y="7620"/>
                  </a:lnTo>
                  <a:cubicBezTo>
                    <a:pt x="100838" y="14605"/>
                    <a:pt x="104140" y="18796"/>
                    <a:pt x="106426" y="23749"/>
                  </a:cubicBezTo>
                  <a:lnTo>
                    <a:pt x="109855" y="34036"/>
                  </a:lnTo>
                  <a:cubicBezTo>
                    <a:pt x="109855" y="45212"/>
                    <a:pt x="108839" y="50038"/>
                    <a:pt x="106807" y="54356"/>
                  </a:cubicBezTo>
                  <a:lnTo>
                    <a:pt x="102235" y="62357"/>
                  </a:lnTo>
                  <a:cubicBezTo>
                    <a:pt x="96012" y="68961"/>
                    <a:pt x="92583" y="71755"/>
                    <a:pt x="89027" y="74168"/>
                  </a:cubicBezTo>
                  <a:lnTo>
                    <a:pt x="81788" y="78740"/>
                  </a:lnTo>
                  <a:lnTo>
                    <a:pt x="72390" y="83947"/>
                  </a:lnTo>
                  <a:cubicBezTo>
                    <a:pt x="65278" y="88011"/>
                    <a:pt x="61722" y="90170"/>
                    <a:pt x="58166" y="92583"/>
                  </a:cubicBezTo>
                  <a:lnTo>
                    <a:pt x="51435" y="97536"/>
                  </a:lnTo>
                  <a:lnTo>
                    <a:pt x="43307" y="105283"/>
                  </a:lnTo>
                  <a:lnTo>
                    <a:pt x="112395" y="107823"/>
                  </a:lnTo>
                  <a:lnTo>
                    <a:pt x="112395" y="136144"/>
                  </a:lnTo>
                  <a:close/>
                </a:path>
              </a:pathLst>
            </a:custGeom>
            <a:solidFill>
              <a:srgbClr val="00CC9C"/>
            </a:solidFill>
          </p:spPr>
          <p:txBody>
            <a:bodyPr/>
            <a:lstStyle/>
            <a:p>
              <a:endParaRPr lang="fr-FR"/>
            </a:p>
          </p:txBody>
        </p:sp>
      </p:grpSp>
      <p:grpSp>
        <p:nvGrpSpPr>
          <p:cNvPr id="14" name="Group 14">
            <a:extLst>
              <a:ext uri="{FF2B5EF4-FFF2-40B4-BE49-F238E27FC236}">
                <a16:creationId xmlns:a16="http://schemas.microsoft.com/office/drawing/2014/main" id="{4AA8095C-92FF-5ECB-B284-0B66EE28301D}"/>
              </a:ext>
            </a:extLst>
          </p:cNvPr>
          <p:cNvGrpSpPr>
            <a:grpSpLocks noChangeAspect="1"/>
          </p:cNvGrpSpPr>
          <p:nvPr/>
        </p:nvGrpSpPr>
        <p:grpSpPr>
          <a:xfrm>
            <a:off x="0" y="2592886"/>
            <a:ext cx="7559993" cy="1642539"/>
            <a:chOff x="0" y="0"/>
            <a:chExt cx="7559992" cy="1642542"/>
          </a:xfrm>
        </p:grpSpPr>
        <p:sp>
          <p:nvSpPr>
            <p:cNvPr id="15" name="Freeform 15">
              <a:extLst>
                <a:ext uri="{FF2B5EF4-FFF2-40B4-BE49-F238E27FC236}">
                  <a16:creationId xmlns:a16="http://schemas.microsoft.com/office/drawing/2014/main" id="{FF7AC6B4-B450-C509-75E6-ED75F0B5DC37}"/>
                </a:ext>
              </a:extLst>
            </p:cNvPr>
            <p:cNvSpPr/>
            <p:nvPr/>
          </p:nvSpPr>
          <p:spPr>
            <a:xfrm>
              <a:off x="0" y="0"/>
              <a:ext cx="7560056" cy="1642491"/>
            </a:xfrm>
            <a:custGeom>
              <a:avLst/>
              <a:gdLst/>
              <a:ahLst/>
              <a:cxnLst/>
              <a:rect l="l" t="t" r="r" b="b"/>
              <a:pathLst>
                <a:path w="7560056" h="1642491">
                  <a:moveTo>
                    <a:pt x="0" y="1642491"/>
                  </a:moveTo>
                  <a:lnTo>
                    <a:pt x="7560056" y="1642491"/>
                  </a:lnTo>
                  <a:lnTo>
                    <a:pt x="7560056" y="0"/>
                  </a:lnTo>
                  <a:lnTo>
                    <a:pt x="0" y="0"/>
                  </a:lnTo>
                  <a:close/>
                </a:path>
              </a:pathLst>
            </a:custGeom>
            <a:solidFill>
              <a:srgbClr val="1A1447"/>
            </a:solidFill>
          </p:spPr>
          <p:txBody>
            <a:bodyPr/>
            <a:lstStyle/>
            <a:p>
              <a:endParaRPr lang="fr-FR"/>
            </a:p>
          </p:txBody>
        </p:sp>
      </p:grpSp>
      <p:grpSp>
        <p:nvGrpSpPr>
          <p:cNvPr id="16" name="Group 16">
            <a:extLst>
              <a:ext uri="{FF2B5EF4-FFF2-40B4-BE49-F238E27FC236}">
                <a16:creationId xmlns:a16="http://schemas.microsoft.com/office/drawing/2014/main" id="{22D9AFC6-1274-F1B3-83C7-4C1939315309}"/>
              </a:ext>
            </a:extLst>
          </p:cNvPr>
          <p:cNvGrpSpPr>
            <a:grpSpLocks noChangeAspect="1"/>
          </p:cNvGrpSpPr>
          <p:nvPr/>
        </p:nvGrpSpPr>
        <p:grpSpPr>
          <a:xfrm>
            <a:off x="5653192" y="4880277"/>
            <a:ext cx="762505" cy="694058"/>
            <a:chOff x="0" y="0"/>
            <a:chExt cx="762495" cy="694055"/>
          </a:xfrm>
        </p:grpSpPr>
        <p:sp>
          <p:nvSpPr>
            <p:cNvPr id="17" name="Freeform 17">
              <a:extLst>
                <a:ext uri="{FF2B5EF4-FFF2-40B4-BE49-F238E27FC236}">
                  <a16:creationId xmlns:a16="http://schemas.microsoft.com/office/drawing/2014/main" id="{FC70F555-B832-04DD-0937-8EBC11B222CC}"/>
                </a:ext>
              </a:extLst>
            </p:cNvPr>
            <p:cNvSpPr/>
            <p:nvPr/>
          </p:nvSpPr>
          <p:spPr>
            <a:xfrm>
              <a:off x="63500" y="63500"/>
              <a:ext cx="635508" cy="567055"/>
            </a:xfrm>
            <a:custGeom>
              <a:avLst/>
              <a:gdLst/>
              <a:ahLst/>
              <a:cxnLst/>
              <a:rect l="l" t="t" r="r" b="b"/>
              <a:pathLst>
                <a:path w="635508" h="567055">
                  <a:moveTo>
                    <a:pt x="631698" y="297942"/>
                  </a:moveTo>
                  <a:lnTo>
                    <a:pt x="487045" y="552577"/>
                  </a:lnTo>
                  <a:cubicBezTo>
                    <a:pt x="481965" y="561594"/>
                    <a:pt x="472567" y="567055"/>
                    <a:pt x="462407" y="567055"/>
                  </a:cubicBezTo>
                  <a:lnTo>
                    <a:pt x="173101" y="567055"/>
                  </a:lnTo>
                  <a:cubicBezTo>
                    <a:pt x="162941" y="567055"/>
                    <a:pt x="153543" y="561594"/>
                    <a:pt x="148463" y="552577"/>
                  </a:cubicBezTo>
                  <a:lnTo>
                    <a:pt x="3810" y="297942"/>
                  </a:lnTo>
                  <a:cubicBezTo>
                    <a:pt x="-1270" y="288925"/>
                    <a:pt x="-1270" y="278003"/>
                    <a:pt x="3810" y="268986"/>
                  </a:cubicBezTo>
                  <a:lnTo>
                    <a:pt x="148463" y="14478"/>
                  </a:lnTo>
                  <a:cubicBezTo>
                    <a:pt x="153543" y="5461"/>
                    <a:pt x="162941" y="0"/>
                    <a:pt x="173101" y="0"/>
                  </a:cubicBezTo>
                  <a:lnTo>
                    <a:pt x="462407" y="0"/>
                  </a:lnTo>
                  <a:cubicBezTo>
                    <a:pt x="472567" y="0"/>
                    <a:pt x="481965" y="5461"/>
                    <a:pt x="487045" y="14478"/>
                  </a:cubicBezTo>
                  <a:lnTo>
                    <a:pt x="631698" y="269113"/>
                  </a:lnTo>
                  <a:cubicBezTo>
                    <a:pt x="636778" y="278130"/>
                    <a:pt x="636778" y="289052"/>
                    <a:pt x="631698" y="298069"/>
                  </a:cubicBezTo>
                </a:path>
              </a:pathLst>
            </a:custGeom>
            <a:solidFill>
              <a:srgbClr val="14A1BF"/>
            </a:solidFill>
          </p:spPr>
          <p:txBody>
            <a:bodyPr/>
            <a:lstStyle/>
            <a:p>
              <a:endParaRPr lang="fr-FR"/>
            </a:p>
          </p:txBody>
        </p:sp>
        <p:sp>
          <p:nvSpPr>
            <p:cNvPr id="18" name="Freeform 18">
              <a:extLst>
                <a:ext uri="{FF2B5EF4-FFF2-40B4-BE49-F238E27FC236}">
                  <a16:creationId xmlns:a16="http://schemas.microsoft.com/office/drawing/2014/main" id="{57927DA3-7D27-39AA-1B1B-147B9C591813}"/>
                </a:ext>
              </a:extLst>
            </p:cNvPr>
            <p:cNvSpPr/>
            <p:nvPr/>
          </p:nvSpPr>
          <p:spPr>
            <a:xfrm>
              <a:off x="260350" y="148082"/>
              <a:ext cx="438658" cy="482473"/>
            </a:xfrm>
            <a:custGeom>
              <a:avLst/>
              <a:gdLst/>
              <a:ahLst/>
              <a:cxnLst/>
              <a:rect l="l" t="t" r="r" b="b"/>
              <a:pathLst>
                <a:path w="438658" h="482473">
                  <a:moveTo>
                    <a:pt x="261112" y="0"/>
                  </a:moveTo>
                  <a:lnTo>
                    <a:pt x="365887" y="184404"/>
                  </a:lnTo>
                  <a:cubicBezTo>
                    <a:pt x="370967" y="193421"/>
                    <a:pt x="370967" y="204343"/>
                    <a:pt x="365887" y="213360"/>
                  </a:cubicBezTo>
                  <a:lnTo>
                    <a:pt x="255778" y="407289"/>
                  </a:lnTo>
                  <a:cubicBezTo>
                    <a:pt x="250698" y="416306"/>
                    <a:pt x="241300" y="421767"/>
                    <a:pt x="231140" y="421767"/>
                  </a:cubicBezTo>
                  <a:lnTo>
                    <a:pt x="10795" y="421767"/>
                  </a:lnTo>
                  <a:cubicBezTo>
                    <a:pt x="6985" y="421767"/>
                    <a:pt x="3429" y="421005"/>
                    <a:pt x="0" y="419608"/>
                  </a:cubicBezTo>
                  <a:lnTo>
                    <a:pt x="61849" y="482473"/>
                  </a:lnTo>
                  <a:lnTo>
                    <a:pt x="265557" y="482473"/>
                  </a:lnTo>
                  <a:cubicBezTo>
                    <a:pt x="275717" y="482473"/>
                    <a:pt x="285115" y="477012"/>
                    <a:pt x="290195" y="467995"/>
                  </a:cubicBezTo>
                  <a:lnTo>
                    <a:pt x="434848" y="213360"/>
                  </a:lnTo>
                  <a:cubicBezTo>
                    <a:pt x="437388" y="208915"/>
                    <a:pt x="438658" y="203835"/>
                    <a:pt x="438658" y="198882"/>
                  </a:cubicBezTo>
                  <a:lnTo>
                    <a:pt x="437388" y="188849"/>
                  </a:lnTo>
                  <a:lnTo>
                    <a:pt x="424307" y="165735"/>
                  </a:lnTo>
                  <a:close/>
                </a:path>
              </a:pathLst>
            </a:custGeom>
            <a:solidFill>
              <a:srgbClr val="036391"/>
            </a:solidFill>
          </p:spPr>
          <p:txBody>
            <a:bodyPr/>
            <a:lstStyle/>
            <a:p>
              <a:endParaRPr lang="fr-FR"/>
            </a:p>
          </p:txBody>
        </p:sp>
        <p:sp>
          <p:nvSpPr>
            <p:cNvPr id="19" name="Freeform 19">
              <a:extLst>
                <a:ext uri="{FF2B5EF4-FFF2-40B4-BE49-F238E27FC236}">
                  <a16:creationId xmlns:a16="http://schemas.microsoft.com/office/drawing/2014/main" id="{CACDC7C4-F856-3CB1-574D-4CCFFE74003F}"/>
                </a:ext>
              </a:extLst>
            </p:cNvPr>
            <p:cNvSpPr/>
            <p:nvPr/>
          </p:nvSpPr>
          <p:spPr>
            <a:xfrm>
              <a:off x="132461" y="124206"/>
              <a:ext cx="497459" cy="445643"/>
            </a:xfrm>
            <a:custGeom>
              <a:avLst/>
              <a:gdLst/>
              <a:ahLst/>
              <a:cxnLst/>
              <a:rect l="l" t="t" r="r" b="b"/>
              <a:pathLst>
                <a:path w="497459" h="445643">
                  <a:moveTo>
                    <a:pt x="493776" y="237236"/>
                  </a:moveTo>
                  <a:lnTo>
                    <a:pt x="383667" y="431165"/>
                  </a:lnTo>
                  <a:cubicBezTo>
                    <a:pt x="378587" y="440182"/>
                    <a:pt x="369189" y="445643"/>
                    <a:pt x="359029" y="445643"/>
                  </a:cubicBezTo>
                  <a:lnTo>
                    <a:pt x="138557" y="445643"/>
                  </a:lnTo>
                  <a:cubicBezTo>
                    <a:pt x="134747" y="445643"/>
                    <a:pt x="131191" y="444881"/>
                    <a:pt x="127762" y="443484"/>
                  </a:cubicBezTo>
                  <a:lnTo>
                    <a:pt x="127635" y="443357"/>
                  </a:lnTo>
                  <a:lnTo>
                    <a:pt x="117094" y="436753"/>
                  </a:lnTo>
                  <a:lnTo>
                    <a:pt x="3810" y="237236"/>
                  </a:lnTo>
                  <a:cubicBezTo>
                    <a:pt x="-1270" y="228219"/>
                    <a:pt x="-1270" y="217297"/>
                    <a:pt x="3810" y="208280"/>
                  </a:cubicBezTo>
                  <a:lnTo>
                    <a:pt x="113919" y="14478"/>
                  </a:lnTo>
                  <a:cubicBezTo>
                    <a:pt x="118999" y="5461"/>
                    <a:pt x="128397" y="0"/>
                    <a:pt x="138557" y="0"/>
                  </a:cubicBezTo>
                  <a:lnTo>
                    <a:pt x="358902" y="0"/>
                  </a:lnTo>
                  <a:cubicBezTo>
                    <a:pt x="369062" y="0"/>
                    <a:pt x="378460" y="5461"/>
                    <a:pt x="383540" y="14478"/>
                  </a:cubicBezTo>
                  <a:lnTo>
                    <a:pt x="493649" y="208407"/>
                  </a:lnTo>
                  <a:cubicBezTo>
                    <a:pt x="498729" y="217424"/>
                    <a:pt x="498729" y="228346"/>
                    <a:pt x="493649" y="237363"/>
                  </a:cubicBezTo>
                </a:path>
              </a:pathLst>
            </a:custGeom>
            <a:solidFill>
              <a:srgbClr val="FFFFFF"/>
            </a:solidFill>
          </p:spPr>
          <p:txBody>
            <a:bodyPr/>
            <a:lstStyle/>
            <a:p>
              <a:endParaRPr lang="fr-FR"/>
            </a:p>
          </p:txBody>
        </p:sp>
        <p:sp>
          <p:nvSpPr>
            <p:cNvPr id="20" name="Freeform 20">
              <a:extLst>
                <a:ext uri="{FF2B5EF4-FFF2-40B4-BE49-F238E27FC236}">
                  <a16:creationId xmlns:a16="http://schemas.microsoft.com/office/drawing/2014/main" id="{C70076B6-D0FC-7478-B63C-C139E86BB1F9}"/>
                </a:ext>
              </a:extLst>
            </p:cNvPr>
            <p:cNvSpPr/>
            <p:nvPr/>
          </p:nvSpPr>
          <p:spPr>
            <a:xfrm>
              <a:off x="260477" y="273431"/>
              <a:ext cx="120269" cy="143764"/>
            </a:xfrm>
            <a:custGeom>
              <a:avLst/>
              <a:gdLst/>
              <a:ahLst/>
              <a:cxnLst/>
              <a:rect l="l" t="t" r="r" b="b"/>
              <a:pathLst>
                <a:path w="120269" h="143764">
                  <a:moveTo>
                    <a:pt x="120269" y="72009"/>
                  </a:moveTo>
                  <a:lnTo>
                    <a:pt x="115697" y="100838"/>
                  </a:lnTo>
                  <a:cubicBezTo>
                    <a:pt x="112649" y="109601"/>
                    <a:pt x="108458" y="117221"/>
                    <a:pt x="103124" y="123571"/>
                  </a:cubicBezTo>
                  <a:lnTo>
                    <a:pt x="91440" y="134874"/>
                  </a:lnTo>
                  <a:cubicBezTo>
                    <a:pt x="76708" y="141986"/>
                    <a:pt x="68707" y="143764"/>
                    <a:pt x="60198" y="143764"/>
                  </a:cubicBezTo>
                  <a:lnTo>
                    <a:pt x="43434" y="141986"/>
                  </a:lnTo>
                  <a:cubicBezTo>
                    <a:pt x="28829" y="134874"/>
                    <a:pt x="22479" y="129921"/>
                    <a:pt x="17145" y="123571"/>
                  </a:cubicBezTo>
                  <a:lnTo>
                    <a:pt x="4572" y="100838"/>
                  </a:lnTo>
                  <a:cubicBezTo>
                    <a:pt x="1524" y="92075"/>
                    <a:pt x="0" y="82550"/>
                    <a:pt x="0" y="72009"/>
                  </a:cubicBezTo>
                  <a:lnTo>
                    <a:pt x="4572" y="43180"/>
                  </a:lnTo>
                  <a:cubicBezTo>
                    <a:pt x="7620" y="34417"/>
                    <a:pt x="11811" y="26797"/>
                    <a:pt x="17145" y="20447"/>
                  </a:cubicBezTo>
                  <a:lnTo>
                    <a:pt x="28829" y="9017"/>
                  </a:lnTo>
                  <a:cubicBezTo>
                    <a:pt x="43434" y="1778"/>
                    <a:pt x="51435" y="0"/>
                    <a:pt x="60071" y="0"/>
                  </a:cubicBezTo>
                  <a:lnTo>
                    <a:pt x="76581" y="1778"/>
                  </a:lnTo>
                  <a:cubicBezTo>
                    <a:pt x="91313" y="9017"/>
                    <a:pt x="97663" y="14097"/>
                    <a:pt x="103124" y="20447"/>
                  </a:cubicBezTo>
                  <a:lnTo>
                    <a:pt x="115697" y="43180"/>
                  </a:lnTo>
                  <a:cubicBezTo>
                    <a:pt x="118745" y="51943"/>
                    <a:pt x="120269" y="61468"/>
                    <a:pt x="120269" y="72009"/>
                  </a:cubicBezTo>
                  <a:moveTo>
                    <a:pt x="88773" y="72009"/>
                  </a:moveTo>
                  <a:lnTo>
                    <a:pt x="88011" y="59944"/>
                  </a:lnTo>
                  <a:cubicBezTo>
                    <a:pt x="85217" y="49403"/>
                    <a:pt x="83185" y="44831"/>
                    <a:pt x="80645" y="41021"/>
                  </a:cubicBezTo>
                  <a:lnTo>
                    <a:pt x="75057" y="34290"/>
                  </a:lnTo>
                  <a:lnTo>
                    <a:pt x="64262" y="29210"/>
                  </a:lnTo>
                  <a:cubicBezTo>
                    <a:pt x="55753" y="29210"/>
                    <a:pt x="51816" y="30226"/>
                    <a:pt x="48260" y="32258"/>
                  </a:cubicBezTo>
                  <a:lnTo>
                    <a:pt x="41783" y="37211"/>
                  </a:lnTo>
                  <a:cubicBezTo>
                    <a:pt x="36703" y="44831"/>
                    <a:pt x="34671" y="49276"/>
                    <a:pt x="33274" y="54610"/>
                  </a:cubicBezTo>
                  <a:lnTo>
                    <a:pt x="31115" y="65659"/>
                  </a:lnTo>
                  <a:cubicBezTo>
                    <a:pt x="31115" y="78232"/>
                    <a:pt x="31877" y="84074"/>
                    <a:pt x="33274" y="89281"/>
                  </a:cubicBezTo>
                  <a:lnTo>
                    <a:pt x="36703" y="99060"/>
                  </a:lnTo>
                  <a:cubicBezTo>
                    <a:pt x="41783" y="106680"/>
                    <a:pt x="44831" y="109601"/>
                    <a:pt x="48387" y="111633"/>
                  </a:cubicBezTo>
                  <a:lnTo>
                    <a:pt x="55753" y="114681"/>
                  </a:lnTo>
                  <a:lnTo>
                    <a:pt x="68199" y="113665"/>
                  </a:lnTo>
                  <a:cubicBezTo>
                    <a:pt x="75184" y="109601"/>
                    <a:pt x="78232" y="106680"/>
                    <a:pt x="80772" y="102870"/>
                  </a:cubicBezTo>
                  <a:lnTo>
                    <a:pt x="85344" y="94615"/>
                  </a:lnTo>
                  <a:cubicBezTo>
                    <a:pt x="88138" y="84201"/>
                    <a:pt x="88900" y="78486"/>
                    <a:pt x="88900" y="72136"/>
                  </a:cubicBezTo>
                </a:path>
              </a:pathLst>
            </a:custGeom>
            <a:solidFill>
              <a:srgbClr val="14A1BF"/>
            </a:solidFill>
          </p:spPr>
          <p:txBody>
            <a:bodyPr/>
            <a:lstStyle/>
            <a:p>
              <a:endParaRPr lang="fr-FR"/>
            </a:p>
          </p:txBody>
        </p:sp>
        <p:sp>
          <p:nvSpPr>
            <p:cNvPr id="21" name="Freeform 21">
              <a:extLst>
                <a:ext uri="{FF2B5EF4-FFF2-40B4-BE49-F238E27FC236}">
                  <a16:creationId xmlns:a16="http://schemas.microsoft.com/office/drawing/2014/main" id="{3E9BEA80-A452-0146-BF5A-883CEB67AE31}"/>
                </a:ext>
              </a:extLst>
            </p:cNvPr>
            <p:cNvSpPr/>
            <p:nvPr/>
          </p:nvSpPr>
          <p:spPr>
            <a:xfrm>
              <a:off x="388620" y="278638"/>
              <a:ext cx="114681" cy="170815"/>
            </a:xfrm>
            <a:custGeom>
              <a:avLst/>
              <a:gdLst/>
              <a:ahLst/>
              <a:cxnLst/>
              <a:rect l="l" t="t" r="r" b="b"/>
              <a:pathLst>
                <a:path w="114681" h="170815">
                  <a:moveTo>
                    <a:pt x="82296" y="80264"/>
                  </a:moveTo>
                  <a:cubicBezTo>
                    <a:pt x="91948" y="82042"/>
                    <a:pt x="99695" y="86741"/>
                    <a:pt x="105664" y="94361"/>
                  </a:cubicBezTo>
                  <a:cubicBezTo>
                    <a:pt x="111633" y="101981"/>
                    <a:pt x="114681" y="111379"/>
                    <a:pt x="114681" y="122428"/>
                  </a:cubicBezTo>
                  <a:lnTo>
                    <a:pt x="113284" y="136525"/>
                  </a:lnTo>
                  <a:cubicBezTo>
                    <a:pt x="107569" y="148463"/>
                    <a:pt x="103505" y="153670"/>
                    <a:pt x="98298" y="157734"/>
                  </a:cubicBezTo>
                  <a:lnTo>
                    <a:pt x="86741" y="165100"/>
                  </a:lnTo>
                  <a:cubicBezTo>
                    <a:pt x="71882" y="169672"/>
                    <a:pt x="63500" y="170815"/>
                    <a:pt x="54102" y="170815"/>
                  </a:cubicBezTo>
                  <a:lnTo>
                    <a:pt x="22733" y="164973"/>
                  </a:lnTo>
                  <a:cubicBezTo>
                    <a:pt x="13589" y="161163"/>
                    <a:pt x="6096" y="155448"/>
                    <a:pt x="0" y="148082"/>
                  </a:cubicBezTo>
                  <a:lnTo>
                    <a:pt x="17653" y="125603"/>
                  </a:lnTo>
                  <a:cubicBezTo>
                    <a:pt x="21717" y="130810"/>
                    <a:pt x="26543" y="134874"/>
                    <a:pt x="32131" y="137668"/>
                  </a:cubicBezTo>
                  <a:lnTo>
                    <a:pt x="44704" y="141986"/>
                  </a:lnTo>
                  <a:cubicBezTo>
                    <a:pt x="62611" y="141986"/>
                    <a:pt x="69850" y="140081"/>
                    <a:pt x="74803" y="136271"/>
                  </a:cubicBezTo>
                  <a:lnTo>
                    <a:pt x="82296" y="126619"/>
                  </a:lnTo>
                  <a:cubicBezTo>
                    <a:pt x="82296" y="110490"/>
                    <a:pt x="79375" y="104140"/>
                    <a:pt x="73660" y="99822"/>
                  </a:cubicBezTo>
                  <a:cubicBezTo>
                    <a:pt x="67945" y="95504"/>
                    <a:pt x="59182" y="93218"/>
                    <a:pt x="47498" y="93218"/>
                  </a:cubicBezTo>
                  <a:lnTo>
                    <a:pt x="41021" y="93218"/>
                  </a:lnTo>
                  <a:lnTo>
                    <a:pt x="41021" y="69723"/>
                  </a:lnTo>
                  <a:lnTo>
                    <a:pt x="48260" y="69723"/>
                  </a:lnTo>
                  <a:cubicBezTo>
                    <a:pt x="57912" y="69723"/>
                    <a:pt x="65405" y="67564"/>
                    <a:pt x="70612" y="63246"/>
                  </a:cubicBezTo>
                  <a:lnTo>
                    <a:pt x="78486" y="53340"/>
                  </a:lnTo>
                  <a:cubicBezTo>
                    <a:pt x="78486" y="40132"/>
                    <a:pt x="76327" y="35306"/>
                    <a:pt x="72009" y="32131"/>
                  </a:cubicBezTo>
                  <a:lnTo>
                    <a:pt x="61976" y="27432"/>
                  </a:lnTo>
                  <a:cubicBezTo>
                    <a:pt x="47879" y="27432"/>
                    <a:pt x="41402" y="29083"/>
                    <a:pt x="35687" y="32385"/>
                  </a:cubicBezTo>
                  <a:lnTo>
                    <a:pt x="25400" y="40386"/>
                  </a:lnTo>
                  <a:lnTo>
                    <a:pt x="2286" y="24130"/>
                  </a:lnTo>
                  <a:cubicBezTo>
                    <a:pt x="4572" y="20447"/>
                    <a:pt x="7747" y="17272"/>
                    <a:pt x="11557" y="14351"/>
                  </a:cubicBezTo>
                  <a:lnTo>
                    <a:pt x="19812" y="8890"/>
                  </a:lnTo>
                  <a:cubicBezTo>
                    <a:pt x="29591" y="4572"/>
                    <a:pt x="34925" y="2921"/>
                    <a:pt x="40640" y="1778"/>
                  </a:cubicBezTo>
                  <a:lnTo>
                    <a:pt x="52324" y="0"/>
                  </a:lnTo>
                  <a:cubicBezTo>
                    <a:pt x="66294" y="0"/>
                    <a:pt x="73533" y="1016"/>
                    <a:pt x="80010" y="3048"/>
                  </a:cubicBezTo>
                  <a:lnTo>
                    <a:pt x="92202" y="8001"/>
                  </a:lnTo>
                  <a:cubicBezTo>
                    <a:pt x="101727" y="15240"/>
                    <a:pt x="105283" y="19685"/>
                    <a:pt x="107950" y="24765"/>
                  </a:cubicBezTo>
                  <a:lnTo>
                    <a:pt x="111760" y="35687"/>
                  </a:lnTo>
                  <a:cubicBezTo>
                    <a:pt x="111760" y="46736"/>
                    <a:pt x="110998" y="51181"/>
                    <a:pt x="109601" y="55499"/>
                  </a:cubicBezTo>
                  <a:lnTo>
                    <a:pt x="106172" y="63627"/>
                  </a:lnTo>
                  <a:cubicBezTo>
                    <a:pt x="100838" y="70612"/>
                    <a:pt x="97790" y="73533"/>
                    <a:pt x="94107" y="75819"/>
                  </a:cubicBezTo>
                  <a:lnTo>
                    <a:pt x="86487" y="79756"/>
                  </a:lnTo>
                </a:path>
              </a:pathLst>
            </a:custGeom>
            <a:solidFill>
              <a:srgbClr val="14A1BF"/>
            </a:solidFill>
          </p:spPr>
          <p:txBody>
            <a:bodyPr/>
            <a:lstStyle/>
            <a:p>
              <a:endParaRPr lang="fr-FR"/>
            </a:p>
          </p:txBody>
        </p:sp>
      </p:grpSp>
      <p:grpSp>
        <p:nvGrpSpPr>
          <p:cNvPr id="22" name="Group 22">
            <a:extLst>
              <a:ext uri="{FF2B5EF4-FFF2-40B4-BE49-F238E27FC236}">
                <a16:creationId xmlns:a16="http://schemas.microsoft.com/office/drawing/2014/main" id="{151987F5-2EB6-45B1-59DF-B1F18519E9DB}"/>
              </a:ext>
            </a:extLst>
          </p:cNvPr>
          <p:cNvGrpSpPr>
            <a:grpSpLocks noChangeAspect="1"/>
          </p:cNvGrpSpPr>
          <p:nvPr/>
        </p:nvGrpSpPr>
        <p:grpSpPr>
          <a:xfrm>
            <a:off x="623635" y="305124"/>
            <a:ext cx="6466446" cy="1976704"/>
            <a:chOff x="0" y="0"/>
            <a:chExt cx="6466446" cy="1976704"/>
          </a:xfrm>
        </p:grpSpPr>
        <p:sp>
          <p:nvSpPr>
            <p:cNvPr id="23" name="Freeform 23">
              <a:extLst>
                <a:ext uri="{FF2B5EF4-FFF2-40B4-BE49-F238E27FC236}">
                  <a16:creationId xmlns:a16="http://schemas.microsoft.com/office/drawing/2014/main" id="{A8902FF3-EC7E-7603-CCF2-896E0E1F787F}"/>
                </a:ext>
              </a:extLst>
            </p:cNvPr>
            <p:cNvSpPr/>
            <p:nvPr/>
          </p:nvSpPr>
          <p:spPr>
            <a:xfrm>
              <a:off x="63500" y="381000"/>
              <a:ext cx="6053328" cy="1532255"/>
            </a:xfrm>
            <a:custGeom>
              <a:avLst/>
              <a:gdLst/>
              <a:ahLst/>
              <a:cxnLst/>
              <a:rect l="l" t="t" r="r" b="b"/>
              <a:pathLst>
                <a:path w="6053328" h="1532255">
                  <a:moveTo>
                    <a:pt x="12700" y="1506855"/>
                  </a:moveTo>
                  <a:lnTo>
                    <a:pt x="6040628" y="1506855"/>
                  </a:lnTo>
                  <a:lnTo>
                    <a:pt x="6040628" y="1519555"/>
                  </a:lnTo>
                  <a:lnTo>
                    <a:pt x="6027928" y="1519555"/>
                  </a:lnTo>
                  <a:lnTo>
                    <a:pt x="6027928" y="12700"/>
                  </a:lnTo>
                  <a:lnTo>
                    <a:pt x="6040628" y="12700"/>
                  </a:lnTo>
                  <a:lnTo>
                    <a:pt x="6040628" y="25400"/>
                  </a:lnTo>
                  <a:lnTo>
                    <a:pt x="12700" y="25400"/>
                  </a:lnTo>
                  <a:lnTo>
                    <a:pt x="12700" y="12700"/>
                  </a:lnTo>
                  <a:lnTo>
                    <a:pt x="25400" y="12700"/>
                  </a:lnTo>
                  <a:lnTo>
                    <a:pt x="25400" y="1519555"/>
                  </a:lnTo>
                  <a:lnTo>
                    <a:pt x="12700" y="1519555"/>
                  </a:lnTo>
                  <a:lnTo>
                    <a:pt x="12700" y="1506855"/>
                  </a:lnTo>
                  <a:moveTo>
                    <a:pt x="12700" y="1532255"/>
                  </a:moveTo>
                  <a:lnTo>
                    <a:pt x="0" y="1532255"/>
                  </a:lnTo>
                  <a:lnTo>
                    <a:pt x="0" y="0"/>
                  </a:lnTo>
                  <a:lnTo>
                    <a:pt x="6053328" y="0"/>
                  </a:lnTo>
                  <a:lnTo>
                    <a:pt x="6053328" y="1532255"/>
                  </a:lnTo>
                  <a:lnTo>
                    <a:pt x="12700" y="1532255"/>
                  </a:lnTo>
                  <a:close/>
                </a:path>
              </a:pathLst>
            </a:custGeom>
            <a:solidFill>
              <a:srgbClr val="1A1447"/>
            </a:solidFill>
          </p:spPr>
          <p:txBody>
            <a:bodyPr/>
            <a:lstStyle/>
            <a:p>
              <a:endParaRPr lang="fr-FR"/>
            </a:p>
          </p:txBody>
        </p:sp>
        <p:sp>
          <p:nvSpPr>
            <p:cNvPr id="24" name="Freeform 24">
              <a:extLst>
                <a:ext uri="{FF2B5EF4-FFF2-40B4-BE49-F238E27FC236}">
                  <a16:creationId xmlns:a16="http://schemas.microsoft.com/office/drawing/2014/main" id="{32424F8C-3049-1611-D406-BDC25493B6CF}"/>
                </a:ext>
              </a:extLst>
            </p:cNvPr>
            <p:cNvSpPr/>
            <p:nvPr/>
          </p:nvSpPr>
          <p:spPr>
            <a:xfrm>
              <a:off x="559435" y="179451"/>
              <a:ext cx="1947672" cy="416433"/>
            </a:xfrm>
            <a:custGeom>
              <a:avLst/>
              <a:gdLst/>
              <a:ahLst/>
              <a:cxnLst/>
              <a:rect l="l" t="t" r="r" b="b"/>
              <a:pathLst>
                <a:path w="1947672" h="416433">
                  <a:moveTo>
                    <a:pt x="0" y="416433"/>
                  </a:moveTo>
                  <a:lnTo>
                    <a:pt x="1947672" y="416433"/>
                  </a:lnTo>
                  <a:lnTo>
                    <a:pt x="1947672" y="0"/>
                  </a:lnTo>
                  <a:lnTo>
                    <a:pt x="0" y="0"/>
                  </a:lnTo>
                  <a:close/>
                </a:path>
              </a:pathLst>
            </a:custGeom>
            <a:solidFill>
              <a:srgbClr val="FFFFFF"/>
            </a:solidFill>
          </p:spPr>
          <p:txBody>
            <a:bodyPr/>
            <a:lstStyle/>
            <a:p>
              <a:endParaRPr lang="fr-FR"/>
            </a:p>
          </p:txBody>
        </p:sp>
        <p:sp>
          <p:nvSpPr>
            <p:cNvPr id="25" name="Freeform 25">
              <a:extLst>
                <a:ext uri="{FF2B5EF4-FFF2-40B4-BE49-F238E27FC236}">
                  <a16:creationId xmlns:a16="http://schemas.microsoft.com/office/drawing/2014/main" id="{5AAA4A03-30FD-98D8-9B9D-BF225EC13FEE}"/>
                </a:ext>
              </a:extLst>
            </p:cNvPr>
            <p:cNvSpPr/>
            <p:nvPr/>
          </p:nvSpPr>
          <p:spPr>
            <a:xfrm>
              <a:off x="5722620" y="63500"/>
              <a:ext cx="680339" cy="646176"/>
            </a:xfrm>
            <a:custGeom>
              <a:avLst/>
              <a:gdLst/>
              <a:ahLst/>
              <a:cxnLst/>
              <a:rect l="l" t="t" r="r" b="b"/>
              <a:pathLst>
                <a:path w="680339" h="646176">
                  <a:moveTo>
                    <a:pt x="340233" y="646049"/>
                  </a:moveTo>
                  <a:cubicBezTo>
                    <a:pt x="528066" y="646049"/>
                    <a:pt x="680339" y="501396"/>
                    <a:pt x="680339" y="322961"/>
                  </a:cubicBezTo>
                  <a:cubicBezTo>
                    <a:pt x="680339" y="144526"/>
                    <a:pt x="528066" y="0"/>
                    <a:pt x="340233" y="0"/>
                  </a:cubicBezTo>
                  <a:cubicBezTo>
                    <a:pt x="152400" y="0"/>
                    <a:pt x="0" y="144653"/>
                    <a:pt x="0" y="323088"/>
                  </a:cubicBezTo>
                  <a:cubicBezTo>
                    <a:pt x="0" y="501523"/>
                    <a:pt x="152273" y="646176"/>
                    <a:pt x="340106" y="646176"/>
                  </a:cubicBezTo>
                </a:path>
              </a:pathLst>
            </a:custGeom>
            <a:solidFill>
              <a:srgbClr val="1A1447"/>
            </a:solidFill>
          </p:spPr>
          <p:txBody>
            <a:bodyPr/>
            <a:lstStyle/>
            <a:p>
              <a:endParaRPr lang="fr-FR"/>
            </a:p>
          </p:txBody>
        </p:sp>
        <p:sp>
          <p:nvSpPr>
            <p:cNvPr id="26" name="Freeform 26">
              <a:extLst>
                <a:ext uri="{FF2B5EF4-FFF2-40B4-BE49-F238E27FC236}">
                  <a16:creationId xmlns:a16="http://schemas.microsoft.com/office/drawing/2014/main" id="{B1344496-733B-3A90-4361-CFDDB53C027C}"/>
                </a:ext>
              </a:extLst>
            </p:cNvPr>
            <p:cNvSpPr/>
            <p:nvPr/>
          </p:nvSpPr>
          <p:spPr>
            <a:xfrm>
              <a:off x="1884299" y="134962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7" name="Freeform 27">
              <a:extLst>
                <a:ext uri="{FF2B5EF4-FFF2-40B4-BE49-F238E27FC236}">
                  <a16:creationId xmlns:a16="http://schemas.microsoft.com/office/drawing/2014/main" id="{CEB405A9-F16C-5D3E-6021-6284BA57B9A5}"/>
                </a:ext>
              </a:extLst>
            </p:cNvPr>
            <p:cNvSpPr/>
            <p:nvPr/>
          </p:nvSpPr>
          <p:spPr>
            <a:xfrm>
              <a:off x="3229102" y="1339596"/>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8" name="Freeform 28">
              <a:extLst>
                <a:ext uri="{FF2B5EF4-FFF2-40B4-BE49-F238E27FC236}">
                  <a16:creationId xmlns:a16="http://schemas.microsoft.com/office/drawing/2014/main" id="{D1521A77-429F-AB4E-C090-F672C2F0F3CD}"/>
                </a:ext>
              </a:extLst>
            </p:cNvPr>
            <p:cNvSpPr/>
            <p:nvPr/>
          </p:nvSpPr>
          <p:spPr>
            <a:xfrm>
              <a:off x="4741037" y="1334135"/>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9" name="Freeform 29">
              <a:extLst>
                <a:ext uri="{FF2B5EF4-FFF2-40B4-BE49-F238E27FC236}">
                  <a16:creationId xmlns:a16="http://schemas.microsoft.com/office/drawing/2014/main" id="{323EA372-7B1C-F959-E269-F2CA5C10E717}"/>
                </a:ext>
              </a:extLst>
            </p:cNvPr>
            <p:cNvSpPr/>
            <p:nvPr/>
          </p:nvSpPr>
          <p:spPr>
            <a:xfrm>
              <a:off x="566674" y="134962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grpSp>
      <p:sp>
        <p:nvSpPr>
          <p:cNvPr id="30" name="TextBox 99">
            <a:extLst>
              <a:ext uri="{FF2B5EF4-FFF2-40B4-BE49-F238E27FC236}">
                <a16:creationId xmlns:a16="http://schemas.microsoft.com/office/drawing/2014/main" id="{A43B9593-CB2D-1901-B7A6-571AC8F1C154}"/>
              </a:ext>
            </a:extLst>
          </p:cNvPr>
          <p:cNvSpPr txBox="1"/>
          <p:nvPr/>
        </p:nvSpPr>
        <p:spPr>
          <a:xfrm>
            <a:off x="6672167" y="9971913"/>
            <a:ext cx="248917" cy="240665"/>
          </a:xfrm>
          <a:prstGeom prst="rect">
            <a:avLst/>
          </a:prstGeom>
        </p:spPr>
        <p:txBody>
          <a:bodyPr lIns="0" tIns="0" rIns="0" bIns="0" rtlCol="0" anchor="t">
            <a:spAutoFit/>
          </a:bodyPr>
          <a:lstStyle/>
          <a:p>
            <a:pPr algn="l">
              <a:lnSpc>
                <a:spcPts val="1959"/>
              </a:lnSpc>
            </a:pPr>
            <a:r>
              <a:rPr lang="en-US" sz="1399" b="1" spc="2" dirty="0">
                <a:solidFill>
                  <a:srgbClr val="231F20"/>
                </a:solidFill>
                <a:latin typeface="Open Sans Bold"/>
                <a:ea typeface="Open Sans Bold"/>
                <a:cs typeface="Open Sans Bold"/>
                <a:sym typeface="Open Sans Bold"/>
              </a:rPr>
              <a:t>10</a:t>
            </a:r>
          </a:p>
        </p:txBody>
      </p:sp>
      <p:sp>
        <p:nvSpPr>
          <p:cNvPr id="31" name="TextBox 46">
            <a:extLst>
              <a:ext uri="{FF2B5EF4-FFF2-40B4-BE49-F238E27FC236}">
                <a16:creationId xmlns:a16="http://schemas.microsoft.com/office/drawing/2014/main" id="{8726D5E0-8905-0EAF-DD70-8729CE70E3CF}"/>
              </a:ext>
            </a:extLst>
          </p:cNvPr>
          <p:cNvSpPr txBox="1"/>
          <p:nvPr/>
        </p:nvSpPr>
        <p:spPr>
          <a:xfrm>
            <a:off x="796119" y="6182554"/>
            <a:ext cx="3224382" cy="299056"/>
          </a:xfrm>
          <a:prstGeom prst="rect">
            <a:avLst/>
          </a:prstGeom>
        </p:spPr>
        <p:txBody>
          <a:bodyPr wrap="square" lIns="0" tIns="0" rIns="0" bIns="0" rtlCol="0" anchor="t">
            <a:spAutoFit/>
          </a:bodyPr>
          <a:lstStyle/>
          <a:p>
            <a:pPr algn="l">
              <a:lnSpc>
                <a:spcPts val="2520"/>
              </a:lnSpc>
            </a:pPr>
            <a:r>
              <a:rPr lang="en-US" sz="1800" b="1" i="1" spc="9" dirty="0">
                <a:solidFill>
                  <a:srgbClr val="EA8C39"/>
                </a:solidFill>
                <a:latin typeface="IBM Plex Sans Bold Italics"/>
                <a:ea typeface="IBM Plex Sans Bold Italics"/>
                <a:cs typeface="IBM Plex Sans Bold Italics"/>
                <a:sym typeface="IBM Plex Sans Bold Italics"/>
              </a:rPr>
              <a:t>ENSEIGNEMENTS</a:t>
            </a:r>
          </a:p>
        </p:txBody>
      </p:sp>
      <p:sp>
        <p:nvSpPr>
          <p:cNvPr id="32" name="TextBox 47">
            <a:extLst>
              <a:ext uri="{FF2B5EF4-FFF2-40B4-BE49-F238E27FC236}">
                <a16:creationId xmlns:a16="http://schemas.microsoft.com/office/drawing/2014/main" id="{691A7F5A-B327-51DF-1117-0A60CB40D79C}"/>
              </a:ext>
            </a:extLst>
          </p:cNvPr>
          <p:cNvSpPr txBox="1"/>
          <p:nvPr/>
        </p:nvSpPr>
        <p:spPr>
          <a:xfrm>
            <a:off x="778744" y="4391616"/>
            <a:ext cx="3990106" cy="299056"/>
          </a:xfrm>
          <a:prstGeom prst="rect">
            <a:avLst/>
          </a:prstGeom>
        </p:spPr>
        <p:txBody>
          <a:bodyPr wrap="square" lIns="0" tIns="0" rIns="0" bIns="0" rtlCol="0" anchor="t">
            <a:spAutoFit/>
          </a:bodyPr>
          <a:lstStyle/>
          <a:p>
            <a:pPr algn="l">
              <a:lnSpc>
                <a:spcPts val="2520"/>
              </a:lnSpc>
            </a:pPr>
            <a:r>
              <a:rPr lang="en-US" sz="1800" b="1" i="1" spc="9" dirty="0">
                <a:solidFill>
                  <a:srgbClr val="EA8C39"/>
                </a:solidFill>
                <a:latin typeface="IBM Plex Sans Bold Italics"/>
                <a:ea typeface="IBM Plex Sans Bold Italics"/>
                <a:cs typeface="IBM Plex Sans Bold Italics"/>
                <a:sym typeface="IBM Plex Sans Bold Italics"/>
              </a:rPr>
              <a:t>TOP3 - POINTS FORTS</a:t>
            </a:r>
          </a:p>
        </p:txBody>
      </p:sp>
      <p:sp>
        <p:nvSpPr>
          <p:cNvPr id="33" name="TextBox 45">
            <a:extLst>
              <a:ext uri="{FF2B5EF4-FFF2-40B4-BE49-F238E27FC236}">
                <a16:creationId xmlns:a16="http://schemas.microsoft.com/office/drawing/2014/main" id="{5B080FD5-4496-B357-5A69-1FF6E1FB2305}"/>
              </a:ext>
            </a:extLst>
          </p:cNvPr>
          <p:cNvSpPr txBox="1"/>
          <p:nvPr/>
        </p:nvSpPr>
        <p:spPr>
          <a:xfrm>
            <a:off x="804129" y="8159772"/>
            <a:ext cx="3850362" cy="299056"/>
          </a:xfrm>
          <a:prstGeom prst="rect">
            <a:avLst/>
          </a:prstGeom>
        </p:spPr>
        <p:txBody>
          <a:bodyPr lIns="0" tIns="0" rIns="0" bIns="0" rtlCol="0" anchor="t">
            <a:spAutoFit/>
          </a:bodyPr>
          <a:lstStyle/>
          <a:p>
            <a:pPr algn="l">
              <a:lnSpc>
                <a:spcPts val="2520"/>
              </a:lnSpc>
            </a:pPr>
            <a:r>
              <a:rPr lang="en-US" sz="1800" b="1" i="1" spc="9" dirty="0">
                <a:solidFill>
                  <a:srgbClr val="EA8C39"/>
                </a:solidFill>
                <a:latin typeface="IBM Plex Sans Bold Italics"/>
                <a:ea typeface="IBM Plex Sans Bold Italics"/>
                <a:cs typeface="IBM Plex Sans Bold Italics"/>
                <a:sym typeface="IBM Plex Sans Bold Italics"/>
              </a:rPr>
              <a:t>OPPORTUNITÉS MÉTIERS</a:t>
            </a:r>
          </a:p>
        </p:txBody>
      </p:sp>
      <p:sp>
        <p:nvSpPr>
          <p:cNvPr id="34" name="TextBox 48">
            <a:extLst>
              <a:ext uri="{FF2B5EF4-FFF2-40B4-BE49-F238E27FC236}">
                <a16:creationId xmlns:a16="http://schemas.microsoft.com/office/drawing/2014/main" id="{FFDAC90F-8C9D-EDA7-B6D0-2B077FC9A708}"/>
              </a:ext>
            </a:extLst>
          </p:cNvPr>
          <p:cNvSpPr txBox="1"/>
          <p:nvPr/>
        </p:nvSpPr>
        <p:spPr>
          <a:xfrm>
            <a:off x="1274693" y="911790"/>
            <a:ext cx="5145157" cy="299056"/>
          </a:xfrm>
          <a:prstGeom prst="rect">
            <a:avLst/>
          </a:prstGeom>
        </p:spPr>
        <p:txBody>
          <a:bodyPr wrap="square" lIns="0" tIns="0" rIns="0" bIns="0" rtlCol="0" anchor="t">
            <a:spAutoFit/>
          </a:bodyPr>
          <a:lstStyle/>
          <a:p>
            <a:pPr algn="l">
              <a:lnSpc>
                <a:spcPts val="2520"/>
              </a:lnSpc>
            </a:pPr>
            <a:r>
              <a:rPr lang="en-US" sz="1800" b="1" spc="7" dirty="0">
                <a:solidFill>
                  <a:srgbClr val="1A1447"/>
                </a:solidFill>
                <a:latin typeface="IBM Plex Sans Bold"/>
                <a:ea typeface="IBM Plex Sans Bold"/>
                <a:cs typeface="IBM Plex Sans Bold"/>
                <a:sym typeface="IBM Plex Sans Bold"/>
              </a:rPr>
              <a:t>Nom</a:t>
            </a:r>
          </a:p>
        </p:txBody>
      </p:sp>
      <p:sp>
        <p:nvSpPr>
          <p:cNvPr id="35" name="TextBox 50">
            <a:extLst>
              <a:ext uri="{FF2B5EF4-FFF2-40B4-BE49-F238E27FC236}">
                <a16:creationId xmlns:a16="http://schemas.microsoft.com/office/drawing/2014/main" id="{6A3D536B-B4AC-F761-42A8-7D082DBF56CF}"/>
              </a:ext>
            </a:extLst>
          </p:cNvPr>
          <p:cNvSpPr txBox="1"/>
          <p:nvPr/>
        </p:nvSpPr>
        <p:spPr>
          <a:xfrm>
            <a:off x="1274693" y="430139"/>
            <a:ext cx="1496263" cy="406458"/>
          </a:xfrm>
          <a:prstGeom prst="rect">
            <a:avLst/>
          </a:prstGeom>
        </p:spPr>
        <p:txBody>
          <a:bodyPr lIns="0" tIns="0" rIns="0" bIns="0" rtlCol="0" anchor="t">
            <a:spAutoFit/>
          </a:bodyPr>
          <a:lstStyle/>
          <a:p>
            <a:pPr algn="l">
              <a:lnSpc>
                <a:spcPts val="3359"/>
              </a:lnSpc>
            </a:pPr>
            <a:r>
              <a:rPr lang="en-US" sz="2400" b="1" spc="4" dirty="0">
                <a:solidFill>
                  <a:srgbClr val="231F20"/>
                </a:solidFill>
                <a:latin typeface="Open Sans Bold"/>
                <a:ea typeface="Open Sans Bold"/>
                <a:cs typeface="Open Sans Bold"/>
                <a:sym typeface="Open Sans Bold"/>
              </a:rPr>
              <a:t>TYPE</a:t>
            </a:r>
          </a:p>
        </p:txBody>
      </p:sp>
      <p:sp>
        <p:nvSpPr>
          <p:cNvPr id="36" name="TextBox 51">
            <a:extLst>
              <a:ext uri="{FF2B5EF4-FFF2-40B4-BE49-F238E27FC236}">
                <a16:creationId xmlns:a16="http://schemas.microsoft.com/office/drawing/2014/main" id="{FC9F297C-1557-832B-EBBF-B58783E2C820}"/>
              </a:ext>
            </a:extLst>
          </p:cNvPr>
          <p:cNvSpPr txBox="1"/>
          <p:nvPr/>
        </p:nvSpPr>
        <p:spPr>
          <a:xfrm>
            <a:off x="1302506" y="1517485"/>
            <a:ext cx="1158317" cy="192938"/>
          </a:xfrm>
          <a:prstGeom prst="rect">
            <a:avLst/>
          </a:prstGeom>
        </p:spPr>
        <p:txBody>
          <a:bodyPr wrap="square" lIns="0" tIns="0" rIns="0" bIns="0" rtlCol="0" anchor="t">
            <a:spAutoFit/>
          </a:bodyPr>
          <a:lstStyle/>
          <a:p>
            <a:pPr algn="just">
              <a:lnSpc>
                <a:spcPts val="1614"/>
              </a:lnSpc>
            </a:pPr>
            <a:r>
              <a:rPr lang="en-US" sz="1200" spc="7" dirty="0">
                <a:solidFill>
                  <a:srgbClr val="464395"/>
                </a:solidFill>
                <a:latin typeface="IBM Plex Sans"/>
                <a:ea typeface="IBM Plex Sans"/>
                <a:cs typeface="IBM Plex Sans"/>
                <a:sym typeface="IBM Plex Sans"/>
              </a:rPr>
              <a:t>2 RENTRÉES</a:t>
            </a:r>
            <a:endParaRPr lang="en-US" sz="1200" i="1" spc="6" dirty="0">
              <a:solidFill>
                <a:srgbClr val="231F20"/>
              </a:solidFill>
              <a:latin typeface="IBM Plex Sans Italics"/>
              <a:ea typeface="IBM Plex Sans Italics"/>
              <a:cs typeface="IBM Plex Sans Italics"/>
              <a:sym typeface="IBM Plex Sans Italics"/>
            </a:endParaRPr>
          </a:p>
        </p:txBody>
      </p:sp>
      <p:sp>
        <p:nvSpPr>
          <p:cNvPr id="37" name="TextBox 32">
            <a:extLst>
              <a:ext uri="{FF2B5EF4-FFF2-40B4-BE49-F238E27FC236}">
                <a16:creationId xmlns:a16="http://schemas.microsoft.com/office/drawing/2014/main" id="{017717DD-1C88-51AC-E9EC-B10BA3163BAD}"/>
              </a:ext>
            </a:extLst>
          </p:cNvPr>
          <p:cNvSpPr txBox="1"/>
          <p:nvPr/>
        </p:nvSpPr>
        <p:spPr>
          <a:xfrm>
            <a:off x="827465" y="6658127"/>
            <a:ext cx="1683477" cy="154466"/>
          </a:xfrm>
          <a:prstGeom prst="rect">
            <a:avLst/>
          </a:prstGeom>
        </p:spPr>
        <p:txBody>
          <a:bodyPr lIns="0" tIns="0" rIns="0" bIns="0" rtlCol="0" anchor="t">
            <a:spAutoFit/>
          </a:bodyPr>
          <a:lstStyle/>
          <a:p>
            <a:pPr marL="0" lvl="0" indent="0" algn="l">
              <a:lnSpc>
                <a:spcPts val="1200"/>
              </a:lnSpc>
              <a:spcBef>
                <a:spcPct val="0"/>
              </a:spcBef>
            </a:pPr>
            <a:r>
              <a:rPr lang="en-US" sz="1200" i="1" spc="6" dirty="0">
                <a:solidFill>
                  <a:srgbClr val="231F20"/>
                </a:solidFill>
                <a:latin typeface="IBM Plex Sans Italics"/>
                <a:ea typeface="IBM Plex Sans Italics"/>
                <a:cs typeface="IBM Plex Sans Italics"/>
                <a:sym typeface="IBM Plex Sans Italics"/>
              </a:rPr>
              <a:t>Enseignement1</a:t>
            </a:r>
            <a:endParaRPr lang="en-US" sz="1200" i="1" u="none" strike="noStrike" spc="6" dirty="0">
              <a:solidFill>
                <a:srgbClr val="231F20"/>
              </a:solidFill>
              <a:latin typeface="IBM Plex Sans Italics"/>
              <a:ea typeface="IBM Plex Sans Italics"/>
              <a:cs typeface="IBM Plex Sans Italics"/>
              <a:sym typeface="IBM Plex Sans Italics"/>
            </a:endParaRPr>
          </a:p>
        </p:txBody>
      </p:sp>
      <p:sp>
        <p:nvSpPr>
          <p:cNvPr id="38" name="TextBox 33">
            <a:extLst>
              <a:ext uri="{FF2B5EF4-FFF2-40B4-BE49-F238E27FC236}">
                <a16:creationId xmlns:a16="http://schemas.microsoft.com/office/drawing/2014/main" id="{5DE26973-C152-4876-6709-C0883AEE3CB4}"/>
              </a:ext>
            </a:extLst>
          </p:cNvPr>
          <p:cNvSpPr txBox="1"/>
          <p:nvPr/>
        </p:nvSpPr>
        <p:spPr>
          <a:xfrm>
            <a:off x="687136" y="5577573"/>
            <a:ext cx="2176714" cy="179536"/>
          </a:xfrm>
          <a:prstGeom prst="rect">
            <a:avLst/>
          </a:prstGeom>
        </p:spPr>
        <p:txBody>
          <a:bodyPr wrap="square" lIns="0" tIns="0" rIns="0" bIns="0" rtlCol="0" anchor="t">
            <a:spAutoFit/>
          </a:bodyPr>
          <a:lstStyle/>
          <a:p>
            <a:pPr algn="ctr">
              <a:lnSpc>
                <a:spcPts val="1439"/>
              </a:lnSpc>
            </a:pPr>
            <a:r>
              <a:rPr lang="en-US" sz="1200" i="1" spc="6" dirty="0">
                <a:solidFill>
                  <a:srgbClr val="1A1447"/>
                </a:solidFill>
                <a:latin typeface="IBM Plex Sans Italics"/>
                <a:ea typeface="IBM Plex Sans Italics"/>
                <a:cs typeface="IBM Plex Sans Italics"/>
                <a:sym typeface="IBM Plex Sans Italics"/>
              </a:rPr>
              <a:t>PointFort1</a:t>
            </a:r>
          </a:p>
        </p:txBody>
      </p:sp>
      <p:sp>
        <p:nvSpPr>
          <p:cNvPr id="39" name="TextBox 52">
            <a:extLst>
              <a:ext uri="{FF2B5EF4-FFF2-40B4-BE49-F238E27FC236}">
                <a16:creationId xmlns:a16="http://schemas.microsoft.com/office/drawing/2014/main" id="{8FC396EE-7373-E8F5-7253-8191E5C8F920}"/>
              </a:ext>
            </a:extLst>
          </p:cNvPr>
          <p:cNvSpPr txBox="1"/>
          <p:nvPr/>
        </p:nvSpPr>
        <p:spPr>
          <a:xfrm>
            <a:off x="2664000" y="1485071"/>
            <a:ext cx="723062" cy="212174"/>
          </a:xfrm>
          <a:prstGeom prst="rect">
            <a:avLst/>
          </a:prstGeom>
        </p:spPr>
        <p:txBody>
          <a:bodyPr lIns="0" tIns="0" rIns="0" bIns="0" rtlCol="0" anchor="t">
            <a:spAutoFit/>
          </a:bodyPr>
          <a:lstStyle/>
          <a:p>
            <a:pPr algn="l">
              <a:lnSpc>
                <a:spcPts val="1783"/>
              </a:lnSpc>
            </a:pPr>
            <a:r>
              <a:rPr lang="en-US" sz="1200" spc="6" dirty="0">
                <a:solidFill>
                  <a:srgbClr val="464395"/>
                </a:solidFill>
                <a:latin typeface="IBM Plex Sans"/>
                <a:ea typeface="IBM Plex Sans"/>
                <a:cs typeface="IBM Plex Sans"/>
                <a:sym typeface="IBM Plex Sans"/>
              </a:rPr>
              <a:t>LANGUE</a:t>
            </a:r>
            <a:endParaRPr lang="en-US" sz="1200" i="1" spc="6" dirty="0">
              <a:solidFill>
                <a:srgbClr val="231F20"/>
              </a:solidFill>
              <a:latin typeface="IBM Plex Sans Italics"/>
              <a:ea typeface="IBM Plex Sans Italics"/>
              <a:cs typeface="IBM Plex Sans Italics"/>
              <a:sym typeface="IBM Plex Sans Italics"/>
            </a:endParaRPr>
          </a:p>
        </p:txBody>
      </p:sp>
      <p:sp>
        <p:nvSpPr>
          <p:cNvPr id="40" name="TextBox 35">
            <a:extLst>
              <a:ext uri="{FF2B5EF4-FFF2-40B4-BE49-F238E27FC236}">
                <a16:creationId xmlns:a16="http://schemas.microsoft.com/office/drawing/2014/main" id="{C0B0A14E-FFDC-08E4-DF18-8BB5737AAAB0}"/>
              </a:ext>
            </a:extLst>
          </p:cNvPr>
          <p:cNvSpPr txBox="1"/>
          <p:nvPr/>
        </p:nvSpPr>
        <p:spPr>
          <a:xfrm>
            <a:off x="796119" y="8528914"/>
            <a:ext cx="2997689" cy="179536"/>
          </a:xfrm>
          <a:prstGeom prst="rect">
            <a:avLst/>
          </a:prstGeom>
        </p:spPr>
        <p:txBody>
          <a:bodyPr lIns="0" tIns="0" rIns="0" bIns="0" rtlCol="0" anchor="t">
            <a:spAutoFit/>
          </a:bodyPr>
          <a:lstStyle/>
          <a:p>
            <a:pPr marL="129540" lvl="1" algn="just">
              <a:lnSpc>
                <a:spcPts val="1439"/>
              </a:lnSpc>
            </a:pPr>
            <a:r>
              <a:rPr lang="en-US" sz="1200" i="1" spc="6" dirty="0" err="1">
                <a:solidFill>
                  <a:srgbClr val="1A1447"/>
                </a:solidFill>
                <a:latin typeface="IBM Plex Sans Italics"/>
                <a:ea typeface="IBM Plex Sans Italics"/>
                <a:cs typeface="IBM Plex Sans Italics"/>
                <a:sym typeface="IBM Plex Sans Italics"/>
              </a:rPr>
              <a:t>Metier</a:t>
            </a:r>
            <a:endParaRPr lang="en-US" sz="1200" i="1" spc="6" dirty="0">
              <a:solidFill>
                <a:srgbClr val="1A1447"/>
              </a:solidFill>
              <a:latin typeface="IBM Plex Sans Italics"/>
              <a:ea typeface="IBM Plex Sans Italics"/>
              <a:cs typeface="IBM Plex Sans Italics"/>
              <a:sym typeface="IBM Plex Sans Italics"/>
            </a:endParaRPr>
          </a:p>
        </p:txBody>
      </p:sp>
      <p:sp>
        <p:nvSpPr>
          <p:cNvPr id="41" name="TextBox 37">
            <a:extLst>
              <a:ext uri="{FF2B5EF4-FFF2-40B4-BE49-F238E27FC236}">
                <a16:creationId xmlns:a16="http://schemas.microsoft.com/office/drawing/2014/main" id="{D378872E-BE8D-478B-70EB-A03BDF5463AE}"/>
              </a:ext>
            </a:extLst>
          </p:cNvPr>
          <p:cNvSpPr txBox="1"/>
          <p:nvPr/>
        </p:nvSpPr>
        <p:spPr>
          <a:xfrm>
            <a:off x="3092450" y="5577573"/>
            <a:ext cx="1847297" cy="179536"/>
          </a:xfrm>
          <a:prstGeom prst="rect">
            <a:avLst/>
          </a:prstGeom>
        </p:spPr>
        <p:txBody>
          <a:bodyPr wrap="square" lIns="0" tIns="0" rIns="0" bIns="0" rtlCol="0" anchor="t">
            <a:spAutoFit/>
          </a:bodyPr>
          <a:lstStyle/>
          <a:p>
            <a:pPr algn="ctr">
              <a:lnSpc>
                <a:spcPts val="1439"/>
              </a:lnSpc>
            </a:pPr>
            <a:r>
              <a:rPr lang="en-US" sz="1200" i="1" spc="6" dirty="0">
                <a:solidFill>
                  <a:srgbClr val="1A1447"/>
                </a:solidFill>
                <a:latin typeface="IBM Plex Sans Italics"/>
                <a:ea typeface="IBM Plex Sans Italics"/>
                <a:cs typeface="IBM Plex Sans Italics"/>
                <a:sym typeface="IBM Plex Sans Italics"/>
              </a:rPr>
              <a:t>PointFort2</a:t>
            </a:r>
          </a:p>
        </p:txBody>
      </p:sp>
      <p:sp>
        <p:nvSpPr>
          <p:cNvPr id="42" name="TextBox 36">
            <a:extLst>
              <a:ext uri="{FF2B5EF4-FFF2-40B4-BE49-F238E27FC236}">
                <a16:creationId xmlns:a16="http://schemas.microsoft.com/office/drawing/2014/main" id="{2DDEB1C5-CBCD-537E-18DE-A4DBFEDDF161}"/>
              </a:ext>
            </a:extLst>
          </p:cNvPr>
          <p:cNvSpPr txBox="1"/>
          <p:nvPr/>
        </p:nvSpPr>
        <p:spPr>
          <a:xfrm>
            <a:off x="3135649" y="6640468"/>
            <a:ext cx="1766992" cy="154466"/>
          </a:xfrm>
          <a:prstGeom prst="rect">
            <a:avLst/>
          </a:prstGeom>
        </p:spPr>
        <p:txBody>
          <a:bodyPr lIns="0" tIns="0" rIns="0" bIns="0" rtlCol="0" anchor="t">
            <a:spAutoFit/>
          </a:bodyPr>
          <a:lstStyle/>
          <a:p>
            <a:pPr marL="0" lvl="0" indent="0" algn="l">
              <a:lnSpc>
                <a:spcPts val="1200"/>
              </a:lnSpc>
              <a:spcBef>
                <a:spcPct val="0"/>
              </a:spcBef>
            </a:pPr>
            <a:r>
              <a:rPr lang="en-US" sz="1200" i="1" u="none" strike="noStrike" spc="6" dirty="0">
                <a:solidFill>
                  <a:srgbClr val="231F20"/>
                </a:solidFill>
                <a:latin typeface="IBM Plex Sans Italics"/>
                <a:ea typeface="IBM Plex Sans Italics"/>
                <a:cs typeface="IBM Plex Sans Italics"/>
                <a:sym typeface="IBM Plex Sans Italics"/>
              </a:rPr>
              <a:t>Enseignement2</a:t>
            </a:r>
          </a:p>
        </p:txBody>
      </p:sp>
      <p:sp>
        <p:nvSpPr>
          <p:cNvPr id="43" name="TextBox 53">
            <a:extLst>
              <a:ext uri="{FF2B5EF4-FFF2-40B4-BE49-F238E27FC236}">
                <a16:creationId xmlns:a16="http://schemas.microsoft.com/office/drawing/2014/main" id="{EB90C4C5-D8EF-A0A4-6CFF-0EA91FE8FD31}"/>
              </a:ext>
            </a:extLst>
          </p:cNvPr>
          <p:cNvSpPr txBox="1"/>
          <p:nvPr/>
        </p:nvSpPr>
        <p:spPr>
          <a:xfrm>
            <a:off x="3925248" y="1507960"/>
            <a:ext cx="983504" cy="212174"/>
          </a:xfrm>
          <a:prstGeom prst="rect">
            <a:avLst/>
          </a:prstGeom>
        </p:spPr>
        <p:txBody>
          <a:bodyPr lIns="0" tIns="0" rIns="0" bIns="0" rtlCol="0" anchor="t">
            <a:spAutoFit/>
          </a:bodyPr>
          <a:lstStyle/>
          <a:p>
            <a:pPr algn="l">
              <a:lnSpc>
                <a:spcPts val="1796"/>
              </a:lnSpc>
            </a:pPr>
            <a:r>
              <a:rPr lang="en-US" sz="1200" spc="7" dirty="0">
                <a:solidFill>
                  <a:srgbClr val="464395"/>
                </a:solidFill>
                <a:latin typeface="IBM Plex Sans"/>
                <a:ea typeface="IBM Plex Sans"/>
                <a:cs typeface="IBM Plex Sans"/>
                <a:sym typeface="IBM Plex Sans"/>
              </a:rPr>
              <a:t>STAGE</a:t>
            </a:r>
          </a:p>
        </p:txBody>
      </p:sp>
      <p:sp>
        <p:nvSpPr>
          <p:cNvPr id="44" name="TextBox 39">
            <a:extLst>
              <a:ext uri="{FF2B5EF4-FFF2-40B4-BE49-F238E27FC236}">
                <a16:creationId xmlns:a16="http://schemas.microsoft.com/office/drawing/2014/main" id="{827D9C88-FDD3-794D-D078-E2F3BCCF413F}"/>
              </a:ext>
            </a:extLst>
          </p:cNvPr>
          <p:cNvSpPr txBox="1"/>
          <p:nvPr/>
        </p:nvSpPr>
        <p:spPr>
          <a:xfrm>
            <a:off x="5446938" y="1716900"/>
            <a:ext cx="788670" cy="179536"/>
          </a:xfrm>
          <a:prstGeom prst="rect">
            <a:avLst/>
          </a:prstGeom>
        </p:spPr>
        <p:txBody>
          <a:bodyPr lIns="0" tIns="0" rIns="0" bIns="0" rtlCol="0" anchor="t">
            <a:spAutoFit/>
          </a:bodyPr>
          <a:lstStyle/>
          <a:p>
            <a:pPr>
              <a:lnSpc>
                <a:spcPts val="1439"/>
              </a:lnSpc>
            </a:pPr>
            <a:r>
              <a:rPr lang="en-US" sz="1200" i="1" spc="6" dirty="0">
                <a:solidFill>
                  <a:srgbClr val="231F20"/>
                </a:solidFill>
                <a:latin typeface="IBM Plex Sans Italics"/>
                <a:ea typeface="IBM Plex Sans Italics"/>
                <a:cs typeface="IBM Plex Sans Italics"/>
                <a:sym typeface="IBM Plex Sans Italics"/>
              </a:rPr>
              <a:t>Admission</a:t>
            </a:r>
          </a:p>
        </p:txBody>
      </p:sp>
      <p:sp>
        <p:nvSpPr>
          <p:cNvPr id="45" name="TextBox 40">
            <a:extLst>
              <a:ext uri="{FF2B5EF4-FFF2-40B4-BE49-F238E27FC236}">
                <a16:creationId xmlns:a16="http://schemas.microsoft.com/office/drawing/2014/main" id="{EA7E1A34-12BC-9C85-E1BE-17C95AF75F40}"/>
              </a:ext>
            </a:extLst>
          </p:cNvPr>
          <p:cNvSpPr txBox="1"/>
          <p:nvPr/>
        </p:nvSpPr>
        <p:spPr>
          <a:xfrm>
            <a:off x="5233226" y="5577573"/>
            <a:ext cx="1766350" cy="179536"/>
          </a:xfrm>
          <a:prstGeom prst="rect">
            <a:avLst/>
          </a:prstGeom>
        </p:spPr>
        <p:txBody>
          <a:bodyPr wrap="square" lIns="0" tIns="0" rIns="0" bIns="0" rtlCol="0" anchor="t">
            <a:spAutoFit/>
          </a:bodyPr>
          <a:lstStyle/>
          <a:p>
            <a:pPr algn="ctr">
              <a:lnSpc>
                <a:spcPts val="1439"/>
              </a:lnSpc>
            </a:pPr>
            <a:r>
              <a:rPr lang="en-US" sz="1200" i="1" spc="6" dirty="0">
                <a:solidFill>
                  <a:srgbClr val="1A1447"/>
                </a:solidFill>
                <a:latin typeface="IBM Plex Sans Italics"/>
                <a:ea typeface="IBM Plex Sans Italics"/>
                <a:cs typeface="IBM Plex Sans Italics"/>
                <a:sym typeface="IBM Plex Sans Italics"/>
              </a:rPr>
              <a:t>PointFort3</a:t>
            </a:r>
          </a:p>
        </p:txBody>
      </p:sp>
      <p:sp>
        <p:nvSpPr>
          <p:cNvPr id="46" name="TextBox 43">
            <a:extLst>
              <a:ext uri="{FF2B5EF4-FFF2-40B4-BE49-F238E27FC236}">
                <a16:creationId xmlns:a16="http://schemas.microsoft.com/office/drawing/2014/main" id="{ECCCAF5F-947E-4133-8286-0EDEB08D30F3}"/>
              </a:ext>
            </a:extLst>
          </p:cNvPr>
          <p:cNvSpPr txBox="1"/>
          <p:nvPr/>
        </p:nvSpPr>
        <p:spPr>
          <a:xfrm>
            <a:off x="6505746" y="468239"/>
            <a:ext cx="332842" cy="397545"/>
          </a:xfrm>
          <a:prstGeom prst="rect">
            <a:avLst/>
          </a:prstGeom>
        </p:spPr>
        <p:txBody>
          <a:bodyPr lIns="0" tIns="0" rIns="0" bIns="0" rtlCol="0" anchor="t">
            <a:spAutoFit/>
          </a:bodyPr>
          <a:lstStyle/>
          <a:p>
            <a:pPr algn="ctr">
              <a:lnSpc>
                <a:spcPts val="1660"/>
              </a:lnSpc>
            </a:pPr>
            <a:r>
              <a:rPr lang="en-US" sz="1399" b="1" spc="2" dirty="0">
                <a:solidFill>
                  <a:srgbClr val="FFFFFF"/>
                </a:solidFill>
                <a:latin typeface="Open Sans Bold"/>
                <a:ea typeface="Open Sans Bold"/>
                <a:cs typeface="Open Sans Bold"/>
                <a:sym typeface="Open Sans Bold"/>
              </a:rPr>
              <a:t>2 </a:t>
            </a:r>
          </a:p>
          <a:p>
            <a:pPr algn="ctr">
              <a:lnSpc>
                <a:spcPts val="1423"/>
              </a:lnSpc>
            </a:pPr>
            <a:r>
              <a:rPr lang="en-US" sz="1200" b="1" spc="2" dirty="0">
                <a:solidFill>
                  <a:srgbClr val="FFFFFF"/>
                </a:solidFill>
                <a:latin typeface="Open Sans Bold"/>
                <a:ea typeface="Open Sans Bold"/>
                <a:cs typeface="Open Sans Bold"/>
                <a:sym typeface="Open Sans Bold"/>
              </a:rPr>
              <a:t>ANS</a:t>
            </a:r>
          </a:p>
        </p:txBody>
      </p:sp>
      <p:sp>
        <p:nvSpPr>
          <p:cNvPr id="47" name="TextBox 42">
            <a:extLst>
              <a:ext uri="{FF2B5EF4-FFF2-40B4-BE49-F238E27FC236}">
                <a16:creationId xmlns:a16="http://schemas.microsoft.com/office/drawing/2014/main" id="{F1B74C6B-F705-6B81-5AF0-B1577D8ADB35}"/>
              </a:ext>
            </a:extLst>
          </p:cNvPr>
          <p:cNvSpPr txBox="1"/>
          <p:nvPr/>
        </p:nvSpPr>
        <p:spPr>
          <a:xfrm>
            <a:off x="756000" y="2631872"/>
            <a:ext cx="6040626" cy="179536"/>
          </a:xfrm>
          <a:prstGeom prst="rect">
            <a:avLst/>
          </a:prstGeom>
        </p:spPr>
        <p:txBody>
          <a:bodyPr lIns="0" tIns="0" rIns="0" bIns="0" rtlCol="0" anchor="t">
            <a:spAutoFit/>
          </a:bodyPr>
          <a:lstStyle/>
          <a:p>
            <a:pPr algn="l">
              <a:lnSpc>
                <a:spcPts val="1439"/>
              </a:lnSpc>
            </a:pPr>
            <a:r>
              <a:rPr lang="en-US" sz="1200" spc="7" dirty="0">
                <a:solidFill>
                  <a:srgbClr val="FFFFFF"/>
                </a:solidFill>
                <a:latin typeface="IBM Plex Sans"/>
                <a:ea typeface="IBM Plex Sans"/>
                <a:cs typeface="IBM Plex Sans"/>
                <a:sym typeface="IBM Plex Sans"/>
              </a:rPr>
              <a:t>Description</a:t>
            </a:r>
          </a:p>
        </p:txBody>
      </p:sp>
      <p:sp>
        <p:nvSpPr>
          <p:cNvPr id="48" name="TextBox 41">
            <a:extLst>
              <a:ext uri="{FF2B5EF4-FFF2-40B4-BE49-F238E27FC236}">
                <a16:creationId xmlns:a16="http://schemas.microsoft.com/office/drawing/2014/main" id="{8E0093FA-C47C-25C7-D59B-435F312B08A9}"/>
              </a:ext>
            </a:extLst>
          </p:cNvPr>
          <p:cNvSpPr txBox="1"/>
          <p:nvPr/>
        </p:nvSpPr>
        <p:spPr>
          <a:xfrm>
            <a:off x="5311045" y="6618761"/>
            <a:ext cx="1610039" cy="154466"/>
          </a:xfrm>
          <a:prstGeom prst="rect">
            <a:avLst/>
          </a:prstGeom>
        </p:spPr>
        <p:txBody>
          <a:bodyPr lIns="0" tIns="0" rIns="0" bIns="0" rtlCol="0" anchor="t">
            <a:spAutoFit/>
          </a:bodyPr>
          <a:lstStyle/>
          <a:p>
            <a:pPr algn="just">
              <a:lnSpc>
                <a:spcPts val="1200"/>
              </a:lnSpc>
            </a:pPr>
            <a:r>
              <a:rPr lang="en-US" sz="1200" i="1" spc="6" dirty="0">
                <a:solidFill>
                  <a:srgbClr val="231F20"/>
                </a:solidFill>
                <a:latin typeface="IBM Plex Sans Italics"/>
                <a:ea typeface="IBM Plex Sans Italics"/>
                <a:cs typeface="IBM Plex Sans Italics"/>
                <a:sym typeface="IBM Plex Sans Italics"/>
              </a:rPr>
              <a:t>Enseignement3</a:t>
            </a:r>
          </a:p>
        </p:txBody>
      </p:sp>
      <p:sp>
        <p:nvSpPr>
          <p:cNvPr id="49" name="TextBox 44">
            <a:extLst>
              <a:ext uri="{FF2B5EF4-FFF2-40B4-BE49-F238E27FC236}">
                <a16:creationId xmlns:a16="http://schemas.microsoft.com/office/drawing/2014/main" id="{EDAAFF42-D414-AA60-9DCD-4740F69D58BC}"/>
              </a:ext>
            </a:extLst>
          </p:cNvPr>
          <p:cNvSpPr txBox="1"/>
          <p:nvPr/>
        </p:nvSpPr>
        <p:spPr>
          <a:xfrm>
            <a:off x="2497055" y="10250005"/>
            <a:ext cx="2515629" cy="151428"/>
          </a:xfrm>
          <a:prstGeom prst="rect">
            <a:avLst/>
          </a:prstGeom>
        </p:spPr>
        <p:txBody>
          <a:bodyPr lIns="0" tIns="0" rIns="0" bIns="0" rtlCol="0" anchor="t">
            <a:spAutoFit/>
          </a:bodyPr>
          <a:lstStyle/>
          <a:p>
            <a:pPr algn="l">
              <a:lnSpc>
                <a:spcPts val="1260"/>
              </a:lnSpc>
            </a:pPr>
            <a:r>
              <a:rPr lang="en-US" sz="900" i="1" spc="26">
                <a:solidFill>
                  <a:srgbClr val="939496"/>
                </a:solidFill>
                <a:latin typeface="IBM Plex Sans Italics"/>
                <a:ea typeface="IBM Plex Sans Italics"/>
                <a:cs typeface="IBM Plex Sans Italics"/>
                <a:sym typeface="IBM Plex Sans Italics"/>
              </a:rPr>
              <a:t>Etablissement d’enseignement supérieur privé</a:t>
            </a:r>
          </a:p>
        </p:txBody>
      </p:sp>
      <p:sp>
        <p:nvSpPr>
          <p:cNvPr id="50" name="TextBox 49">
            <a:extLst>
              <a:ext uri="{FF2B5EF4-FFF2-40B4-BE49-F238E27FC236}">
                <a16:creationId xmlns:a16="http://schemas.microsoft.com/office/drawing/2014/main" id="{CACE8705-6751-B83C-5F08-0947E12278A6}"/>
              </a:ext>
            </a:extLst>
          </p:cNvPr>
          <p:cNvSpPr txBox="1"/>
          <p:nvPr/>
        </p:nvSpPr>
        <p:spPr>
          <a:xfrm>
            <a:off x="5452586" y="1494596"/>
            <a:ext cx="783022" cy="192491"/>
          </a:xfrm>
          <a:prstGeom prst="rect">
            <a:avLst/>
          </a:prstGeom>
        </p:spPr>
        <p:txBody>
          <a:bodyPr lIns="0" tIns="0" rIns="0" bIns="0" rtlCol="0" anchor="t">
            <a:spAutoFit/>
          </a:bodyPr>
          <a:lstStyle/>
          <a:p>
            <a:pPr algn="l">
              <a:lnSpc>
                <a:spcPts val="1539"/>
              </a:lnSpc>
            </a:pPr>
            <a:r>
              <a:rPr lang="en-US" sz="1100" spc="6" dirty="0">
                <a:solidFill>
                  <a:srgbClr val="464395"/>
                </a:solidFill>
                <a:latin typeface="IBM Plex Sans"/>
                <a:ea typeface="IBM Plex Sans"/>
                <a:cs typeface="IBM Plex Sans"/>
                <a:sym typeface="IBM Plex Sans"/>
              </a:rPr>
              <a:t>ADMISSION</a:t>
            </a:r>
          </a:p>
        </p:txBody>
      </p:sp>
      <p:sp>
        <p:nvSpPr>
          <p:cNvPr id="51" name="TextBox 34">
            <a:extLst>
              <a:ext uri="{FF2B5EF4-FFF2-40B4-BE49-F238E27FC236}">
                <a16:creationId xmlns:a16="http://schemas.microsoft.com/office/drawing/2014/main" id="{AEBFAF10-85F4-7A59-D43C-C69A77618A72}"/>
              </a:ext>
            </a:extLst>
          </p:cNvPr>
          <p:cNvSpPr txBox="1"/>
          <p:nvPr/>
        </p:nvSpPr>
        <p:spPr>
          <a:xfrm>
            <a:off x="2661175" y="1713840"/>
            <a:ext cx="723062" cy="212174"/>
          </a:xfrm>
          <a:prstGeom prst="rect">
            <a:avLst/>
          </a:prstGeom>
        </p:spPr>
        <p:txBody>
          <a:bodyPr lIns="0" tIns="0" rIns="0" bIns="0" rtlCol="0" anchor="t">
            <a:spAutoFit/>
          </a:bodyPr>
          <a:lstStyle/>
          <a:p>
            <a:pPr algn="l">
              <a:lnSpc>
                <a:spcPts val="1783"/>
              </a:lnSpc>
            </a:pPr>
            <a:r>
              <a:rPr lang="en-US" sz="1200" i="1" spc="6" dirty="0">
                <a:solidFill>
                  <a:srgbClr val="231F20"/>
                </a:solidFill>
                <a:latin typeface="IBM Plex Sans Italics"/>
                <a:ea typeface="IBM Plex Sans Italics"/>
                <a:cs typeface="IBM Plex Sans Italics"/>
                <a:sym typeface="IBM Plex Sans Italics"/>
              </a:rPr>
              <a:t>Langue</a:t>
            </a:r>
          </a:p>
        </p:txBody>
      </p:sp>
      <p:sp>
        <p:nvSpPr>
          <p:cNvPr id="52" name="TextBox 38">
            <a:extLst>
              <a:ext uri="{FF2B5EF4-FFF2-40B4-BE49-F238E27FC236}">
                <a16:creationId xmlns:a16="http://schemas.microsoft.com/office/drawing/2014/main" id="{E6A687A3-4E6E-A90E-ACFA-6C7B1172AE49}"/>
              </a:ext>
            </a:extLst>
          </p:cNvPr>
          <p:cNvSpPr txBox="1"/>
          <p:nvPr/>
        </p:nvSpPr>
        <p:spPr>
          <a:xfrm>
            <a:off x="3924805" y="1694420"/>
            <a:ext cx="1022483" cy="212174"/>
          </a:xfrm>
          <a:prstGeom prst="rect">
            <a:avLst/>
          </a:prstGeom>
        </p:spPr>
        <p:txBody>
          <a:bodyPr wrap="square" lIns="0" tIns="0" rIns="0" bIns="0" rtlCol="0" anchor="t">
            <a:spAutoFit/>
          </a:bodyPr>
          <a:lstStyle/>
          <a:p>
            <a:pPr>
              <a:lnSpc>
                <a:spcPts val="1796"/>
              </a:lnSpc>
            </a:pPr>
            <a:r>
              <a:rPr lang="en-US" sz="1200" i="1" spc="6" dirty="0">
                <a:solidFill>
                  <a:srgbClr val="231F20"/>
                </a:solidFill>
                <a:latin typeface="IBM Plex Sans Italics"/>
                <a:ea typeface="IBM Plex Sans Italics"/>
                <a:cs typeface="IBM Plex Sans Italics"/>
                <a:sym typeface="IBM Plex Sans Italics"/>
              </a:rPr>
              <a:t>Stage</a:t>
            </a:r>
          </a:p>
        </p:txBody>
      </p:sp>
      <p:sp>
        <p:nvSpPr>
          <p:cNvPr id="53" name="TextBox 31">
            <a:extLst>
              <a:ext uri="{FF2B5EF4-FFF2-40B4-BE49-F238E27FC236}">
                <a16:creationId xmlns:a16="http://schemas.microsoft.com/office/drawing/2014/main" id="{0CAF67BB-C9D2-68CA-870C-9A8CCCCEE879}"/>
              </a:ext>
            </a:extLst>
          </p:cNvPr>
          <p:cNvSpPr txBox="1"/>
          <p:nvPr/>
        </p:nvSpPr>
        <p:spPr>
          <a:xfrm>
            <a:off x="1302506" y="1722168"/>
            <a:ext cx="918219" cy="192938"/>
          </a:xfrm>
          <a:prstGeom prst="rect">
            <a:avLst/>
          </a:prstGeom>
        </p:spPr>
        <p:txBody>
          <a:bodyPr lIns="0" tIns="0" rIns="0" bIns="0" rtlCol="0" anchor="t">
            <a:spAutoFit/>
          </a:bodyPr>
          <a:lstStyle/>
          <a:p>
            <a:pPr>
              <a:lnSpc>
                <a:spcPts val="1614"/>
              </a:lnSpc>
            </a:pPr>
            <a:r>
              <a:rPr lang="en-US" sz="1200" i="1" spc="7" dirty="0">
                <a:solidFill>
                  <a:srgbClr val="231F20"/>
                </a:solidFill>
                <a:latin typeface="IBM Plex Sans Italics"/>
                <a:ea typeface="IBM Plex Sans Italics"/>
                <a:cs typeface="IBM Plex Sans Italics"/>
                <a:sym typeface="IBM Plex Sans Italics"/>
              </a:rPr>
              <a:t>Fall</a:t>
            </a:r>
            <a:endParaRPr lang="en-US" sz="1200" i="1" spc="6" dirty="0">
              <a:solidFill>
                <a:srgbClr val="231F20"/>
              </a:solidFill>
              <a:latin typeface="IBM Plex Sans Italics"/>
              <a:ea typeface="IBM Plex Sans Italics"/>
              <a:cs typeface="IBM Plex Sans Italics"/>
              <a:sym typeface="IBM Plex Sans Italics"/>
            </a:endParaRPr>
          </a:p>
        </p:txBody>
      </p:sp>
    </p:spTree>
    <p:extLst>
      <p:ext uri="{BB962C8B-B14F-4D97-AF65-F5344CB8AC3E}">
        <p14:creationId xmlns:p14="http://schemas.microsoft.com/office/powerpoint/2010/main" val="4252960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44409" y="2104368"/>
            <a:ext cx="5702398" cy="2140010"/>
            <a:chOff x="0" y="0"/>
            <a:chExt cx="5702402" cy="2140014"/>
          </a:xfrm>
        </p:grpSpPr>
        <p:sp>
          <p:nvSpPr>
            <p:cNvPr id="3" name="Freeform 3"/>
            <p:cNvSpPr/>
            <p:nvPr/>
          </p:nvSpPr>
          <p:spPr>
            <a:xfrm>
              <a:off x="63500" y="2051050"/>
              <a:ext cx="1345438" cy="25400"/>
            </a:xfrm>
            <a:custGeom>
              <a:avLst/>
              <a:gdLst/>
              <a:ahLst/>
              <a:cxnLst/>
              <a:rect l="l" t="t" r="r" b="b"/>
              <a:pathLst>
                <a:path w="1345438" h="25400">
                  <a:moveTo>
                    <a:pt x="1345438" y="25400"/>
                  </a:moveTo>
                  <a:lnTo>
                    <a:pt x="0" y="25400"/>
                  </a:lnTo>
                  <a:lnTo>
                    <a:pt x="0" y="0"/>
                  </a:lnTo>
                  <a:lnTo>
                    <a:pt x="1345438" y="0"/>
                  </a:lnTo>
                  <a:close/>
                </a:path>
              </a:pathLst>
            </a:custGeom>
            <a:solidFill>
              <a:srgbClr val="EA8C39"/>
            </a:solidFill>
          </p:spPr>
          <p:txBody>
            <a:bodyPr/>
            <a:lstStyle/>
            <a:p>
              <a:endParaRPr lang="fr-FR"/>
            </a:p>
          </p:txBody>
        </p:sp>
        <p:sp>
          <p:nvSpPr>
            <p:cNvPr id="4" name="Freeform 4"/>
            <p:cNvSpPr/>
            <p:nvPr/>
          </p:nvSpPr>
          <p:spPr>
            <a:xfrm>
              <a:off x="63500" y="63500"/>
              <a:ext cx="25400" cy="2012950"/>
            </a:xfrm>
            <a:custGeom>
              <a:avLst/>
              <a:gdLst/>
              <a:ahLst/>
              <a:cxnLst/>
              <a:rect l="l" t="t" r="r" b="b"/>
              <a:pathLst>
                <a:path w="25400" h="2012950">
                  <a:moveTo>
                    <a:pt x="0" y="2012950"/>
                  </a:moveTo>
                  <a:lnTo>
                    <a:pt x="0" y="0"/>
                  </a:lnTo>
                  <a:lnTo>
                    <a:pt x="25400" y="0"/>
                  </a:lnTo>
                  <a:lnTo>
                    <a:pt x="25400" y="2012950"/>
                  </a:lnTo>
                  <a:close/>
                </a:path>
              </a:pathLst>
            </a:custGeom>
            <a:solidFill>
              <a:srgbClr val="EA8C39"/>
            </a:solidFill>
          </p:spPr>
          <p:txBody>
            <a:bodyPr/>
            <a:lstStyle/>
            <a:p>
              <a:endParaRPr lang="fr-FR"/>
            </a:p>
          </p:txBody>
        </p:sp>
        <p:sp>
          <p:nvSpPr>
            <p:cNvPr id="5" name="Freeform 5"/>
            <p:cNvSpPr/>
            <p:nvPr/>
          </p:nvSpPr>
          <p:spPr>
            <a:xfrm>
              <a:off x="63500" y="63500"/>
              <a:ext cx="5568442" cy="25400"/>
            </a:xfrm>
            <a:custGeom>
              <a:avLst/>
              <a:gdLst/>
              <a:ahLst/>
              <a:cxnLst/>
              <a:rect l="l" t="t" r="r" b="b"/>
              <a:pathLst>
                <a:path w="5568442" h="25400">
                  <a:moveTo>
                    <a:pt x="0" y="0"/>
                  </a:moveTo>
                  <a:lnTo>
                    <a:pt x="5568442" y="0"/>
                  </a:lnTo>
                  <a:lnTo>
                    <a:pt x="5568442" y="25400"/>
                  </a:lnTo>
                  <a:lnTo>
                    <a:pt x="0" y="25400"/>
                  </a:lnTo>
                  <a:close/>
                </a:path>
              </a:pathLst>
            </a:custGeom>
            <a:solidFill>
              <a:srgbClr val="EA8C39"/>
            </a:solidFill>
          </p:spPr>
          <p:txBody>
            <a:bodyPr/>
            <a:lstStyle/>
            <a:p>
              <a:endParaRPr lang="fr-FR"/>
            </a:p>
          </p:txBody>
        </p:sp>
        <p:sp>
          <p:nvSpPr>
            <p:cNvPr id="6" name="Freeform 6"/>
            <p:cNvSpPr/>
            <p:nvPr/>
          </p:nvSpPr>
          <p:spPr>
            <a:xfrm>
              <a:off x="5606542" y="63500"/>
              <a:ext cx="25400" cy="2012950"/>
            </a:xfrm>
            <a:custGeom>
              <a:avLst/>
              <a:gdLst/>
              <a:ahLst/>
              <a:cxnLst/>
              <a:rect l="l" t="t" r="r" b="b"/>
              <a:pathLst>
                <a:path w="25400" h="2012950">
                  <a:moveTo>
                    <a:pt x="25400" y="0"/>
                  </a:moveTo>
                  <a:lnTo>
                    <a:pt x="25400" y="2012950"/>
                  </a:lnTo>
                  <a:lnTo>
                    <a:pt x="0" y="2012950"/>
                  </a:lnTo>
                  <a:lnTo>
                    <a:pt x="0" y="0"/>
                  </a:lnTo>
                  <a:close/>
                </a:path>
              </a:pathLst>
            </a:custGeom>
            <a:solidFill>
              <a:srgbClr val="EA8C39"/>
            </a:solidFill>
          </p:spPr>
          <p:txBody>
            <a:bodyPr/>
            <a:lstStyle/>
            <a:p>
              <a:endParaRPr lang="fr-FR"/>
            </a:p>
          </p:txBody>
        </p:sp>
        <p:sp>
          <p:nvSpPr>
            <p:cNvPr id="7" name="Freeform 7"/>
            <p:cNvSpPr/>
            <p:nvPr/>
          </p:nvSpPr>
          <p:spPr>
            <a:xfrm>
              <a:off x="5356606" y="2051050"/>
              <a:ext cx="282321" cy="25400"/>
            </a:xfrm>
            <a:custGeom>
              <a:avLst/>
              <a:gdLst/>
              <a:ahLst/>
              <a:cxnLst/>
              <a:rect l="l" t="t" r="r" b="b"/>
              <a:pathLst>
                <a:path w="282321" h="25400">
                  <a:moveTo>
                    <a:pt x="282321" y="25400"/>
                  </a:moveTo>
                  <a:lnTo>
                    <a:pt x="0" y="25400"/>
                  </a:lnTo>
                  <a:lnTo>
                    <a:pt x="0" y="0"/>
                  </a:lnTo>
                  <a:lnTo>
                    <a:pt x="282194" y="0"/>
                  </a:lnTo>
                  <a:close/>
                </a:path>
              </a:pathLst>
            </a:custGeom>
            <a:solidFill>
              <a:srgbClr val="EA8C39"/>
            </a:solidFill>
          </p:spPr>
          <p:txBody>
            <a:bodyPr/>
            <a:lstStyle/>
            <a:p>
              <a:endParaRPr lang="fr-FR"/>
            </a:p>
          </p:txBody>
        </p:sp>
      </p:grpSp>
      <p:sp>
        <p:nvSpPr>
          <p:cNvPr id="8" name="TextBox 8"/>
          <p:cNvSpPr txBox="1"/>
          <p:nvPr/>
        </p:nvSpPr>
        <p:spPr>
          <a:xfrm>
            <a:off x="2794502" y="10342407"/>
            <a:ext cx="2515629" cy="151428"/>
          </a:xfrm>
          <a:prstGeom prst="rect">
            <a:avLst/>
          </a:prstGeom>
        </p:spPr>
        <p:txBody>
          <a:bodyPr lIns="0" tIns="0" rIns="0" bIns="0" rtlCol="0" anchor="t">
            <a:spAutoFit/>
          </a:bodyPr>
          <a:lstStyle/>
          <a:p>
            <a:pPr algn="l">
              <a:lnSpc>
                <a:spcPts val="1260"/>
              </a:lnSpc>
            </a:pPr>
            <a:r>
              <a:rPr lang="en-US" sz="900" i="1" spc="25">
                <a:solidFill>
                  <a:srgbClr val="939496"/>
                </a:solidFill>
                <a:latin typeface="IBM Plex Sans Italics"/>
                <a:ea typeface="IBM Plex Sans Italics"/>
                <a:cs typeface="IBM Plex Sans Italics"/>
                <a:sym typeface="IBM Plex Sans Italics"/>
              </a:rPr>
              <a:t>Etablissement d’enseignement supérieur privé</a:t>
            </a:r>
          </a:p>
        </p:txBody>
      </p:sp>
      <p:sp>
        <p:nvSpPr>
          <p:cNvPr id="9" name="TextBox 9"/>
          <p:cNvSpPr txBox="1"/>
          <p:nvPr/>
        </p:nvSpPr>
        <p:spPr>
          <a:xfrm>
            <a:off x="2148838" y="2480053"/>
            <a:ext cx="5211032" cy="2510142"/>
          </a:xfrm>
          <a:prstGeom prst="rect">
            <a:avLst/>
          </a:prstGeom>
        </p:spPr>
        <p:txBody>
          <a:bodyPr lIns="0" tIns="0" rIns="0" bIns="0" rtlCol="0" anchor="t">
            <a:spAutoFit/>
          </a:bodyPr>
          <a:lstStyle/>
          <a:p>
            <a:pPr algn="l">
              <a:lnSpc>
                <a:spcPts val="5640"/>
              </a:lnSpc>
            </a:pPr>
            <a:r>
              <a:rPr lang="en-US" sz="4800" b="1" i="1" spc="19">
                <a:solidFill>
                  <a:srgbClr val="1A1447"/>
                </a:solidFill>
                <a:latin typeface="IBM Plex Sans Bold Italics"/>
                <a:ea typeface="IBM Plex Sans Bold Italics"/>
                <a:cs typeface="IBM Plex Sans Bold Italics"/>
                <a:sym typeface="IBM Plex Sans Bold Italics"/>
              </a:rPr>
              <a:t>NOS FORMATIONS</a:t>
            </a:r>
          </a:p>
          <a:p>
            <a:pPr algn="l">
              <a:lnSpc>
                <a:spcPts val="5640"/>
              </a:lnSpc>
            </a:pPr>
            <a:r>
              <a:rPr lang="en-US" sz="4800" b="1" i="1" spc="19">
                <a:solidFill>
                  <a:srgbClr val="EA8C43"/>
                </a:solidFill>
                <a:latin typeface="IBM Plex Sans Bold Italics"/>
                <a:ea typeface="IBM Plex Sans Bold Italics"/>
                <a:cs typeface="IBM Plex Sans Bold Italics"/>
                <a:sym typeface="IBM Plex Sans Bold Italics"/>
              </a:rPr>
              <a:t>BACHELORS</a:t>
            </a:r>
          </a:p>
          <a:p>
            <a:pPr algn="r">
              <a:lnSpc>
                <a:spcPts val="3850"/>
              </a:lnSpc>
            </a:pPr>
            <a:r>
              <a:rPr lang="en-US" sz="1800" i="1" spc="7">
                <a:solidFill>
                  <a:srgbClr val="231F20"/>
                </a:solidFill>
                <a:latin typeface="IBM Plex Sans Italics"/>
                <a:ea typeface="IBM Plex Sans Italics"/>
                <a:cs typeface="IBM Plex Sans Italics"/>
                <a:sym typeface="IBM Plex Sans Italics"/>
              </a:rPr>
              <a:t>SPÉCIALISÉS (Spé.)</a:t>
            </a:r>
          </a:p>
        </p:txBody>
      </p:sp>
      <p:sp>
        <p:nvSpPr>
          <p:cNvPr id="10" name="TextBox 10"/>
          <p:cNvSpPr txBox="1"/>
          <p:nvPr/>
        </p:nvSpPr>
        <p:spPr>
          <a:xfrm>
            <a:off x="992305" y="8971559"/>
            <a:ext cx="2948007" cy="297180"/>
          </a:xfrm>
          <a:prstGeom prst="rect">
            <a:avLst/>
          </a:prstGeom>
        </p:spPr>
        <p:txBody>
          <a:bodyPr lIns="0" tIns="0" rIns="0" bIns="0" rtlCol="0" anchor="t">
            <a:spAutoFit/>
          </a:bodyPr>
          <a:lstStyle/>
          <a:p>
            <a:pPr algn="l">
              <a:lnSpc>
                <a:spcPts val="2520"/>
              </a:lnSpc>
            </a:pPr>
            <a:r>
              <a:rPr lang="en-US" sz="1800" b="1" i="1" spc="3">
                <a:solidFill>
                  <a:srgbClr val="EA8C39"/>
                </a:solidFill>
                <a:latin typeface="Open Sans Bold Italics"/>
                <a:ea typeface="Open Sans Bold Italics"/>
                <a:cs typeface="Open Sans Bold Italics"/>
                <a:sym typeface="Open Sans Bold Italics"/>
              </a:rPr>
              <a:t>ORGANISATION GÉNÉRALE</a:t>
            </a:r>
          </a:p>
        </p:txBody>
      </p:sp>
      <p:sp>
        <p:nvSpPr>
          <p:cNvPr id="11" name="TextBox 11"/>
          <p:cNvSpPr txBox="1"/>
          <p:nvPr/>
        </p:nvSpPr>
        <p:spPr>
          <a:xfrm>
            <a:off x="992305" y="7776801"/>
            <a:ext cx="3164262" cy="312382"/>
          </a:xfrm>
          <a:prstGeom prst="rect">
            <a:avLst/>
          </a:prstGeom>
        </p:spPr>
        <p:txBody>
          <a:bodyPr lIns="0" tIns="0" rIns="0" bIns="0" rtlCol="0" anchor="t">
            <a:spAutoFit/>
          </a:bodyPr>
          <a:lstStyle/>
          <a:p>
            <a:pPr algn="l">
              <a:lnSpc>
                <a:spcPts val="2520"/>
              </a:lnSpc>
            </a:pPr>
            <a:r>
              <a:rPr lang="en-US" sz="1800" b="1" i="1" spc="3">
                <a:solidFill>
                  <a:srgbClr val="EA8C39"/>
                </a:solidFill>
                <a:latin typeface="Open Sans Bold Italics"/>
                <a:ea typeface="Open Sans Bold Italics"/>
                <a:cs typeface="Open Sans Bold Italics"/>
                <a:sym typeface="Open Sans Bold Italics"/>
              </a:rPr>
              <a:t>CONDITIONS D’ADMISSIONS</a:t>
            </a:r>
          </a:p>
        </p:txBody>
      </p:sp>
      <p:sp>
        <p:nvSpPr>
          <p:cNvPr id="12" name="TextBox 12"/>
          <p:cNvSpPr txBox="1"/>
          <p:nvPr/>
        </p:nvSpPr>
        <p:spPr>
          <a:xfrm>
            <a:off x="992305" y="9425159"/>
            <a:ext cx="114300" cy="737845"/>
          </a:xfrm>
          <a:prstGeom prst="rect">
            <a:avLst/>
          </a:prstGeom>
        </p:spPr>
        <p:txBody>
          <a:bodyPr lIns="0" tIns="0" rIns="0" bIns="0" rtlCol="0" anchor="t">
            <a:spAutoFit/>
          </a:bodyPr>
          <a:lstStyle/>
          <a:p>
            <a:pPr algn="just">
              <a:lnSpc>
                <a:spcPts val="1439"/>
              </a:lnSpc>
            </a:pPr>
            <a:r>
              <a:rPr lang="en-US" sz="1200" i="1" spc="4">
                <a:solidFill>
                  <a:srgbClr val="231F20"/>
                </a:solidFill>
                <a:latin typeface="IBM Plex Sans Italics"/>
                <a:ea typeface="IBM Plex Sans Italics"/>
                <a:cs typeface="IBM Plex Sans Italics"/>
                <a:sym typeface="IBM Plex Sans Italics"/>
              </a:rPr>
              <a:t>• • • • </a:t>
            </a:r>
          </a:p>
        </p:txBody>
      </p:sp>
      <p:sp>
        <p:nvSpPr>
          <p:cNvPr id="13" name="TextBox 13"/>
          <p:cNvSpPr txBox="1"/>
          <p:nvPr/>
        </p:nvSpPr>
        <p:spPr>
          <a:xfrm>
            <a:off x="992305" y="8181889"/>
            <a:ext cx="2503303" cy="554965"/>
          </a:xfrm>
          <a:prstGeom prst="rect">
            <a:avLst/>
          </a:prstGeom>
        </p:spPr>
        <p:txBody>
          <a:bodyPr lIns="0" tIns="0" rIns="0" bIns="0" rtlCol="0" anchor="t">
            <a:spAutoFit/>
          </a:bodyPr>
          <a:lstStyle/>
          <a:p>
            <a:pPr algn="l">
              <a:lnSpc>
                <a:spcPts val="1439"/>
              </a:lnSpc>
            </a:pPr>
            <a:r>
              <a:rPr lang="en-US" sz="1200" i="1" spc="4">
                <a:solidFill>
                  <a:srgbClr val="231F20"/>
                </a:solidFill>
                <a:latin typeface="IBM Plex Sans Italics"/>
                <a:ea typeface="IBM Plex Sans Italics"/>
                <a:cs typeface="IBM Plex Sans Italics"/>
                <a:sym typeface="IBM Plex Sans Italics"/>
              </a:rPr>
              <a:t>BACHELOR 1</a:t>
            </a:r>
          </a:p>
          <a:p>
            <a:pPr algn="l">
              <a:lnSpc>
                <a:spcPts val="1439"/>
              </a:lnSpc>
            </a:pPr>
            <a:r>
              <a:rPr lang="en-US" sz="1200" i="1" spc="4">
                <a:solidFill>
                  <a:srgbClr val="231F20"/>
                </a:solidFill>
                <a:latin typeface="IBM Plex Sans Italics"/>
                <a:ea typeface="IBM Plex Sans Italics"/>
                <a:cs typeface="IBM Plex Sans Italics"/>
                <a:sym typeface="IBM Plex Sans Italics"/>
              </a:rPr>
              <a:t>• Bac français ou équivalent</a:t>
            </a:r>
          </a:p>
          <a:p>
            <a:pPr algn="l">
              <a:lnSpc>
                <a:spcPts val="1439"/>
              </a:lnSpc>
            </a:pPr>
            <a:r>
              <a:rPr lang="en-US" sz="1200" i="1" spc="4">
                <a:solidFill>
                  <a:srgbClr val="231F20"/>
                </a:solidFill>
                <a:latin typeface="IBM Plex Sans Italics"/>
                <a:ea typeface="IBM Plex Sans Italics"/>
                <a:cs typeface="IBM Plex Sans Italics"/>
                <a:sym typeface="IBM Plex Sans Italics"/>
              </a:rPr>
              <a:t>• Etudiants internationaux : TCF B2</a:t>
            </a:r>
          </a:p>
        </p:txBody>
      </p:sp>
      <p:sp>
        <p:nvSpPr>
          <p:cNvPr id="14" name="TextBox 14"/>
          <p:cNvSpPr txBox="1"/>
          <p:nvPr/>
        </p:nvSpPr>
        <p:spPr>
          <a:xfrm>
            <a:off x="1220905" y="9425159"/>
            <a:ext cx="5638743" cy="723900"/>
          </a:xfrm>
          <a:prstGeom prst="rect">
            <a:avLst/>
          </a:prstGeom>
        </p:spPr>
        <p:txBody>
          <a:bodyPr lIns="0" tIns="0" rIns="0" bIns="0" rtlCol="0" anchor="t">
            <a:spAutoFit/>
          </a:bodyPr>
          <a:lstStyle/>
          <a:p>
            <a:pPr algn="just">
              <a:lnSpc>
                <a:spcPts val="1439"/>
              </a:lnSpc>
            </a:pPr>
            <a:r>
              <a:rPr lang="en-US" sz="1200" i="1" spc="4">
                <a:solidFill>
                  <a:srgbClr val="231F20"/>
                </a:solidFill>
                <a:latin typeface="IBM Plex Sans Italics"/>
                <a:ea typeface="IBM Plex Sans Italics"/>
                <a:cs typeface="IBM Plex Sans Italics"/>
                <a:sym typeface="IBM Plex Sans Italics"/>
              </a:rPr>
              <a:t>Formation Initiale en présentiel et hybride (par visioconférence) </a:t>
            </a:r>
          </a:p>
          <a:p>
            <a:pPr algn="just">
              <a:lnSpc>
                <a:spcPts val="1439"/>
              </a:lnSpc>
            </a:pPr>
            <a:r>
              <a:rPr lang="en-US" sz="1200" i="1" spc="4">
                <a:solidFill>
                  <a:srgbClr val="231F20"/>
                </a:solidFill>
                <a:latin typeface="IBM Plex Sans Italics"/>
                <a:ea typeface="IBM Plex Sans Italics"/>
                <a:cs typeface="IBM Plex Sans Italics"/>
                <a:sym typeface="IBM Plex Sans Italics"/>
              </a:rPr>
              <a:t> Rythme de cours en demi-journées</a:t>
            </a:r>
          </a:p>
          <a:p>
            <a:pPr algn="l">
              <a:lnSpc>
                <a:spcPts val="1439"/>
              </a:lnSpc>
            </a:pPr>
            <a:r>
              <a:rPr lang="en-US" sz="1200" i="1" spc="4">
                <a:solidFill>
                  <a:srgbClr val="231F20"/>
                </a:solidFill>
                <a:latin typeface="IBM Plex Sans Italics"/>
                <a:ea typeface="IBM Plex Sans Italics"/>
                <a:cs typeface="IBM Plex Sans Italics"/>
                <a:sym typeface="IBM Plex Sans Italics"/>
              </a:rPr>
              <a:t>Stage optionnel en 1ère et 2 ème année (fortement conseillé)</a:t>
            </a:r>
          </a:p>
          <a:p>
            <a:pPr algn="l">
              <a:lnSpc>
                <a:spcPts val="1439"/>
              </a:lnSpc>
            </a:pPr>
            <a:r>
              <a:rPr lang="en-US" sz="1200" i="1" spc="4">
                <a:solidFill>
                  <a:srgbClr val="231F20"/>
                </a:solidFill>
                <a:latin typeface="IBM Plex Sans Italics"/>
                <a:ea typeface="IBM Plex Sans Italics"/>
                <a:cs typeface="IBM Plex Sans Italics"/>
                <a:sym typeface="IBM Plex Sans Italics"/>
              </a:rPr>
              <a:t>Stage obligatoire de 2 mois minimum en 3ème année</a:t>
            </a:r>
          </a:p>
        </p:txBody>
      </p:sp>
      <p:sp>
        <p:nvSpPr>
          <p:cNvPr id="15" name="TextBox 15"/>
          <p:cNvSpPr txBox="1"/>
          <p:nvPr/>
        </p:nvSpPr>
        <p:spPr>
          <a:xfrm>
            <a:off x="3779996" y="8181889"/>
            <a:ext cx="3255874" cy="542925"/>
          </a:xfrm>
          <a:prstGeom prst="rect">
            <a:avLst/>
          </a:prstGeom>
        </p:spPr>
        <p:txBody>
          <a:bodyPr lIns="0" tIns="0" rIns="0" bIns="0" rtlCol="0" anchor="t">
            <a:spAutoFit/>
          </a:bodyPr>
          <a:lstStyle/>
          <a:p>
            <a:pPr algn="l">
              <a:lnSpc>
                <a:spcPts val="1439"/>
              </a:lnSpc>
            </a:pPr>
            <a:r>
              <a:rPr lang="en-US" sz="1200" i="1" spc="4">
                <a:solidFill>
                  <a:srgbClr val="231F20"/>
                </a:solidFill>
                <a:latin typeface="IBM Plex Sans Italics"/>
                <a:ea typeface="IBM Plex Sans Italics"/>
                <a:cs typeface="IBM Plex Sans Italics"/>
                <a:sym typeface="IBM Plex Sans Italics"/>
              </a:rPr>
              <a:t>BACHELOR 2 ou 3</a:t>
            </a:r>
          </a:p>
          <a:p>
            <a:pPr algn="just">
              <a:lnSpc>
                <a:spcPts val="1439"/>
              </a:lnSpc>
            </a:pPr>
            <a:r>
              <a:rPr lang="en-US" sz="1200" i="1" spc="4">
                <a:solidFill>
                  <a:srgbClr val="231F20"/>
                </a:solidFill>
                <a:latin typeface="IBM Plex Sans Italics"/>
                <a:ea typeface="IBM Plex Sans Italics"/>
                <a:cs typeface="IBM Plex Sans Italics"/>
                <a:sym typeface="IBM Plex Sans Italics"/>
              </a:rPr>
              <a:t>• Bac +1/+2 en sciences humaines et sociales </a:t>
            </a:r>
          </a:p>
          <a:p>
            <a:pPr algn="just">
              <a:lnSpc>
                <a:spcPts val="1439"/>
              </a:lnSpc>
            </a:pPr>
            <a:r>
              <a:rPr lang="en-US" sz="1200" i="1" spc="4">
                <a:solidFill>
                  <a:srgbClr val="231F20"/>
                </a:solidFill>
                <a:latin typeface="IBM Plex Sans Italics"/>
                <a:ea typeface="IBM Plex Sans Italics"/>
                <a:cs typeface="IBM Plex Sans Italics"/>
                <a:sym typeface="IBM Plex Sans Italics"/>
              </a:rPr>
              <a:t>• Etudiants internationaux : TCF B2</a:t>
            </a:r>
          </a:p>
        </p:txBody>
      </p:sp>
      <p:sp>
        <p:nvSpPr>
          <p:cNvPr id="16" name="TextBox 99"/>
          <p:cNvSpPr txBox="1"/>
          <p:nvPr/>
        </p:nvSpPr>
        <p:spPr>
          <a:xfrm>
            <a:off x="6672167" y="9971913"/>
            <a:ext cx="248917" cy="240665"/>
          </a:xfrm>
          <a:prstGeom prst="rect">
            <a:avLst/>
          </a:prstGeom>
        </p:spPr>
        <p:txBody>
          <a:bodyPr lIns="0" tIns="0" rIns="0" bIns="0" rtlCol="0" anchor="t">
            <a:spAutoFit/>
          </a:bodyPr>
          <a:lstStyle/>
          <a:p>
            <a:pPr algn="l">
              <a:lnSpc>
                <a:spcPts val="1959"/>
              </a:lnSpc>
            </a:pPr>
            <a:r>
              <a:rPr lang="en-US" sz="1399" b="1" spc="8">
                <a:solidFill>
                  <a:srgbClr val="231F20"/>
                </a:solidFill>
                <a:latin typeface="IBM Plex Sans Bold"/>
                <a:ea typeface="IBM Plex Sans Bold"/>
                <a:cs typeface="IBM Plex Sans Bold"/>
                <a:sym typeface="IBM Plex Sans Bold"/>
              </a:rPr>
              <a:t>13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79383" y="4764424"/>
            <a:ext cx="762505" cy="679580"/>
            <a:chOff x="0" y="0"/>
            <a:chExt cx="762495" cy="679577"/>
          </a:xfrm>
        </p:grpSpPr>
        <p:sp>
          <p:nvSpPr>
            <p:cNvPr id="3" name="Freeform 3"/>
            <p:cNvSpPr/>
            <p:nvPr/>
          </p:nvSpPr>
          <p:spPr>
            <a:xfrm>
              <a:off x="63500" y="63500"/>
              <a:ext cx="635508" cy="552577"/>
            </a:xfrm>
            <a:custGeom>
              <a:avLst/>
              <a:gdLst/>
              <a:ahLst/>
              <a:cxnLst/>
              <a:rect l="l" t="t" r="r" b="b"/>
              <a:pathLst>
                <a:path w="635508" h="552577">
                  <a:moveTo>
                    <a:pt x="631698" y="290322"/>
                  </a:moveTo>
                  <a:lnTo>
                    <a:pt x="487045" y="538480"/>
                  </a:lnTo>
                  <a:cubicBezTo>
                    <a:pt x="481965" y="547243"/>
                    <a:pt x="472567" y="552577"/>
                    <a:pt x="462407" y="552577"/>
                  </a:cubicBezTo>
                  <a:lnTo>
                    <a:pt x="173101" y="552577"/>
                  </a:lnTo>
                  <a:cubicBezTo>
                    <a:pt x="162941" y="552577"/>
                    <a:pt x="153543" y="547243"/>
                    <a:pt x="148463" y="538480"/>
                  </a:cubicBezTo>
                  <a:lnTo>
                    <a:pt x="3810" y="290322"/>
                  </a:lnTo>
                  <a:cubicBezTo>
                    <a:pt x="-1270" y="281559"/>
                    <a:pt x="-1270" y="270891"/>
                    <a:pt x="3810" y="262128"/>
                  </a:cubicBezTo>
                  <a:lnTo>
                    <a:pt x="148463" y="14097"/>
                  </a:lnTo>
                  <a:cubicBezTo>
                    <a:pt x="153543" y="5334"/>
                    <a:pt x="162941" y="0"/>
                    <a:pt x="173101" y="0"/>
                  </a:cubicBezTo>
                  <a:lnTo>
                    <a:pt x="462407" y="0"/>
                  </a:lnTo>
                  <a:cubicBezTo>
                    <a:pt x="472567" y="0"/>
                    <a:pt x="481965" y="5334"/>
                    <a:pt x="487045" y="14097"/>
                  </a:cubicBezTo>
                  <a:lnTo>
                    <a:pt x="631698" y="262128"/>
                  </a:lnTo>
                  <a:cubicBezTo>
                    <a:pt x="636778" y="270891"/>
                    <a:pt x="636778" y="281559"/>
                    <a:pt x="631698" y="290322"/>
                  </a:cubicBezTo>
                </a:path>
              </a:pathLst>
            </a:custGeom>
            <a:solidFill>
              <a:srgbClr val="7DE314"/>
            </a:solidFill>
          </p:spPr>
          <p:txBody>
            <a:bodyPr/>
            <a:lstStyle/>
            <a:p>
              <a:endParaRPr lang="fr-FR"/>
            </a:p>
          </p:txBody>
        </p:sp>
        <p:sp>
          <p:nvSpPr>
            <p:cNvPr id="4" name="Freeform 4"/>
            <p:cNvSpPr/>
            <p:nvPr/>
          </p:nvSpPr>
          <p:spPr>
            <a:xfrm>
              <a:off x="260223" y="145923"/>
              <a:ext cx="438785" cy="470027"/>
            </a:xfrm>
            <a:custGeom>
              <a:avLst/>
              <a:gdLst/>
              <a:ahLst/>
              <a:cxnLst/>
              <a:rect l="l" t="t" r="r" b="b"/>
              <a:pathLst>
                <a:path w="438785" h="470027">
                  <a:moveTo>
                    <a:pt x="261239" y="0"/>
                  </a:moveTo>
                  <a:lnTo>
                    <a:pt x="366014" y="179705"/>
                  </a:lnTo>
                  <a:cubicBezTo>
                    <a:pt x="371094" y="188468"/>
                    <a:pt x="371094" y="199136"/>
                    <a:pt x="366014" y="207899"/>
                  </a:cubicBezTo>
                  <a:lnTo>
                    <a:pt x="255905" y="396875"/>
                  </a:lnTo>
                  <a:cubicBezTo>
                    <a:pt x="250825" y="405638"/>
                    <a:pt x="241427" y="410972"/>
                    <a:pt x="231267" y="410972"/>
                  </a:cubicBezTo>
                  <a:lnTo>
                    <a:pt x="10795" y="410972"/>
                  </a:lnTo>
                  <a:cubicBezTo>
                    <a:pt x="6985" y="410972"/>
                    <a:pt x="3429" y="410210"/>
                    <a:pt x="0" y="408813"/>
                  </a:cubicBezTo>
                  <a:lnTo>
                    <a:pt x="61849" y="470027"/>
                  </a:lnTo>
                  <a:lnTo>
                    <a:pt x="265684" y="470027"/>
                  </a:lnTo>
                  <a:cubicBezTo>
                    <a:pt x="275844" y="470027"/>
                    <a:pt x="285242" y="464693"/>
                    <a:pt x="290322" y="455930"/>
                  </a:cubicBezTo>
                  <a:lnTo>
                    <a:pt x="434975" y="208026"/>
                  </a:lnTo>
                  <a:cubicBezTo>
                    <a:pt x="437515" y="203708"/>
                    <a:pt x="438785" y="198755"/>
                    <a:pt x="438785" y="193929"/>
                  </a:cubicBezTo>
                  <a:lnTo>
                    <a:pt x="437515" y="184150"/>
                  </a:lnTo>
                  <a:lnTo>
                    <a:pt x="424434" y="161671"/>
                  </a:lnTo>
                  <a:close/>
                </a:path>
              </a:pathLst>
            </a:custGeom>
            <a:solidFill>
              <a:srgbClr val="3DC903"/>
            </a:solidFill>
          </p:spPr>
          <p:txBody>
            <a:bodyPr/>
            <a:lstStyle/>
            <a:p>
              <a:endParaRPr lang="fr-FR"/>
            </a:p>
          </p:txBody>
        </p:sp>
        <p:sp>
          <p:nvSpPr>
            <p:cNvPr id="5" name="Freeform 5"/>
            <p:cNvSpPr/>
            <p:nvPr/>
          </p:nvSpPr>
          <p:spPr>
            <a:xfrm>
              <a:off x="132461" y="122682"/>
              <a:ext cx="497459" cy="434213"/>
            </a:xfrm>
            <a:custGeom>
              <a:avLst/>
              <a:gdLst/>
              <a:ahLst/>
              <a:cxnLst/>
              <a:rect l="l" t="t" r="r" b="b"/>
              <a:pathLst>
                <a:path w="497459" h="434213">
                  <a:moveTo>
                    <a:pt x="493776" y="231140"/>
                  </a:moveTo>
                  <a:lnTo>
                    <a:pt x="383667" y="420116"/>
                  </a:lnTo>
                  <a:cubicBezTo>
                    <a:pt x="378587" y="428879"/>
                    <a:pt x="369189" y="434213"/>
                    <a:pt x="359029" y="434213"/>
                  </a:cubicBezTo>
                  <a:lnTo>
                    <a:pt x="138557" y="434213"/>
                  </a:lnTo>
                  <a:cubicBezTo>
                    <a:pt x="134747" y="434213"/>
                    <a:pt x="131191" y="433451"/>
                    <a:pt x="127762" y="432054"/>
                  </a:cubicBezTo>
                  <a:lnTo>
                    <a:pt x="127635" y="432054"/>
                  </a:lnTo>
                  <a:lnTo>
                    <a:pt x="117094" y="425577"/>
                  </a:lnTo>
                  <a:lnTo>
                    <a:pt x="3810" y="231140"/>
                  </a:lnTo>
                  <a:cubicBezTo>
                    <a:pt x="-1270" y="222377"/>
                    <a:pt x="-1270" y="211709"/>
                    <a:pt x="3810" y="202946"/>
                  </a:cubicBezTo>
                  <a:lnTo>
                    <a:pt x="113919" y="14097"/>
                  </a:lnTo>
                  <a:cubicBezTo>
                    <a:pt x="118999" y="5334"/>
                    <a:pt x="128397" y="0"/>
                    <a:pt x="138557" y="0"/>
                  </a:cubicBezTo>
                  <a:lnTo>
                    <a:pt x="358902" y="0"/>
                  </a:lnTo>
                  <a:cubicBezTo>
                    <a:pt x="369062" y="0"/>
                    <a:pt x="378460" y="5334"/>
                    <a:pt x="383540" y="14097"/>
                  </a:cubicBezTo>
                  <a:lnTo>
                    <a:pt x="493649" y="203073"/>
                  </a:lnTo>
                  <a:cubicBezTo>
                    <a:pt x="498729" y="211836"/>
                    <a:pt x="498729" y="222504"/>
                    <a:pt x="493649" y="231267"/>
                  </a:cubicBezTo>
                </a:path>
              </a:pathLst>
            </a:custGeom>
            <a:solidFill>
              <a:srgbClr val="FFFFFF"/>
            </a:solidFill>
          </p:spPr>
          <p:txBody>
            <a:bodyPr/>
            <a:lstStyle/>
            <a:p>
              <a:endParaRPr lang="fr-FR"/>
            </a:p>
          </p:txBody>
        </p:sp>
        <p:sp>
          <p:nvSpPr>
            <p:cNvPr id="6" name="Freeform 6"/>
            <p:cNvSpPr/>
            <p:nvPr/>
          </p:nvSpPr>
          <p:spPr>
            <a:xfrm>
              <a:off x="260477" y="267970"/>
              <a:ext cx="120269" cy="140081"/>
            </a:xfrm>
            <a:custGeom>
              <a:avLst/>
              <a:gdLst/>
              <a:ahLst/>
              <a:cxnLst/>
              <a:rect l="l" t="t" r="r" b="b"/>
              <a:pathLst>
                <a:path w="120269" h="140081">
                  <a:moveTo>
                    <a:pt x="120269" y="70231"/>
                  </a:moveTo>
                  <a:lnTo>
                    <a:pt x="115697" y="98298"/>
                  </a:lnTo>
                  <a:cubicBezTo>
                    <a:pt x="112649" y="106807"/>
                    <a:pt x="108458" y="114173"/>
                    <a:pt x="103124" y="120396"/>
                  </a:cubicBezTo>
                  <a:lnTo>
                    <a:pt x="91440" y="131445"/>
                  </a:lnTo>
                  <a:cubicBezTo>
                    <a:pt x="76708" y="138303"/>
                    <a:pt x="68707" y="140081"/>
                    <a:pt x="60198" y="140081"/>
                  </a:cubicBezTo>
                  <a:lnTo>
                    <a:pt x="43434" y="138430"/>
                  </a:lnTo>
                  <a:cubicBezTo>
                    <a:pt x="28829" y="131572"/>
                    <a:pt x="22479" y="126619"/>
                    <a:pt x="17145" y="120396"/>
                  </a:cubicBezTo>
                  <a:lnTo>
                    <a:pt x="4572" y="98298"/>
                  </a:lnTo>
                  <a:cubicBezTo>
                    <a:pt x="1524" y="89789"/>
                    <a:pt x="0" y="80391"/>
                    <a:pt x="0" y="70231"/>
                  </a:cubicBezTo>
                  <a:lnTo>
                    <a:pt x="4572" y="42164"/>
                  </a:lnTo>
                  <a:cubicBezTo>
                    <a:pt x="7620" y="33655"/>
                    <a:pt x="11811" y="26289"/>
                    <a:pt x="17145" y="20066"/>
                  </a:cubicBezTo>
                  <a:lnTo>
                    <a:pt x="28829" y="8890"/>
                  </a:lnTo>
                  <a:cubicBezTo>
                    <a:pt x="43434" y="1778"/>
                    <a:pt x="51435" y="0"/>
                    <a:pt x="60071" y="0"/>
                  </a:cubicBezTo>
                  <a:lnTo>
                    <a:pt x="76581" y="1778"/>
                  </a:lnTo>
                  <a:cubicBezTo>
                    <a:pt x="91313" y="8890"/>
                    <a:pt x="97663" y="13716"/>
                    <a:pt x="103124" y="19939"/>
                  </a:cubicBezTo>
                  <a:lnTo>
                    <a:pt x="115697" y="42037"/>
                  </a:lnTo>
                  <a:cubicBezTo>
                    <a:pt x="118745" y="50546"/>
                    <a:pt x="120269" y="59944"/>
                    <a:pt x="120269" y="70104"/>
                  </a:cubicBezTo>
                  <a:moveTo>
                    <a:pt x="88773" y="70104"/>
                  </a:moveTo>
                  <a:lnTo>
                    <a:pt x="88011" y="58293"/>
                  </a:lnTo>
                  <a:cubicBezTo>
                    <a:pt x="85217" y="48006"/>
                    <a:pt x="83185" y="43561"/>
                    <a:pt x="80645" y="39878"/>
                  </a:cubicBezTo>
                  <a:lnTo>
                    <a:pt x="75057" y="33401"/>
                  </a:lnTo>
                  <a:lnTo>
                    <a:pt x="64262" y="28448"/>
                  </a:lnTo>
                  <a:cubicBezTo>
                    <a:pt x="55753" y="28448"/>
                    <a:pt x="51816" y="29464"/>
                    <a:pt x="48260" y="31496"/>
                  </a:cubicBezTo>
                  <a:lnTo>
                    <a:pt x="41783" y="36322"/>
                  </a:lnTo>
                  <a:cubicBezTo>
                    <a:pt x="36703" y="43688"/>
                    <a:pt x="34671" y="48133"/>
                    <a:pt x="33274" y="53340"/>
                  </a:cubicBezTo>
                  <a:lnTo>
                    <a:pt x="31115" y="64135"/>
                  </a:lnTo>
                  <a:cubicBezTo>
                    <a:pt x="31115" y="76454"/>
                    <a:pt x="31877" y="82042"/>
                    <a:pt x="33274" y="87122"/>
                  </a:cubicBezTo>
                  <a:lnTo>
                    <a:pt x="36703" y="96520"/>
                  </a:lnTo>
                  <a:cubicBezTo>
                    <a:pt x="41783" y="103886"/>
                    <a:pt x="44831" y="106807"/>
                    <a:pt x="48387" y="108712"/>
                  </a:cubicBezTo>
                  <a:lnTo>
                    <a:pt x="55753" y="111760"/>
                  </a:lnTo>
                  <a:lnTo>
                    <a:pt x="68199" y="110744"/>
                  </a:lnTo>
                  <a:cubicBezTo>
                    <a:pt x="75184" y="106680"/>
                    <a:pt x="78232" y="103886"/>
                    <a:pt x="80772" y="100203"/>
                  </a:cubicBezTo>
                  <a:lnTo>
                    <a:pt x="85344" y="92075"/>
                  </a:lnTo>
                  <a:cubicBezTo>
                    <a:pt x="88138" y="81915"/>
                    <a:pt x="88900" y="76327"/>
                    <a:pt x="88900" y="70104"/>
                  </a:cubicBezTo>
                </a:path>
              </a:pathLst>
            </a:custGeom>
            <a:solidFill>
              <a:srgbClr val="7DE314"/>
            </a:solidFill>
          </p:spPr>
          <p:txBody>
            <a:bodyPr/>
            <a:lstStyle/>
            <a:p>
              <a:endParaRPr lang="fr-FR"/>
            </a:p>
          </p:txBody>
        </p:sp>
        <p:sp>
          <p:nvSpPr>
            <p:cNvPr id="7" name="Freeform 7"/>
            <p:cNvSpPr/>
            <p:nvPr/>
          </p:nvSpPr>
          <p:spPr>
            <a:xfrm>
              <a:off x="399034" y="273939"/>
              <a:ext cx="99187" cy="131953"/>
            </a:xfrm>
            <a:custGeom>
              <a:avLst/>
              <a:gdLst/>
              <a:ahLst/>
              <a:cxnLst/>
              <a:rect l="l" t="t" r="r" b="b"/>
              <a:pathLst>
                <a:path w="99187" h="131953">
                  <a:moveTo>
                    <a:pt x="99187" y="104013"/>
                  </a:moveTo>
                  <a:lnTo>
                    <a:pt x="99187" y="131953"/>
                  </a:lnTo>
                  <a:lnTo>
                    <a:pt x="4572" y="131953"/>
                  </a:lnTo>
                  <a:lnTo>
                    <a:pt x="4572" y="104013"/>
                  </a:lnTo>
                  <a:lnTo>
                    <a:pt x="37719" y="104013"/>
                  </a:lnTo>
                  <a:lnTo>
                    <a:pt x="37719" y="34036"/>
                  </a:lnTo>
                  <a:cubicBezTo>
                    <a:pt x="36322" y="35941"/>
                    <a:pt x="34163" y="37719"/>
                    <a:pt x="31115" y="39751"/>
                  </a:cubicBezTo>
                  <a:lnTo>
                    <a:pt x="24765" y="43434"/>
                  </a:lnTo>
                  <a:lnTo>
                    <a:pt x="13970" y="48260"/>
                  </a:lnTo>
                  <a:cubicBezTo>
                    <a:pt x="6350" y="50419"/>
                    <a:pt x="3048" y="50927"/>
                    <a:pt x="0" y="50927"/>
                  </a:cubicBezTo>
                  <a:lnTo>
                    <a:pt x="0" y="22098"/>
                  </a:lnTo>
                  <a:cubicBezTo>
                    <a:pt x="2794" y="22098"/>
                    <a:pt x="6223" y="21209"/>
                    <a:pt x="10287" y="19431"/>
                  </a:cubicBezTo>
                  <a:lnTo>
                    <a:pt x="18288" y="15494"/>
                  </a:lnTo>
                  <a:cubicBezTo>
                    <a:pt x="26035" y="10541"/>
                    <a:pt x="29464" y="8128"/>
                    <a:pt x="32258" y="5715"/>
                  </a:cubicBezTo>
                  <a:lnTo>
                    <a:pt x="36957" y="1397"/>
                  </a:lnTo>
                  <a:lnTo>
                    <a:pt x="69723" y="0"/>
                  </a:lnTo>
                  <a:lnTo>
                    <a:pt x="69723" y="103886"/>
                  </a:lnTo>
                  <a:close/>
                </a:path>
              </a:pathLst>
            </a:custGeom>
            <a:solidFill>
              <a:srgbClr val="7DE314"/>
            </a:solidFill>
          </p:spPr>
          <p:txBody>
            <a:bodyPr/>
            <a:lstStyle/>
            <a:p>
              <a:endParaRPr lang="fr-FR"/>
            </a:p>
          </p:txBody>
        </p:sp>
      </p:grpSp>
      <p:grpSp>
        <p:nvGrpSpPr>
          <p:cNvPr id="8" name="Group 8"/>
          <p:cNvGrpSpPr>
            <a:grpSpLocks noChangeAspect="1"/>
          </p:cNvGrpSpPr>
          <p:nvPr/>
        </p:nvGrpSpPr>
        <p:grpSpPr>
          <a:xfrm>
            <a:off x="3338779" y="4757195"/>
            <a:ext cx="762505" cy="686800"/>
            <a:chOff x="0" y="0"/>
            <a:chExt cx="762495" cy="686803"/>
          </a:xfrm>
        </p:grpSpPr>
        <p:sp>
          <p:nvSpPr>
            <p:cNvPr id="9" name="Freeform 9"/>
            <p:cNvSpPr/>
            <p:nvPr/>
          </p:nvSpPr>
          <p:spPr>
            <a:xfrm>
              <a:off x="63500" y="63500"/>
              <a:ext cx="635508" cy="559689"/>
            </a:xfrm>
            <a:custGeom>
              <a:avLst/>
              <a:gdLst/>
              <a:ahLst/>
              <a:cxnLst/>
              <a:rect l="l" t="t" r="r" b="b"/>
              <a:pathLst>
                <a:path w="635508" h="559689">
                  <a:moveTo>
                    <a:pt x="631698" y="294132"/>
                  </a:moveTo>
                  <a:lnTo>
                    <a:pt x="487045" y="545465"/>
                  </a:lnTo>
                  <a:cubicBezTo>
                    <a:pt x="481965" y="554355"/>
                    <a:pt x="472567" y="559689"/>
                    <a:pt x="462407" y="559689"/>
                  </a:cubicBezTo>
                  <a:lnTo>
                    <a:pt x="173101" y="559689"/>
                  </a:lnTo>
                  <a:cubicBezTo>
                    <a:pt x="162941" y="559689"/>
                    <a:pt x="153543" y="554228"/>
                    <a:pt x="148463" y="545465"/>
                  </a:cubicBezTo>
                  <a:lnTo>
                    <a:pt x="3810" y="294132"/>
                  </a:lnTo>
                  <a:cubicBezTo>
                    <a:pt x="-1270" y="285242"/>
                    <a:pt x="-1270" y="274447"/>
                    <a:pt x="3810" y="265557"/>
                  </a:cubicBezTo>
                  <a:lnTo>
                    <a:pt x="148463" y="14224"/>
                  </a:lnTo>
                  <a:cubicBezTo>
                    <a:pt x="153543" y="5334"/>
                    <a:pt x="162941" y="0"/>
                    <a:pt x="173101" y="0"/>
                  </a:cubicBezTo>
                  <a:lnTo>
                    <a:pt x="462407" y="0"/>
                  </a:lnTo>
                  <a:cubicBezTo>
                    <a:pt x="472567" y="0"/>
                    <a:pt x="481965" y="5461"/>
                    <a:pt x="487045" y="14224"/>
                  </a:cubicBezTo>
                  <a:lnTo>
                    <a:pt x="631698" y="265684"/>
                  </a:lnTo>
                  <a:cubicBezTo>
                    <a:pt x="636778" y="274574"/>
                    <a:pt x="636778" y="285369"/>
                    <a:pt x="631698" y="294259"/>
                  </a:cubicBezTo>
                </a:path>
              </a:pathLst>
            </a:custGeom>
            <a:solidFill>
              <a:srgbClr val="00CC9C"/>
            </a:solidFill>
          </p:spPr>
          <p:txBody>
            <a:bodyPr/>
            <a:lstStyle/>
            <a:p>
              <a:endParaRPr lang="fr-FR"/>
            </a:p>
          </p:txBody>
        </p:sp>
        <p:sp>
          <p:nvSpPr>
            <p:cNvPr id="10" name="Freeform 10"/>
            <p:cNvSpPr/>
            <p:nvPr/>
          </p:nvSpPr>
          <p:spPr>
            <a:xfrm>
              <a:off x="260223" y="147066"/>
              <a:ext cx="438785" cy="476123"/>
            </a:xfrm>
            <a:custGeom>
              <a:avLst/>
              <a:gdLst/>
              <a:ahLst/>
              <a:cxnLst/>
              <a:rect l="l" t="t" r="r" b="b"/>
              <a:pathLst>
                <a:path w="438785" h="476123">
                  <a:moveTo>
                    <a:pt x="261239" y="0"/>
                  </a:moveTo>
                  <a:lnTo>
                    <a:pt x="366014" y="182118"/>
                  </a:lnTo>
                  <a:cubicBezTo>
                    <a:pt x="371094" y="191008"/>
                    <a:pt x="371094" y="201803"/>
                    <a:pt x="366014" y="210693"/>
                  </a:cubicBezTo>
                  <a:lnTo>
                    <a:pt x="255905" y="402082"/>
                  </a:lnTo>
                  <a:cubicBezTo>
                    <a:pt x="250825" y="410972"/>
                    <a:pt x="241427" y="416306"/>
                    <a:pt x="231267" y="416306"/>
                  </a:cubicBezTo>
                  <a:lnTo>
                    <a:pt x="10795" y="416306"/>
                  </a:lnTo>
                  <a:cubicBezTo>
                    <a:pt x="7112" y="416306"/>
                    <a:pt x="3429" y="415544"/>
                    <a:pt x="0" y="414147"/>
                  </a:cubicBezTo>
                  <a:lnTo>
                    <a:pt x="61849" y="476123"/>
                  </a:lnTo>
                  <a:lnTo>
                    <a:pt x="265684" y="476123"/>
                  </a:lnTo>
                  <a:cubicBezTo>
                    <a:pt x="275844" y="476123"/>
                    <a:pt x="285242" y="470662"/>
                    <a:pt x="290322" y="461899"/>
                  </a:cubicBezTo>
                  <a:lnTo>
                    <a:pt x="434975" y="210566"/>
                  </a:lnTo>
                  <a:cubicBezTo>
                    <a:pt x="437515" y="206121"/>
                    <a:pt x="438785" y="201168"/>
                    <a:pt x="438785" y="196342"/>
                  </a:cubicBezTo>
                  <a:lnTo>
                    <a:pt x="437515" y="186436"/>
                  </a:lnTo>
                  <a:lnTo>
                    <a:pt x="424434" y="163576"/>
                  </a:lnTo>
                  <a:close/>
                </a:path>
              </a:pathLst>
            </a:custGeom>
            <a:solidFill>
              <a:srgbClr val="00A35E"/>
            </a:solidFill>
          </p:spPr>
          <p:txBody>
            <a:bodyPr/>
            <a:lstStyle/>
            <a:p>
              <a:endParaRPr lang="fr-FR"/>
            </a:p>
          </p:txBody>
        </p:sp>
        <p:sp>
          <p:nvSpPr>
            <p:cNvPr id="11" name="Freeform 11"/>
            <p:cNvSpPr/>
            <p:nvPr/>
          </p:nvSpPr>
          <p:spPr>
            <a:xfrm>
              <a:off x="132461" y="123444"/>
              <a:ext cx="497459" cy="439928"/>
            </a:xfrm>
            <a:custGeom>
              <a:avLst/>
              <a:gdLst/>
              <a:ahLst/>
              <a:cxnLst/>
              <a:rect l="l" t="t" r="r" b="b"/>
              <a:pathLst>
                <a:path w="497459" h="439928">
                  <a:moveTo>
                    <a:pt x="493776" y="234188"/>
                  </a:moveTo>
                  <a:lnTo>
                    <a:pt x="383667" y="425704"/>
                  </a:lnTo>
                  <a:cubicBezTo>
                    <a:pt x="378587" y="434594"/>
                    <a:pt x="369189" y="439928"/>
                    <a:pt x="359029" y="439928"/>
                  </a:cubicBezTo>
                  <a:lnTo>
                    <a:pt x="138557" y="439928"/>
                  </a:lnTo>
                  <a:cubicBezTo>
                    <a:pt x="134747" y="439928"/>
                    <a:pt x="131191" y="439166"/>
                    <a:pt x="127762" y="437769"/>
                  </a:cubicBezTo>
                  <a:lnTo>
                    <a:pt x="127635" y="437642"/>
                  </a:lnTo>
                  <a:lnTo>
                    <a:pt x="117094" y="431038"/>
                  </a:lnTo>
                  <a:lnTo>
                    <a:pt x="3810" y="234061"/>
                  </a:lnTo>
                  <a:cubicBezTo>
                    <a:pt x="-1270" y="225171"/>
                    <a:pt x="-1270" y="214376"/>
                    <a:pt x="3810" y="205486"/>
                  </a:cubicBezTo>
                  <a:lnTo>
                    <a:pt x="113919" y="14224"/>
                  </a:lnTo>
                  <a:cubicBezTo>
                    <a:pt x="118999" y="5334"/>
                    <a:pt x="128397" y="0"/>
                    <a:pt x="138557" y="0"/>
                  </a:cubicBezTo>
                  <a:lnTo>
                    <a:pt x="358902" y="0"/>
                  </a:lnTo>
                  <a:cubicBezTo>
                    <a:pt x="369062" y="0"/>
                    <a:pt x="378460" y="5461"/>
                    <a:pt x="383540" y="14224"/>
                  </a:cubicBezTo>
                  <a:lnTo>
                    <a:pt x="493649" y="205613"/>
                  </a:lnTo>
                  <a:cubicBezTo>
                    <a:pt x="498729" y="214503"/>
                    <a:pt x="498729" y="225298"/>
                    <a:pt x="493649" y="234188"/>
                  </a:cubicBezTo>
                </a:path>
              </a:pathLst>
            </a:custGeom>
            <a:solidFill>
              <a:srgbClr val="FFFFFF"/>
            </a:solidFill>
          </p:spPr>
          <p:txBody>
            <a:bodyPr/>
            <a:lstStyle/>
            <a:p>
              <a:endParaRPr lang="fr-FR"/>
            </a:p>
          </p:txBody>
        </p:sp>
        <p:sp>
          <p:nvSpPr>
            <p:cNvPr id="12" name="Freeform 12"/>
            <p:cNvSpPr/>
            <p:nvPr/>
          </p:nvSpPr>
          <p:spPr>
            <a:xfrm>
              <a:off x="260477" y="270510"/>
              <a:ext cx="120269" cy="142240"/>
            </a:xfrm>
            <a:custGeom>
              <a:avLst/>
              <a:gdLst/>
              <a:ahLst/>
              <a:cxnLst/>
              <a:rect l="l" t="t" r="r" b="b"/>
              <a:pathLst>
                <a:path w="120269" h="142240">
                  <a:moveTo>
                    <a:pt x="120269" y="71374"/>
                  </a:moveTo>
                  <a:lnTo>
                    <a:pt x="115697" y="99822"/>
                  </a:lnTo>
                  <a:cubicBezTo>
                    <a:pt x="112649" y="108458"/>
                    <a:pt x="108458" y="115951"/>
                    <a:pt x="103124" y="122301"/>
                  </a:cubicBezTo>
                  <a:lnTo>
                    <a:pt x="91440" y="133477"/>
                  </a:lnTo>
                  <a:cubicBezTo>
                    <a:pt x="76708" y="140462"/>
                    <a:pt x="68707" y="142240"/>
                    <a:pt x="60198" y="142240"/>
                  </a:cubicBezTo>
                  <a:lnTo>
                    <a:pt x="43434" y="140462"/>
                  </a:lnTo>
                  <a:cubicBezTo>
                    <a:pt x="28829" y="133477"/>
                    <a:pt x="22479" y="128524"/>
                    <a:pt x="17145" y="122174"/>
                  </a:cubicBezTo>
                  <a:lnTo>
                    <a:pt x="4572" y="99695"/>
                  </a:lnTo>
                  <a:cubicBezTo>
                    <a:pt x="1524" y="91059"/>
                    <a:pt x="0" y="81534"/>
                    <a:pt x="0" y="71247"/>
                  </a:cubicBezTo>
                  <a:lnTo>
                    <a:pt x="4572" y="42799"/>
                  </a:lnTo>
                  <a:cubicBezTo>
                    <a:pt x="7620" y="34163"/>
                    <a:pt x="11811" y="26670"/>
                    <a:pt x="17145" y="20320"/>
                  </a:cubicBezTo>
                  <a:lnTo>
                    <a:pt x="28829" y="9017"/>
                  </a:lnTo>
                  <a:cubicBezTo>
                    <a:pt x="43434" y="1905"/>
                    <a:pt x="51435" y="0"/>
                    <a:pt x="60071" y="0"/>
                  </a:cubicBezTo>
                  <a:lnTo>
                    <a:pt x="76581" y="1778"/>
                  </a:lnTo>
                  <a:cubicBezTo>
                    <a:pt x="91313" y="8890"/>
                    <a:pt x="97663" y="13843"/>
                    <a:pt x="103124" y="20193"/>
                  </a:cubicBezTo>
                  <a:lnTo>
                    <a:pt x="115697" y="42672"/>
                  </a:lnTo>
                  <a:cubicBezTo>
                    <a:pt x="118745" y="51308"/>
                    <a:pt x="120269" y="60833"/>
                    <a:pt x="120269" y="71120"/>
                  </a:cubicBezTo>
                  <a:moveTo>
                    <a:pt x="88773" y="71120"/>
                  </a:moveTo>
                  <a:lnTo>
                    <a:pt x="88011" y="59182"/>
                  </a:lnTo>
                  <a:cubicBezTo>
                    <a:pt x="85217" y="48768"/>
                    <a:pt x="83185" y="44196"/>
                    <a:pt x="80645" y="40513"/>
                  </a:cubicBezTo>
                  <a:lnTo>
                    <a:pt x="75057" y="33909"/>
                  </a:lnTo>
                  <a:lnTo>
                    <a:pt x="64262" y="28829"/>
                  </a:lnTo>
                  <a:cubicBezTo>
                    <a:pt x="55753" y="28829"/>
                    <a:pt x="51816" y="29845"/>
                    <a:pt x="48260" y="31877"/>
                  </a:cubicBezTo>
                  <a:lnTo>
                    <a:pt x="41783" y="36830"/>
                  </a:lnTo>
                  <a:cubicBezTo>
                    <a:pt x="36703" y="44323"/>
                    <a:pt x="34671" y="48768"/>
                    <a:pt x="33274" y="53975"/>
                  </a:cubicBezTo>
                  <a:lnTo>
                    <a:pt x="31115" y="64897"/>
                  </a:lnTo>
                  <a:cubicBezTo>
                    <a:pt x="31115" y="77343"/>
                    <a:pt x="31877" y="83058"/>
                    <a:pt x="33274" y="88138"/>
                  </a:cubicBezTo>
                  <a:lnTo>
                    <a:pt x="36703" y="97790"/>
                  </a:lnTo>
                  <a:cubicBezTo>
                    <a:pt x="41783" y="105283"/>
                    <a:pt x="44831" y="108204"/>
                    <a:pt x="48387" y="110236"/>
                  </a:cubicBezTo>
                  <a:lnTo>
                    <a:pt x="55753" y="113284"/>
                  </a:lnTo>
                  <a:lnTo>
                    <a:pt x="68199" y="112268"/>
                  </a:lnTo>
                  <a:cubicBezTo>
                    <a:pt x="75184" y="108204"/>
                    <a:pt x="78232" y="105283"/>
                    <a:pt x="80772" y="101600"/>
                  </a:cubicBezTo>
                  <a:lnTo>
                    <a:pt x="85344" y="93472"/>
                  </a:lnTo>
                  <a:cubicBezTo>
                    <a:pt x="88138" y="83185"/>
                    <a:pt x="88900" y="77470"/>
                    <a:pt x="88900" y="71247"/>
                  </a:cubicBezTo>
                </a:path>
              </a:pathLst>
            </a:custGeom>
            <a:solidFill>
              <a:srgbClr val="00CC9C"/>
            </a:solidFill>
          </p:spPr>
          <p:txBody>
            <a:bodyPr/>
            <a:lstStyle/>
            <a:p>
              <a:endParaRPr lang="fr-FR"/>
            </a:p>
          </p:txBody>
        </p:sp>
        <p:sp>
          <p:nvSpPr>
            <p:cNvPr id="13" name="Freeform 13"/>
            <p:cNvSpPr/>
            <p:nvPr/>
          </p:nvSpPr>
          <p:spPr>
            <a:xfrm>
              <a:off x="394716" y="274320"/>
              <a:ext cx="112395" cy="136144"/>
            </a:xfrm>
            <a:custGeom>
              <a:avLst/>
              <a:gdLst/>
              <a:ahLst/>
              <a:cxnLst/>
              <a:rect l="l" t="t" r="r" b="b"/>
              <a:pathLst>
                <a:path w="112395" h="136144">
                  <a:moveTo>
                    <a:pt x="0" y="136017"/>
                  </a:moveTo>
                  <a:lnTo>
                    <a:pt x="508" y="122682"/>
                  </a:lnTo>
                  <a:cubicBezTo>
                    <a:pt x="2667" y="111252"/>
                    <a:pt x="4572" y="106045"/>
                    <a:pt x="7366" y="101219"/>
                  </a:cubicBezTo>
                  <a:lnTo>
                    <a:pt x="13843" y="91821"/>
                  </a:lnTo>
                  <a:cubicBezTo>
                    <a:pt x="23368" y="83439"/>
                    <a:pt x="29337" y="79248"/>
                    <a:pt x="36703" y="75184"/>
                  </a:cubicBezTo>
                  <a:lnTo>
                    <a:pt x="48641" y="68707"/>
                  </a:lnTo>
                  <a:cubicBezTo>
                    <a:pt x="58420" y="63500"/>
                    <a:pt x="62484" y="61214"/>
                    <a:pt x="65786" y="58928"/>
                  </a:cubicBezTo>
                  <a:lnTo>
                    <a:pt x="71501" y="54483"/>
                  </a:lnTo>
                  <a:lnTo>
                    <a:pt x="75819" y="47371"/>
                  </a:lnTo>
                  <a:lnTo>
                    <a:pt x="73914" y="35687"/>
                  </a:lnTo>
                  <a:cubicBezTo>
                    <a:pt x="66421" y="28956"/>
                    <a:pt x="61087" y="27305"/>
                    <a:pt x="54102" y="27305"/>
                  </a:cubicBezTo>
                  <a:lnTo>
                    <a:pt x="46990" y="27813"/>
                  </a:lnTo>
                  <a:lnTo>
                    <a:pt x="37846" y="31242"/>
                  </a:lnTo>
                  <a:lnTo>
                    <a:pt x="29972" y="36576"/>
                  </a:lnTo>
                  <a:lnTo>
                    <a:pt x="23368" y="43053"/>
                  </a:lnTo>
                  <a:lnTo>
                    <a:pt x="1397" y="22225"/>
                  </a:lnTo>
                  <a:cubicBezTo>
                    <a:pt x="3429" y="20066"/>
                    <a:pt x="6350" y="17653"/>
                    <a:pt x="10033" y="15113"/>
                  </a:cubicBezTo>
                  <a:lnTo>
                    <a:pt x="18161" y="10160"/>
                  </a:lnTo>
                  <a:cubicBezTo>
                    <a:pt x="28194" y="5588"/>
                    <a:pt x="33909" y="3810"/>
                    <a:pt x="40005" y="2286"/>
                  </a:cubicBezTo>
                  <a:lnTo>
                    <a:pt x="52705" y="0"/>
                  </a:lnTo>
                  <a:cubicBezTo>
                    <a:pt x="67564" y="0"/>
                    <a:pt x="74676" y="1016"/>
                    <a:pt x="80899" y="2921"/>
                  </a:cubicBezTo>
                  <a:lnTo>
                    <a:pt x="92329" y="7620"/>
                  </a:lnTo>
                  <a:cubicBezTo>
                    <a:pt x="100838" y="14605"/>
                    <a:pt x="104140" y="18796"/>
                    <a:pt x="106426" y="23749"/>
                  </a:cubicBezTo>
                  <a:lnTo>
                    <a:pt x="109855" y="34036"/>
                  </a:lnTo>
                  <a:cubicBezTo>
                    <a:pt x="109855" y="45212"/>
                    <a:pt x="108839" y="50038"/>
                    <a:pt x="106807" y="54356"/>
                  </a:cubicBezTo>
                  <a:lnTo>
                    <a:pt x="102235" y="62357"/>
                  </a:lnTo>
                  <a:cubicBezTo>
                    <a:pt x="96012" y="68961"/>
                    <a:pt x="92583" y="71755"/>
                    <a:pt x="89027" y="74168"/>
                  </a:cubicBezTo>
                  <a:lnTo>
                    <a:pt x="81788" y="78740"/>
                  </a:lnTo>
                  <a:lnTo>
                    <a:pt x="72390" y="83947"/>
                  </a:lnTo>
                  <a:cubicBezTo>
                    <a:pt x="65278" y="88011"/>
                    <a:pt x="61722" y="90170"/>
                    <a:pt x="58166" y="92583"/>
                  </a:cubicBezTo>
                  <a:lnTo>
                    <a:pt x="51435" y="97536"/>
                  </a:lnTo>
                  <a:lnTo>
                    <a:pt x="43307" y="105283"/>
                  </a:lnTo>
                  <a:lnTo>
                    <a:pt x="112395" y="107823"/>
                  </a:lnTo>
                  <a:lnTo>
                    <a:pt x="112395" y="136144"/>
                  </a:lnTo>
                  <a:close/>
                </a:path>
              </a:pathLst>
            </a:custGeom>
            <a:solidFill>
              <a:srgbClr val="00CC9C"/>
            </a:solidFill>
          </p:spPr>
          <p:txBody>
            <a:bodyPr/>
            <a:lstStyle/>
            <a:p>
              <a:endParaRPr lang="fr-FR"/>
            </a:p>
          </p:txBody>
        </p:sp>
      </p:grpSp>
      <p:grpSp>
        <p:nvGrpSpPr>
          <p:cNvPr id="14" name="Group 14"/>
          <p:cNvGrpSpPr>
            <a:grpSpLocks noChangeAspect="1"/>
          </p:cNvGrpSpPr>
          <p:nvPr/>
        </p:nvGrpSpPr>
        <p:grpSpPr>
          <a:xfrm>
            <a:off x="5424068" y="4749946"/>
            <a:ext cx="762505" cy="694058"/>
            <a:chOff x="0" y="0"/>
            <a:chExt cx="762495" cy="694055"/>
          </a:xfrm>
        </p:grpSpPr>
        <p:sp>
          <p:nvSpPr>
            <p:cNvPr id="15" name="Freeform 15"/>
            <p:cNvSpPr/>
            <p:nvPr/>
          </p:nvSpPr>
          <p:spPr>
            <a:xfrm>
              <a:off x="63500" y="63500"/>
              <a:ext cx="635508" cy="567055"/>
            </a:xfrm>
            <a:custGeom>
              <a:avLst/>
              <a:gdLst/>
              <a:ahLst/>
              <a:cxnLst/>
              <a:rect l="l" t="t" r="r" b="b"/>
              <a:pathLst>
                <a:path w="635508" h="567055">
                  <a:moveTo>
                    <a:pt x="631698" y="297942"/>
                  </a:moveTo>
                  <a:lnTo>
                    <a:pt x="487045" y="552577"/>
                  </a:lnTo>
                  <a:cubicBezTo>
                    <a:pt x="481965" y="561594"/>
                    <a:pt x="472567" y="567055"/>
                    <a:pt x="462407" y="567055"/>
                  </a:cubicBezTo>
                  <a:lnTo>
                    <a:pt x="173101" y="567055"/>
                  </a:lnTo>
                  <a:cubicBezTo>
                    <a:pt x="162941" y="567055"/>
                    <a:pt x="153543" y="561594"/>
                    <a:pt x="148463" y="552577"/>
                  </a:cubicBezTo>
                  <a:lnTo>
                    <a:pt x="3810" y="297942"/>
                  </a:lnTo>
                  <a:cubicBezTo>
                    <a:pt x="-1270" y="288925"/>
                    <a:pt x="-1270" y="278003"/>
                    <a:pt x="3810" y="268986"/>
                  </a:cubicBezTo>
                  <a:lnTo>
                    <a:pt x="148463" y="14478"/>
                  </a:lnTo>
                  <a:cubicBezTo>
                    <a:pt x="153543" y="5461"/>
                    <a:pt x="162941" y="0"/>
                    <a:pt x="173101" y="0"/>
                  </a:cubicBezTo>
                  <a:lnTo>
                    <a:pt x="462407" y="0"/>
                  </a:lnTo>
                  <a:cubicBezTo>
                    <a:pt x="472567" y="0"/>
                    <a:pt x="481965" y="5461"/>
                    <a:pt x="487045" y="14478"/>
                  </a:cubicBezTo>
                  <a:lnTo>
                    <a:pt x="631698" y="269113"/>
                  </a:lnTo>
                  <a:cubicBezTo>
                    <a:pt x="636778" y="278130"/>
                    <a:pt x="636778" y="289052"/>
                    <a:pt x="631698" y="298069"/>
                  </a:cubicBezTo>
                </a:path>
              </a:pathLst>
            </a:custGeom>
            <a:solidFill>
              <a:srgbClr val="14A1BF"/>
            </a:solidFill>
          </p:spPr>
          <p:txBody>
            <a:bodyPr/>
            <a:lstStyle/>
            <a:p>
              <a:endParaRPr lang="fr-FR"/>
            </a:p>
          </p:txBody>
        </p:sp>
        <p:sp>
          <p:nvSpPr>
            <p:cNvPr id="16" name="Freeform 16"/>
            <p:cNvSpPr/>
            <p:nvPr/>
          </p:nvSpPr>
          <p:spPr>
            <a:xfrm>
              <a:off x="260350" y="148082"/>
              <a:ext cx="438658" cy="482473"/>
            </a:xfrm>
            <a:custGeom>
              <a:avLst/>
              <a:gdLst/>
              <a:ahLst/>
              <a:cxnLst/>
              <a:rect l="l" t="t" r="r" b="b"/>
              <a:pathLst>
                <a:path w="438658" h="482473">
                  <a:moveTo>
                    <a:pt x="261112" y="0"/>
                  </a:moveTo>
                  <a:lnTo>
                    <a:pt x="365887" y="184404"/>
                  </a:lnTo>
                  <a:cubicBezTo>
                    <a:pt x="370967" y="193421"/>
                    <a:pt x="370967" y="204343"/>
                    <a:pt x="365887" y="213360"/>
                  </a:cubicBezTo>
                  <a:lnTo>
                    <a:pt x="255778" y="407289"/>
                  </a:lnTo>
                  <a:cubicBezTo>
                    <a:pt x="250698" y="416306"/>
                    <a:pt x="241300" y="421767"/>
                    <a:pt x="231140" y="421767"/>
                  </a:cubicBezTo>
                  <a:lnTo>
                    <a:pt x="10795" y="421767"/>
                  </a:lnTo>
                  <a:cubicBezTo>
                    <a:pt x="6985" y="421767"/>
                    <a:pt x="3429" y="421005"/>
                    <a:pt x="0" y="419608"/>
                  </a:cubicBezTo>
                  <a:lnTo>
                    <a:pt x="61849" y="482473"/>
                  </a:lnTo>
                  <a:lnTo>
                    <a:pt x="265557" y="482473"/>
                  </a:lnTo>
                  <a:cubicBezTo>
                    <a:pt x="275717" y="482473"/>
                    <a:pt x="285115" y="477012"/>
                    <a:pt x="290195" y="467995"/>
                  </a:cubicBezTo>
                  <a:lnTo>
                    <a:pt x="434848" y="213360"/>
                  </a:lnTo>
                  <a:cubicBezTo>
                    <a:pt x="437388" y="208915"/>
                    <a:pt x="438658" y="203835"/>
                    <a:pt x="438658" y="198882"/>
                  </a:cubicBezTo>
                  <a:lnTo>
                    <a:pt x="437388" y="188849"/>
                  </a:lnTo>
                  <a:lnTo>
                    <a:pt x="424307" y="165735"/>
                  </a:lnTo>
                  <a:close/>
                </a:path>
              </a:pathLst>
            </a:custGeom>
            <a:solidFill>
              <a:srgbClr val="036391"/>
            </a:solidFill>
          </p:spPr>
          <p:txBody>
            <a:bodyPr/>
            <a:lstStyle/>
            <a:p>
              <a:endParaRPr lang="fr-FR"/>
            </a:p>
          </p:txBody>
        </p:sp>
        <p:sp>
          <p:nvSpPr>
            <p:cNvPr id="17" name="Freeform 17"/>
            <p:cNvSpPr/>
            <p:nvPr/>
          </p:nvSpPr>
          <p:spPr>
            <a:xfrm>
              <a:off x="132461" y="124206"/>
              <a:ext cx="497459" cy="445643"/>
            </a:xfrm>
            <a:custGeom>
              <a:avLst/>
              <a:gdLst/>
              <a:ahLst/>
              <a:cxnLst/>
              <a:rect l="l" t="t" r="r" b="b"/>
              <a:pathLst>
                <a:path w="497459" h="445643">
                  <a:moveTo>
                    <a:pt x="493776" y="237236"/>
                  </a:moveTo>
                  <a:lnTo>
                    <a:pt x="383667" y="431165"/>
                  </a:lnTo>
                  <a:cubicBezTo>
                    <a:pt x="378587" y="440182"/>
                    <a:pt x="369189" y="445643"/>
                    <a:pt x="359029" y="445643"/>
                  </a:cubicBezTo>
                  <a:lnTo>
                    <a:pt x="138557" y="445643"/>
                  </a:lnTo>
                  <a:cubicBezTo>
                    <a:pt x="134747" y="445643"/>
                    <a:pt x="131191" y="444881"/>
                    <a:pt x="127762" y="443484"/>
                  </a:cubicBezTo>
                  <a:lnTo>
                    <a:pt x="127635" y="443357"/>
                  </a:lnTo>
                  <a:lnTo>
                    <a:pt x="117094" y="436753"/>
                  </a:lnTo>
                  <a:lnTo>
                    <a:pt x="3810" y="237236"/>
                  </a:lnTo>
                  <a:cubicBezTo>
                    <a:pt x="-1270" y="228219"/>
                    <a:pt x="-1270" y="217297"/>
                    <a:pt x="3810" y="208280"/>
                  </a:cubicBezTo>
                  <a:lnTo>
                    <a:pt x="113919" y="14478"/>
                  </a:lnTo>
                  <a:cubicBezTo>
                    <a:pt x="118999" y="5461"/>
                    <a:pt x="128397" y="0"/>
                    <a:pt x="138557" y="0"/>
                  </a:cubicBezTo>
                  <a:lnTo>
                    <a:pt x="358902" y="0"/>
                  </a:lnTo>
                  <a:cubicBezTo>
                    <a:pt x="369062" y="0"/>
                    <a:pt x="378460" y="5461"/>
                    <a:pt x="383540" y="14478"/>
                  </a:cubicBezTo>
                  <a:lnTo>
                    <a:pt x="493649" y="208407"/>
                  </a:lnTo>
                  <a:cubicBezTo>
                    <a:pt x="498729" y="217424"/>
                    <a:pt x="498729" y="228346"/>
                    <a:pt x="493649" y="237363"/>
                  </a:cubicBezTo>
                </a:path>
              </a:pathLst>
            </a:custGeom>
            <a:solidFill>
              <a:srgbClr val="FFFFFF"/>
            </a:solidFill>
          </p:spPr>
          <p:txBody>
            <a:bodyPr/>
            <a:lstStyle/>
            <a:p>
              <a:endParaRPr lang="fr-FR"/>
            </a:p>
          </p:txBody>
        </p:sp>
        <p:sp>
          <p:nvSpPr>
            <p:cNvPr id="18" name="Freeform 18"/>
            <p:cNvSpPr/>
            <p:nvPr/>
          </p:nvSpPr>
          <p:spPr>
            <a:xfrm>
              <a:off x="260477" y="273431"/>
              <a:ext cx="120269" cy="143764"/>
            </a:xfrm>
            <a:custGeom>
              <a:avLst/>
              <a:gdLst/>
              <a:ahLst/>
              <a:cxnLst/>
              <a:rect l="l" t="t" r="r" b="b"/>
              <a:pathLst>
                <a:path w="120269" h="143764">
                  <a:moveTo>
                    <a:pt x="120269" y="72009"/>
                  </a:moveTo>
                  <a:lnTo>
                    <a:pt x="115697" y="100838"/>
                  </a:lnTo>
                  <a:cubicBezTo>
                    <a:pt x="112649" y="109601"/>
                    <a:pt x="108458" y="117221"/>
                    <a:pt x="103124" y="123571"/>
                  </a:cubicBezTo>
                  <a:lnTo>
                    <a:pt x="91440" y="134874"/>
                  </a:lnTo>
                  <a:cubicBezTo>
                    <a:pt x="76708" y="141986"/>
                    <a:pt x="68707" y="143764"/>
                    <a:pt x="60198" y="143764"/>
                  </a:cubicBezTo>
                  <a:lnTo>
                    <a:pt x="43434" y="141986"/>
                  </a:lnTo>
                  <a:cubicBezTo>
                    <a:pt x="28829" y="134874"/>
                    <a:pt x="22479" y="129921"/>
                    <a:pt x="17145" y="123571"/>
                  </a:cubicBezTo>
                  <a:lnTo>
                    <a:pt x="4572" y="100838"/>
                  </a:lnTo>
                  <a:cubicBezTo>
                    <a:pt x="1524" y="92075"/>
                    <a:pt x="0" y="82550"/>
                    <a:pt x="0" y="72009"/>
                  </a:cubicBezTo>
                  <a:lnTo>
                    <a:pt x="4572" y="43180"/>
                  </a:lnTo>
                  <a:cubicBezTo>
                    <a:pt x="7620" y="34417"/>
                    <a:pt x="11811" y="26797"/>
                    <a:pt x="17145" y="20447"/>
                  </a:cubicBezTo>
                  <a:lnTo>
                    <a:pt x="28829" y="9017"/>
                  </a:lnTo>
                  <a:cubicBezTo>
                    <a:pt x="43434" y="1778"/>
                    <a:pt x="51435" y="0"/>
                    <a:pt x="60071" y="0"/>
                  </a:cubicBezTo>
                  <a:lnTo>
                    <a:pt x="76581" y="1778"/>
                  </a:lnTo>
                  <a:cubicBezTo>
                    <a:pt x="91313" y="9017"/>
                    <a:pt x="97663" y="14097"/>
                    <a:pt x="103124" y="20447"/>
                  </a:cubicBezTo>
                  <a:lnTo>
                    <a:pt x="115697" y="43180"/>
                  </a:lnTo>
                  <a:cubicBezTo>
                    <a:pt x="118745" y="51943"/>
                    <a:pt x="120269" y="61468"/>
                    <a:pt x="120269" y="72009"/>
                  </a:cubicBezTo>
                  <a:moveTo>
                    <a:pt x="88773" y="72009"/>
                  </a:moveTo>
                  <a:lnTo>
                    <a:pt x="88011" y="59944"/>
                  </a:lnTo>
                  <a:cubicBezTo>
                    <a:pt x="85217" y="49403"/>
                    <a:pt x="83185" y="44831"/>
                    <a:pt x="80645" y="41021"/>
                  </a:cubicBezTo>
                  <a:lnTo>
                    <a:pt x="75057" y="34290"/>
                  </a:lnTo>
                  <a:lnTo>
                    <a:pt x="64262" y="29210"/>
                  </a:lnTo>
                  <a:cubicBezTo>
                    <a:pt x="55753" y="29210"/>
                    <a:pt x="51816" y="30226"/>
                    <a:pt x="48260" y="32258"/>
                  </a:cubicBezTo>
                  <a:lnTo>
                    <a:pt x="41783" y="37211"/>
                  </a:lnTo>
                  <a:cubicBezTo>
                    <a:pt x="36703" y="44831"/>
                    <a:pt x="34671" y="49276"/>
                    <a:pt x="33274" y="54610"/>
                  </a:cubicBezTo>
                  <a:lnTo>
                    <a:pt x="31115" y="65659"/>
                  </a:lnTo>
                  <a:cubicBezTo>
                    <a:pt x="31115" y="78232"/>
                    <a:pt x="31877" y="84074"/>
                    <a:pt x="33274" y="89281"/>
                  </a:cubicBezTo>
                  <a:lnTo>
                    <a:pt x="36703" y="99060"/>
                  </a:lnTo>
                  <a:cubicBezTo>
                    <a:pt x="41783" y="106680"/>
                    <a:pt x="44831" y="109601"/>
                    <a:pt x="48387" y="111633"/>
                  </a:cubicBezTo>
                  <a:lnTo>
                    <a:pt x="55753" y="114681"/>
                  </a:lnTo>
                  <a:lnTo>
                    <a:pt x="68199" y="113665"/>
                  </a:lnTo>
                  <a:cubicBezTo>
                    <a:pt x="75184" y="109601"/>
                    <a:pt x="78232" y="106680"/>
                    <a:pt x="80772" y="102870"/>
                  </a:cubicBezTo>
                  <a:lnTo>
                    <a:pt x="85344" y="94615"/>
                  </a:lnTo>
                  <a:cubicBezTo>
                    <a:pt x="88138" y="84201"/>
                    <a:pt x="88900" y="78486"/>
                    <a:pt x="88900" y="72136"/>
                  </a:cubicBezTo>
                </a:path>
              </a:pathLst>
            </a:custGeom>
            <a:solidFill>
              <a:srgbClr val="14A1BF"/>
            </a:solidFill>
          </p:spPr>
          <p:txBody>
            <a:bodyPr/>
            <a:lstStyle/>
            <a:p>
              <a:endParaRPr lang="fr-FR"/>
            </a:p>
          </p:txBody>
        </p:sp>
        <p:sp>
          <p:nvSpPr>
            <p:cNvPr id="19" name="Freeform 19"/>
            <p:cNvSpPr/>
            <p:nvPr/>
          </p:nvSpPr>
          <p:spPr>
            <a:xfrm>
              <a:off x="388493" y="278638"/>
              <a:ext cx="114681" cy="170815"/>
            </a:xfrm>
            <a:custGeom>
              <a:avLst/>
              <a:gdLst/>
              <a:ahLst/>
              <a:cxnLst/>
              <a:rect l="l" t="t" r="r" b="b"/>
              <a:pathLst>
                <a:path w="114681" h="170815">
                  <a:moveTo>
                    <a:pt x="82296" y="80264"/>
                  </a:moveTo>
                  <a:cubicBezTo>
                    <a:pt x="91948" y="82042"/>
                    <a:pt x="99695" y="86741"/>
                    <a:pt x="105664" y="94361"/>
                  </a:cubicBezTo>
                  <a:cubicBezTo>
                    <a:pt x="111633" y="101981"/>
                    <a:pt x="114681" y="111379"/>
                    <a:pt x="114681" y="122428"/>
                  </a:cubicBezTo>
                  <a:lnTo>
                    <a:pt x="113284" y="136525"/>
                  </a:lnTo>
                  <a:cubicBezTo>
                    <a:pt x="107569" y="148463"/>
                    <a:pt x="103505" y="153670"/>
                    <a:pt x="98298" y="157734"/>
                  </a:cubicBezTo>
                  <a:lnTo>
                    <a:pt x="86741" y="165100"/>
                  </a:lnTo>
                  <a:cubicBezTo>
                    <a:pt x="71882" y="169672"/>
                    <a:pt x="63500" y="170815"/>
                    <a:pt x="54102" y="170815"/>
                  </a:cubicBezTo>
                  <a:lnTo>
                    <a:pt x="22733" y="164973"/>
                  </a:lnTo>
                  <a:cubicBezTo>
                    <a:pt x="13589" y="161163"/>
                    <a:pt x="6096" y="155448"/>
                    <a:pt x="0" y="148082"/>
                  </a:cubicBezTo>
                  <a:lnTo>
                    <a:pt x="17653" y="125603"/>
                  </a:lnTo>
                  <a:cubicBezTo>
                    <a:pt x="21717" y="130810"/>
                    <a:pt x="26543" y="134874"/>
                    <a:pt x="32131" y="137668"/>
                  </a:cubicBezTo>
                  <a:lnTo>
                    <a:pt x="44704" y="141986"/>
                  </a:lnTo>
                  <a:cubicBezTo>
                    <a:pt x="62611" y="141986"/>
                    <a:pt x="69850" y="140081"/>
                    <a:pt x="74803" y="136271"/>
                  </a:cubicBezTo>
                  <a:lnTo>
                    <a:pt x="82296" y="126619"/>
                  </a:lnTo>
                  <a:cubicBezTo>
                    <a:pt x="82296" y="110490"/>
                    <a:pt x="79375" y="104140"/>
                    <a:pt x="73660" y="99822"/>
                  </a:cubicBezTo>
                  <a:cubicBezTo>
                    <a:pt x="67945" y="95504"/>
                    <a:pt x="59182" y="93218"/>
                    <a:pt x="47498" y="93218"/>
                  </a:cubicBezTo>
                  <a:lnTo>
                    <a:pt x="41021" y="93218"/>
                  </a:lnTo>
                  <a:lnTo>
                    <a:pt x="41021" y="69723"/>
                  </a:lnTo>
                  <a:lnTo>
                    <a:pt x="48260" y="69723"/>
                  </a:lnTo>
                  <a:cubicBezTo>
                    <a:pt x="57912" y="69723"/>
                    <a:pt x="65405" y="67564"/>
                    <a:pt x="70612" y="63246"/>
                  </a:cubicBezTo>
                  <a:lnTo>
                    <a:pt x="78486" y="53340"/>
                  </a:lnTo>
                  <a:cubicBezTo>
                    <a:pt x="78486" y="40132"/>
                    <a:pt x="76327" y="35306"/>
                    <a:pt x="72009" y="32131"/>
                  </a:cubicBezTo>
                  <a:lnTo>
                    <a:pt x="61976" y="27432"/>
                  </a:lnTo>
                  <a:cubicBezTo>
                    <a:pt x="47879" y="27432"/>
                    <a:pt x="41402" y="29083"/>
                    <a:pt x="35687" y="32385"/>
                  </a:cubicBezTo>
                  <a:lnTo>
                    <a:pt x="25400" y="40386"/>
                  </a:lnTo>
                  <a:lnTo>
                    <a:pt x="2286" y="24130"/>
                  </a:lnTo>
                  <a:cubicBezTo>
                    <a:pt x="4572" y="20447"/>
                    <a:pt x="7747" y="17272"/>
                    <a:pt x="11557" y="14351"/>
                  </a:cubicBezTo>
                  <a:lnTo>
                    <a:pt x="19812" y="8890"/>
                  </a:lnTo>
                  <a:cubicBezTo>
                    <a:pt x="29591" y="4572"/>
                    <a:pt x="34925" y="2921"/>
                    <a:pt x="40640" y="1778"/>
                  </a:cubicBezTo>
                  <a:lnTo>
                    <a:pt x="52324" y="0"/>
                  </a:lnTo>
                  <a:cubicBezTo>
                    <a:pt x="66294" y="0"/>
                    <a:pt x="73533" y="1016"/>
                    <a:pt x="80010" y="3048"/>
                  </a:cubicBezTo>
                  <a:lnTo>
                    <a:pt x="92202" y="8001"/>
                  </a:lnTo>
                  <a:cubicBezTo>
                    <a:pt x="101727" y="15240"/>
                    <a:pt x="105283" y="19685"/>
                    <a:pt x="107950" y="24765"/>
                  </a:cubicBezTo>
                  <a:lnTo>
                    <a:pt x="111760" y="35687"/>
                  </a:lnTo>
                  <a:cubicBezTo>
                    <a:pt x="111760" y="46736"/>
                    <a:pt x="110998" y="51181"/>
                    <a:pt x="109601" y="55499"/>
                  </a:cubicBezTo>
                  <a:lnTo>
                    <a:pt x="106172" y="63627"/>
                  </a:lnTo>
                  <a:cubicBezTo>
                    <a:pt x="100838" y="70612"/>
                    <a:pt x="97790" y="73533"/>
                    <a:pt x="94107" y="75819"/>
                  </a:cubicBezTo>
                  <a:lnTo>
                    <a:pt x="86487" y="79756"/>
                  </a:lnTo>
                </a:path>
              </a:pathLst>
            </a:custGeom>
            <a:solidFill>
              <a:srgbClr val="14A1BF"/>
            </a:solidFill>
          </p:spPr>
          <p:txBody>
            <a:bodyPr/>
            <a:lstStyle/>
            <a:p>
              <a:endParaRPr lang="fr-FR"/>
            </a:p>
          </p:txBody>
        </p:sp>
      </p:grpSp>
      <p:grpSp>
        <p:nvGrpSpPr>
          <p:cNvPr id="20" name="Group 20"/>
          <p:cNvGrpSpPr>
            <a:grpSpLocks noChangeAspect="1"/>
          </p:cNvGrpSpPr>
          <p:nvPr/>
        </p:nvGrpSpPr>
        <p:grpSpPr>
          <a:xfrm>
            <a:off x="0" y="2680973"/>
            <a:ext cx="7559993" cy="1642539"/>
            <a:chOff x="0" y="0"/>
            <a:chExt cx="7559992" cy="1642542"/>
          </a:xfrm>
        </p:grpSpPr>
        <p:sp>
          <p:nvSpPr>
            <p:cNvPr id="21" name="Freeform 21"/>
            <p:cNvSpPr/>
            <p:nvPr/>
          </p:nvSpPr>
          <p:spPr>
            <a:xfrm>
              <a:off x="0" y="0"/>
              <a:ext cx="7560056" cy="1642491"/>
            </a:xfrm>
            <a:custGeom>
              <a:avLst/>
              <a:gdLst/>
              <a:ahLst/>
              <a:cxnLst/>
              <a:rect l="l" t="t" r="r" b="b"/>
              <a:pathLst>
                <a:path w="7560056" h="1642491">
                  <a:moveTo>
                    <a:pt x="0" y="1642491"/>
                  </a:moveTo>
                  <a:lnTo>
                    <a:pt x="7560056" y="1642491"/>
                  </a:lnTo>
                  <a:lnTo>
                    <a:pt x="7560056" y="0"/>
                  </a:lnTo>
                  <a:lnTo>
                    <a:pt x="0" y="0"/>
                  </a:lnTo>
                  <a:close/>
                </a:path>
              </a:pathLst>
            </a:custGeom>
            <a:solidFill>
              <a:srgbClr val="1A1447"/>
            </a:solidFill>
          </p:spPr>
          <p:txBody>
            <a:bodyPr/>
            <a:lstStyle/>
            <a:p>
              <a:endParaRPr lang="fr-FR"/>
            </a:p>
          </p:txBody>
        </p:sp>
      </p:grpSp>
      <p:grpSp>
        <p:nvGrpSpPr>
          <p:cNvPr id="22" name="Group 22"/>
          <p:cNvGrpSpPr>
            <a:grpSpLocks noChangeAspect="1"/>
          </p:cNvGrpSpPr>
          <p:nvPr/>
        </p:nvGrpSpPr>
        <p:grpSpPr>
          <a:xfrm>
            <a:off x="756000" y="269119"/>
            <a:ext cx="6476448" cy="1983229"/>
            <a:chOff x="0" y="0"/>
            <a:chExt cx="6476454" cy="1983232"/>
          </a:xfrm>
        </p:grpSpPr>
        <p:sp>
          <p:nvSpPr>
            <p:cNvPr id="23" name="Freeform 23"/>
            <p:cNvSpPr/>
            <p:nvPr/>
          </p:nvSpPr>
          <p:spPr>
            <a:xfrm>
              <a:off x="63500" y="387477"/>
              <a:ext cx="6053328" cy="1532255"/>
            </a:xfrm>
            <a:custGeom>
              <a:avLst/>
              <a:gdLst/>
              <a:ahLst/>
              <a:cxnLst/>
              <a:rect l="l" t="t" r="r" b="b"/>
              <a:pathLst>
                <a:path w="6053328" h="1532255">
                  <a:moveTo>
                    <a:pt x="12700" y="1506855"/>
                  </a:moveTo>
                  <a:lnTo>
                    <a:pt x="6040628" y="1506855"/>
                  </a:lnTo>
                  <a:lnTo>
                    <a:pt x="6040628" y="1519555"/>
                  </a:lnTo>
                  <a:lnTo>
                    <a:pt x="6027928" y="1519555"/>
                  </a:lnTo>
                  <a:lnTo>
                    <a:pt x="6027928" y="12700"/>
                  </a:lnTo>
                  <a:lnTo>
                    <a:pt x="6040628" y="12700"/>
                  </a:lnTo>
                  <a:lnTo>
                    <a:pt x="6040628" y="25400"/>
                  </a:lnTo>
                  <a:lnTo>
                    <a:pt x="12700" y="25400"/>
                  </a:lnTo>
                  <a:lnTo>
                    <a:pt x="12700" y="12700"/>
                  </a:lnTo>
                  <a:lnTo>
                    <a:pt x="25400" y="12700"/>
                  </a:lnTo>
                  <a:lnTo>
                    <a:pt x="25400" y="1519555"/>
                  </a:lnTo>
                  <a:lnTo>
                    <a:pt x="12700" y="1519555"/>
                  </a:lnTo>
                  <a:lnTo>
                    <a:pt x="12700" y="1506855"/>
                  </a:lnTo>
                  <a:moveTo>
                    <a:pt x="12700" y="1532255"/>
                  </a:moveTo>
                  <a:lnTo>
                    <a:pt x="0" y="1532255"/>
                  </a:lnTo>
                  <a:lnTo>
                    <a:pt x="0" y="0"/>
                  </a:lnTo>
                  <a:lnTo>
                    <a:pt x="6053328" y="0"/>
                  </a:lnTo>
                  <a:lnTo>
                    <a:pt x="6053328" y="1532255"/>
                  </a:lnTo>
                  <a:lnTo>
                    <a:pt x="12700" y="1532255"/>
                  </a:lnTo>
                  <a:close/>
                </a:path>
              </a:pathLst>
            </a:custGeom>
            <a:solidFill>
              <a:srgbClr val="1A1447"/>
            </a:solidFill>
          </p:spPr>
          <p:txBody>
            <a:bodyPr/>
            <a:lstStyle/>
            <a:p>
              <a:endParaRPr lang="fr-FR"/>
            </a:p>
          </p:txBody>
        </p:sp>
        <p:sp>
          <p:nvSpPr>
            <p:cNvPr id="24" name="Freeform 24"/>
            <p:cNvSpPr/>
            <p:nvPr/>
          </p:nvSpPr>
          <p:spPr>
            <a:xfrm>
              <a:off x="582422" y="1378712"/>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5" name="Freeform 25"/>
            <p:cNvSpPr/>
            <p:nvPr/>
          </p:nvSpPr>
          <p:spPr>
            <a:xfrm>
              <a:off x="1836928" y="138899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6" name="Freeform 26"/>
            <p:cNvSpPr/>
            <p:nvPr/>
          </p:nvSpPr>
          <p:spPr>
            <a:xfrm>
              <a:off x="3118358" y="1374648"/>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7" name="Freeform 27"/>
            <p:cNvSpPr/>
            <p:nvPr/>
          </p:nvSpPr>
          <p:spPr>
            <a:xfrm>
              <a:off x="4558411" y="1370330"/>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8" name="Freeform 28"/>
            <p:cNvSpPr/>
            <p:nvPr/>
          </p:nvSpPr>
          <p:spPr>
            <a:xfrm>
              <a:off x="5732653" y="63500"/>
              <a:ext cx="680212" cy="646176"/>
            </a:xfrm>
            <a:custGeom>
              <a:avLst/>
              <a:gdLst/>
              <a:ahLst/>
              <a:cxnLst/>
              <a:rect l="l" t="t" r="r" b="b"/>
              <a:pathLst>
                <a:path w="680212" h="646176">
                  <a:moveTo>
                    <a:pt x="340106" y="646049"/>
                  </a:moveTo>
                  <a:cubicBezTo>
                    <a:pt x="527939" y="646049"/>
                    <a:pt x="680212" y="501396"/>
                    <a:pt x="680212" y="322961"/>
                  </a:cubicBezTo>
                  <a:cubicBezTo>
                    <a:pt x="680212" y="144526"/>
                    <a:pt x="528066" y="0"/>
                    <a:pt x="340106" y="0"/>
                  </a:cubicBezTo>
                  <a:cubicBezTo>
                    <a:pt x="152146" y="0"/>
                    <a:pt x="0" y="144653"/>
                    <a:pt x="0" y="323088"/>
                  </a:cubicBezTo>
                  <a:cubicBezTo>
                    <a:pt x="0" y="501523"/>
                    <a:pt x="152273" y="646176"/>
                    <a:pt x="340106" y="646176"/>
                  </a:cubicBezTo>
                </a:path>
              </a:pathLst>
            </a:custGeom>
            <a:solidFill>
              <a:srgbClr val="1A1447"/>
            </a:solidFill>
          </p:spPr>
          <p:txBody>
            <a:bodyPr/>
            <a:lstStyle/>
            <a:p>
              <a:endParaRPr lang="fr-FR"/>
            </a:p>
          </p:txBody>
        </p:sp>
        <p:sp>
          <p:nvSpPr>
            <p:cNvPr id="29" name="Freeform 29"/>
            <p:cNvSpPr/>
            <p:nvPr/>
          </p:nvSpPr>
          <p:spPr>
            <a:xfrm>
              <a:off x="559435" y="186055"/>
              <a:ext cx="1947672" cy="416306"/>
            </a:xfrm>
            <a:custGeom>
              <a:avLst/>
              <a:gdLst/>
              <a:ahLst/>
              <a:cxnLst/>
              <a:rect l="l" t="t" r="r" b="b"/>
              <a:pathLst>
                <a:path w="1947672" h="416306">
                  <a:moveTo>
                    <a:pt x="0" y="416306"/>
                  </a:moveTo>
                  <a:lnTo>
                    <a:pt x="1947672" y="416306"/>
                  </a:lnTo>
                  <a:lnTo>
                    <a:pt x="1947672" y="0"/>
                  </a:lnTo>
                  <a:lnTo>
                    <a:pt x="0" y="0"/>
                  </a:lnTo>
                  <a:close/>
                </a:path>
              </a:pathLst>
            </a:custGeom>
            <a:solidFill>
              <a:srgbClr val="FFFFFF"/>
            </a:solidFill>
          </p:spPr>
          <p:txBody>
            <a:bodyPr/>
            <a:lstStyle/>
            <a:p>
              <a:endParaRPr lang="fr-FR"/>
            </a:p>
          </p:txBody>
        </p:sp>
      </p:grpSp>
      <p:sp>
        <p:nvSpPr>
          <p:cNvPr id="30" name="TextBox 99"/>
          <p:cNvSpPr txBox="1"/>
          <p:nvPr/>
        </p:nvSpPr>
        <p:spPr>
          <a:xfrm>
            <a:off x="6672167" y="9971913"/>
            <a:ext cx="248917" cy="240665"/>
          </a:xfrm>
          <a:prstGeom prst="rect">
            <a:avLst/>
          </a:prstGeom>
        </p:spPr>
        <p:txBody>
          <a:bodyPr lIns="0" tIns="0" rIns="0" bIns="0" rtlCol="0" anchor="t">
            <a:spAutoFit/>
          </a:bodyPr>
          <a:lstStyle/>
          <a:p>
            <a:pPr algn="l">
              <a:lnSpc>
                <a:spcPts val="1959"/>
              </a:lnSpc>
            </a:pPr>
            <a:r>
              <a:rPr lang="en-US" sz="1399" b="1" spc="8">
                <a:solidFill>
                  <a:srgbClr val="231F20"/>
                </a:solidFill>
                <a:latin typeface="IBM Plex Sans Bold"/>
                <a:ea typeface="IBM Plex Sans Bold"/>
                <a:cs typeface="IBM Plex Sans Bold"/>
                <a:sym typeface="IBM Plex Sans Bold"/>
              </a:rPr>
              <a:t>14</a:t>
            </a:r>
          </a:p>
        </p:txBody>
      </p:sp>
      <p:sp>
        <p:nvSpPr>
          <p:cNvPr id="31" name="TextBox 51"/>
          <p:cNvSpPr txBox="1"/>
          <p:nvPr/>
        </p:nvSpPr>
        <p:spPr>
          <a:xfrm>
            <a:off x="1474355" y="1529747"/>
            <a:ext cx="1066499" cy="202556"/>
          </a:xfrm>
          <a:prstGeom prst="rect">
            <a:avLst/>
          </a:prstGeom>
        </p:spPr>
        <p:txBody>
          <a:bodyPr wrap="square" lIns="0" tIns="0" rIns="0" bIns="0" rtlCol="0" anchor="t">
            <a:spAutoFit/>
          </a:bodyPr>
          <a:lstStyle/>
          <a:p>
            <a:pPr algn="just">
              <a:lnSpc>
                <a:spcPts val="1705"/>
              </a:lnSpc>
            </a:pPr>
            <a:r>
              <a:rPr lang="en-US" sz="1200" spc="4" dirty="0">
                <a:solidFill>
                  <a:srgbClr val="464395"/>
                </a:solidFill>
                <a:latin typeface="IBM Plex Sans"/>
                <a:ea typeface="IBM Plex Sans"/>
                <a:cs typeface="IBM Plex Sans"/>
                <a:sym typeface="IBM Plex Sans"/>
              </a:rPr>
              <a:t>2 INTAKES</a:t>
            </a:r>
            <a:endParaRPr lang="en-US" sz="1200" i="1" spc="4" dirty="0">
              <a:solidFill>
                <a:srgbClr val="231F20"/>
              </a:solidFill>
              <a:latin typeface="IBM Plex Sans Italics"/>
              <a:ea typeface="IBM Plex Sans Italics"/>
              <a:cs typeface="IBM Plex Sans Italics"/>
              <a:sym typeface="IBM Plex Sans Italics"/>
            </a:endParaRPr>
          </a:p>
        </p:txBody>
      </p:sp>
      <p:sp>
        <p:nvSpPr>
          <p:cNvPr id="32" name="TextBox 32"/>
          <p:cNvSpPr txBox="1"/>
          <p:nvPr/>
        </p:nvSpPr>
        <p:spPr>
          <a:xfrm>
            <a:off x="567738" y="6584175"/>
            <a:ext cx="1606115" cy="154466"/>
          </a:xfrm>
          <a:prstGeom prst="rect">
            <a:avLst/>
          </a:prstGeom>
        </p:spPr>
        <p:txBody>
          <a:bodyPr lIns="0" tIns="0" rIns="0" bIns="0" rtlCol="0" anchor="t">
            <a:spAutoFit/>
          </a:bodyPr>
          <a:lstStyle/>
          <a:p>
            <a:pPr>
              <a:lnSpc>
                <a:spcPts val="1200"/>
              </a:lnSpc>
            </a:pPr>
            <a:r>
              <a:rPr lang="en-US" sz="1200" i="1" spc="4" dirty="0">
                <a:solidFill>
                  <a:srgbClr val="1A1447"/>
                </a:solidFill>
                <a:latin typeface="IBM Plex Sans Italics"/>
                <a:ea typeface="IBM Plex Sans Italics"/>
                <a:cs typeface="IBM Plex Sans Italics"/>
                <a:sym typeface="IBM Plex Sans Italics"/>
              </a:rPr>
              <a:t>Enseignement1</a:t>
            </a:r>
          </a:p>
        </p:txBody>
      </p:sp>
      <p:sp>
        <p:nvSpPr>
          <p:cNvPr id="33" name="TextBox 33"/>
          <p:cNvSpPr txBox="1"/>
          <p:nvPr/>
        </p:nvSpPr>
        <p:spPr>
          <a:xfrm>
            <a:off x="618915" y="5447243"/>
            <a:ext cx="1789005"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PointFort1</a:t>
            </a:r>
          </a:p>
        </p:txBody>
      </p:sp>
      <p:sp>
        <p:nvSpPr>
          <p:cNvPr id="34" name="TextBox 52"/>
          <p:cNvSpPr txBox="1"/>
          <p:nvPr/>
        </p:nvSpPr>
        <p:spPr>
          <a:xfrm>
            <a:off x="2746506" y="1510697"/>
            <a:ext cx="838810" cy="221792"/>
          </a:xfrm>
          <a:prstGeom prst="rect">
            <a:avLst/>
          </a:prstGeom>
        </p:spPr>
        <p:txBody>
          <a:bodyPr lIns="0" tIns="0" rIns="0" bIns="0" rtlCol="0" anchor="t">
            <a:spAutoFit/>
          </a:bodyPr>
          <a:lstStyle/>
          <a:p>
            <a:pPr algn="just">
              <a:lnSpc>
                <a:spcPts val="1908"/>
              </a:lnSpc>
            </a:pPr>
            <a:r>
              <a:rPr lang="en-US" sz="1200" spc="4" dirty="0">
                <a:solidFill>
                  <a:srgbClr val="464395"/>
                </a:solidFill>
                <a:latin typeface="IBM Plex Sans"/>
                <a:ea typeface="IBM Plex Sans"/>
                <a:cs typeface="IBM Plex Sans"/>
                <a:sym typeface="IBM Plex Sans"/>
              </a:rPr>
              <a:t>LANGUAGE</a:t>
            </a:r>
            <a:endParaRPr lang="en-US" sz="1200" i="1" spc="4" dirty="0">
              <a:solidFill>
                <a:srgbClr val="231F20"/>
              </a:solidFill>
              <a:latin typeface="IBM Plex Sans Italics"/>
              <a:ea typeface="IBM Plex Sans Italics"/>
              <a:cs typeface="IBM Plex Sans Italics"/>
              <a:sym typeface="IBM Plex Sans Italics"/>
            </a:endParaRPr>
          </a:p>
        </p:txBody>
      </p:sp>
      <p:sp>
        <p:nvSpPr>
          <p:cNvPr id="35" name="TextBox 35"/>
          <p:cNvSpPr txBox="1"/>
          <p:nvPr/>
        </p:nvSpPr>
        <p:spPr>
          <a:xfrm>
            <a:off x="537734" y="9010415"/>
            <a:ext cx="3010814" cy="179536"/>
          </a:xfrm>
          <a:prstGeom prst="rect">
            <a:avLst/>
          </a:prstGeom>
        </p:spPr>
        <p:txBody>
          <a:bodyPr lIns="0" tIns="0" rIns="0" bIns="0" rtlCol="0" anchor="t">
            <a:spAutoFit/>
          </a:bodyPr>
          <a:lstStyle/>
          <a:p>
            <a:pPr algn="l">
              <a:lnSpc>
                <a:spcPts val="1439"/>
              </a:lnSpc>
            </a:pPr>
            <a:r>
              <a:rPr lang="en-US" sz="1200" i="1" spc="4" dirty="0" err="1">
                <a:solidFill>
                  <a:srgbClr val="1A1447"/>
                </a:solidFill>
                <a:latin typeface="IBM Plex Sans Italics"/>
                <a:ea typeface="IBM Plex Sans Italics"/>
                <a:cs typeface="IBM Plex Sans Italics"/>
                <a:sym typeface="IBM Plex Sans Italics"/>
              </a:rPr>
              <a:t>Metier</a:t>
            </a:r>
            <a:endParaRPr lang="en-US" sz="1200" i="1" spc="4" dirty="0">
              <a:solidFill>
                <a:srgbClr val="1A1447"/>
              </a:solidFill>
              <a:latin typeface="IBM Plex Sans Italics"/>
              <a:ea typeface="IBM Plex Sans Italics"/>
              <a:cs typeface="IBM Plex Sans Italics"/>
              <a:sym typeface="IBM Plex Sans Italics"/>
            </a:endParaRPr>
          </a:p>
        </p:txBody>
      </p:sp>
      <p:sp>
        <p:nvSpPr>
          <p:cNvPr id="36" name="TextBox 36"/>
          <p:cNvSpPr txBox="1"/>
          <p:nvPr/>
        </p:nvSpPr>
        <p:spPr>
          <a:xfrm>
            <a:off x="2754878" y="6599644"/>
            <a:ext cx="1543031" cy="154466"/>
          </a:xfrm>
          <a:prstGeom prst="rect">
            <a:avLst/>
          </a:prstGeom>
        </p:spPr>
        <p:txBody>
          <a:bodyPr lIns="0" tIns="0" rIns="0" bIns="0" rtlCol="0" anchor="t">
            <a:spAutoFit/>
          </a:bodyPr>
          <a:lstStyle/>
          <a:p>
            <a:pPr marL="0" lvl="0" indent="0" algn="l">
              <a:lnSpc>
                <a:spcPts val="1200"/>
              </a:lnSpc>
              <a:spcBef>
                <a:spcPct val="0"/>
              </a:spcBef>
            </a:pPr>
            <a:r>
              <a:rPr lang="en-US" sz="1200" i="1" u="none" strike="noStrike" spc="4" dirty="0">
                <a:solidFill>
                  <a:srgbClr val="1A1447"/>
                </a:solidFill>
                <a:latin typeface="IBM Plex Sans Italics"/>
                <a:ea typeface="IBM Plex Sans Italics"/>
                <a:cs typeface="IBM Plex Sans Italics"/>
                <a:sym typeface="IBM Plex Sans Italics"/>
              </a:rPr>
              <a:t>Enseignement2</a:t>
            </a:r>
          </a:p>
        </p:txBody>
      </p:sp>
      <p:sp>
        <p:nvSpPr>
          <p:cNvPr id="37" name="TextBox 37"/>
          <p:cNvSpPr txBox="1"/>
          <p:nvPr/>
        </p:nvSpPr>
        <p:spPr>
          <a:xfrm>
            <a:off x="2932852" y="5447243"/>
            <a:ext cx="1520552"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PointFort2</a:t>
            </a:r>
          </a:p>
        </p:txBody>
      </p:sp>
      <p:sp>
        <p:nvSpPr>
          <p:cNvPr id="38" name="TextBox 53"/>
          <p:cNvSpPr txBox="1"/>
          <p:nvPr/>
        </p:nvSpPr>
        <p:spPr>
          <a:xfrm>
            <a:off x="4001006" y="1529747"/>
            <a:ext cx="1091866" cy="212174"/>
          </a:xfrm>
          <a:prstGeom prst="rect">
            <a:avLst/>
          </a:prstGeom>
        </p:spPr>
        <p:txBody>
          <a:bodyPr lIns="0" tIns="0" rIns="0" bIns="0" rtlCol="0" anchor="t">
            <a:spAutoFit/>
          </a:bodyPr>
          <a:lstStyle/>
          <a:p>
            <a:pPr algn="just">
              <a:lnSpc>
                <a:spcPts val="1796"/>
              </a:lnSpc>
            </a:pPr>
            <a:r>
              <a:rPr lang="en-US" sz="1200" spc="4" dirty="0">
                <a:solidFill>
                  <a:srgbClr val="464395"/>
                </a:solidFill>
                <a:latin typeface="IBM Plex Sans"/>
                <a:ea typeface="IBM Plex Sans"/>
                <a:cs typeface="IBM Plex Sans"/>
                <a:sym typeface="IBM Plex Sans"/>
              </a:rPr>
              <a:t>INTERNSHIP</a:t>
            </a:r>
          </a:p>
        </p:txBody>
      </p:sp>
      <p:sp>
        <p:nvSpPr>
          <p:cNvPr id="39" name="TextBox 39"/>
          <p:cNvSpPr txBox="1"/>
          <p:nvPr/>
        </p:nvSpPr>
        <p:spPr>
          <a:xfrm>
            <a:off x="5430213" y="1743483"/>
            <a:ext cx="1306830" cy="179536"/>
          </a:xfrm>
          <a:prstGeom prst="rect">
            <a:avLst/>
          </a:prstGeom>
        </p:spPr>
        <p:txBody>
          <a:bodyPr lIns="0" tIns="0" rIns="0" bIns="0" rtlCol="0" anchor="t">
            <a:spAutoFit/>
          </a:bodyPr>
          <a:lstStyle/>
          <a:p>
            <a:pPr>
              <a:lnSpc>
                <a:spcPts val="1439"/>
              </a:lnSpc>
            </a:pPr>
            <a:r>
              <a:rPr lang="en-US" sz="1200" i="1" spc="4" dirty="0">
                <a:solidFill>
                  <a:srgbClr val="231F20"/>
                </a:solidFill>
                <a:latin typeface="IBM Plex Sans Italics"/>
                <a:ea typeface="IBM Plex Sans Italics"/>
                <a:cs typeface="IBM Plex Sans Italics"/>
                <a:sym typeface="IBM Plex Sans Italics"/>
              </a:rPr>
              <a:t>Admission</a:t>
            </a:r>
          </a:p>
        </p:txBody>
      </p:sp>
      <p:sp>
        <p:nvSpPr>
          <p:cNvPr id="40" name="TextBox 40"/>
          <p:cNvSpPr txBox="1"/>
          <p:nvPr/>
        </p:nvSpPr>
        <p:spPr>
          <a:xfrm>
            <a:off x="5175047" y="5447243"/>
            <a:ext cx="1328147"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PointFort3</a:t>
            </a:r>
          </a:p>
        </p:txBody>
      </p:sp>
      <p:sp>
        <p:nvSpPr>
          <p:cNvPr id="41" name="TextBox 41"/>
          <p:cNvSpPr txBox="1"/>
          <p:nvPr/>
        </p:nvSpPr>
        <p:spPr>
          <a:xfrm>
            <a:off x="4989195" y="6599644"/>
            <a:ext cx="1699851" cy="154466"/>
          </a:xfrm>
          <a:prstGeom prst="rect">
            <a:avLst/>
          </a:prstGeom>
        </p:spPr>
        <p:txBody>
          <a:bodyPr lIns="0" tIns="0" rIns="0" bIns="0" rtlCol="0" anchor="t">
            <a:spAutoFit/>
          </a:bodyPr>
          <a:lstStyle/>
          <a:p>
            <a:pPr marL="0" lvl="0" indent="0" algn="l">
              <a:lnSpc>
                <a:spcPts val="1200"/>
              </a:lnSpc>
              <a:spcBef>
                <a:spcPct val="0"/>
              </a:spcBef>
            </a:pPr>
            <a:r>
              <a:rPr lang="en-US" sz="1200" i="1" u="none" strike="noStrike" spc="4" dirty="0">
                <a:solidFill>
                  <a:srgbClr val="1A1447"/>
                </a:solidFill>
                <a:latin typeface="IBM Plex Sans Italics"/>
                <a:ea typeface="IBM Plex Sans Italics"/>
                <a:cs typeface="IBM Plex Sans Italics"/>
                <a:sym typeface="IBM Plex Sans Italics"/>
              </a:rPr>
              <a:t>Enseignement3</a:t>
            </a:r>
          </a:p>
        </p:txBody>
      </p:sp>
      <p:sp>
        <p:nvSpPr>
          <p:cNvPr id="42" name="TextBox 42"/>
          <p:cNvSpPr txBox="1"/>
          <p:nvPr/>
        </p:nvSpPr>
        <p:spPr>
          <a:xfrm>
            <a:off x="774204" y="2950440"/>
            <a:ext cx="6055900" cy="179536"/>
          </a:xfrm>
          <a:prstGeom prst="rect">
            <a:avLst/>
          </a:prstGeom>
        </p:spPr>
        <p:txBody>
          <a:bodyPr lIns="0" tIns="0" rIns="0" bIns="0" rtlCol="0" anchor="t">
            <a:spAutoFit/>
          </a:bodyPr>
          <a:lstStyle/>
          <a:p>
            <a:pPr algn="just">
              <a:lnSpc>
                <a:spcPts val="1439"/>
              </a:lnSpc>
            </a:pPr>
            <a:r>
              <a:rPr lang="en-US" sz="1200" spc="7" dirty="0">
                <a:solidFill>
                  <a:srgbClr val="FFFFFF"/>
                </a:solidFill>
                <a:latin typeface="IBM Plex Sans"/>
                <a:ea typeface="IBM Plex Sans"/>
                <a:cs typeface="IBM Plex Sans"/>
                <a:sym typeface="IBM Plex Sans"/>
              </a:rPr>
              <a:t>Description</a:t>
            </a:r>
            <a:endParaRPr lang="en-US" sz="1200" spc="4" dirty="0">
              <a:solidFill>
                <a:srgbClr val="FFFFFF"/>
              </a:solidFill>
              <a:latin typeface="IBM Plex Sans"/>
              <a:ea typeface="IBM Plex Sans"/>
              <a:cs typeface="IBM Plex Sans"/>
              <a:sym typeface="IBM Plex Sans"/>
            </a:endParaRPr>
          </a:p>
        </p:txBody>
      </p:sp>
      <p:sp>
        <p:nvSpPr>
          <p:cNvPr id="43" name="TextBox 43"/>
          <p:cNvSpPr txBox="1"/>
          <p:nvPr/>
        </p:nvSpPr>
        <p:spPr>
          <a:xfrm>
            <a:off x="6595587" y="404108"/>
            <a:ext cx="525475" cy="397269"/>
          </a:xfrm>
          <a:prstGeom prst="rect">
            <a:avLst/>
          </a:prstGeom>
        </p:spPr>
        <p:txBody>
          <a:bodyPr lIns="0" tIns="0" rIns="0" bIns="0" rtlCol="0" anchor="t">
            <a:spAutoFit/>
          </a:bodyPr>
          <a:lstStyle/>
          <a:p>
            <a:pPr algn="ctr">
              <a:lnSpc>
                <a:spcPts val="1660"/>
              </a:lnSpc>
            </a:pPr>
            <a:r>
              <a:rPr lang="en-US" sz="1399" b="1" spc="8" dirty="0">
                <a:solidFill>
                  <a:srgbClr val="FFFFFF"/>
                </a:solidFill>
                <a:latin typeface="IBM Plex Sans Bold"/>
                <a:ea typeface="IBM Plex Sans Bold"/>
                <a:cs typeface="IBM Plex Sans Bold"/>
                <a:sym typeface="IBM Plex Sans Bold"/>
              </a:rPr>
              <a:t>3 </a:t>
            </a:r>
          </a:p>
          <a:p>
            <a:pPr algn="l">
              <a:lnSpc>
                <a:spcPts val="1423"/>
              </a:lnSpc>
            </a:pPr>
            <a:r>
              <a:rPr lang="en-US" sz="1200" b="1" spc="7" dirty="0">
                <a:solidFill>
                  <a:srgbClr val="FFFFFF"/>
                </a:solidFill>
                <a:latin typeface="IBM Plex Sans Bold"/>
                <a:ea typeface="IBM Plex Sans Bold"/>
                <a:cs typeface="IBM Plex Sans Bold"/>
                <a:sym typeface="IBM Plex Sans Bold"/>
              </a:rPr>
              <a:t>YEARS</a:t>
            </a:r>
          </a:p>
        </p:txBody>
      </p:sp>
      <p:sp>
        <p:nvSpPr>
          <p:cNvPr id="44" name="TextBox 44"/>
          <p:cNvSpPr txBox="1"/>
          <p:nvPr/>
        </p:nvSpPr>
        <p:spPr>
          <a:xfrm>
            <a:off x="2597896" y="10378411"/>
            <a:ext cx="2515629" cy="151428"/>
          </a:xfrm>
          <a:prstGeom prst="rect">
            <a:avLst/>
          </a:prstGeom>
        </p:spPr>
        <p:txBody>
          <a:bodyPr lIns="0" tIns="0" rIns="0" bIns="0" rtlCol="0" anchor="t">
            <a:spAutoFit/>
          </a:bodyPr>
          <a:lstStyle/>
          <a:p>
            <a:pPr algn="l">
              <a:lnSpc>
                <a:spcPts val="1260"/>
              </a:lnSpc>
            </a:pPr>
            <a:r>
              <a:rPr lang="en-US" sz="900" i="1" spc="25">
                <a:solidFill>
                  <a:srgbClr val="939496"/>
                </a:solidFill>
                <a:latin typeface="IBM Plex Sans Italics"/>
                <a:ea typeface="IBM Plex Sans Italics"/>
                <a:cs typeface="IBM Plex Sans Italics"/>
                <a:sym typeface="IBM Plex Sans Italics"/>
              </a:rPr>
              <a:t>Etablissement d’enseignement supérieur privé</a:t>
            </a:r>
          </a:p>
        </p:txBody>
      </p:sp>
      <p:sp>
        <p:nvSpPr>
          <p:cNvPr id="45" name="TextBox 45"/>
          <p:cNvSpPr txBox="1"/>
          <p:nvPr/>
        </p:nvSpPr>
        <p:spPr>
          <a:xfrm>
            <a:off x="537734" y="8547291"/>
            <a:ext cx="354531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OCCUPATIONS</a:t>
            </a:r>
          </a:p>
        </p:txBody>
      </p:sp>
      <p:sp>
        <p:nvSpPr>
          <p:cNvPr id="46" name="TextBox 46"/>
          <p:cNvSpPr txBox="1"/>
          <p:nvPr/>
        </p:nvSpPr>
        <p:spPr>
          <a:xfrm>
            <a:off x="537734" y="6063605"/>
            <a:ext cx="3915670"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TEACHING UNITS</a:t>
            </a:r>
          </a:p>
        </p:txBody>
      </p:sp>
      <p:sp>
        <p:nvSpPr>
          <p:cNvPr id="47" name="TextBox 47"/>
          <p:cNvSpPr txBox="1"/>
          <p:nvPr/>
        </p:nvSpPr>
        <p:spPr>
          <a:xfrm>
            <a:off x="537734" y="4387205"/>
            <a:ext cx="423111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TOP3 - KEY POINTS</a:t>
            </a:r>
          </a:p>
        </p:txBody>
      </p:sp>
      <p:sp>
        <p:nvSpPr>
          <p:cNvPr id="48" name="TextBox 48"/>
          <p:cNvSpPr txBox="1"/>
          <p:nvPr/>
        </p:nvSpPr>
        <p:spPr>
          <a:xfrm>
            <a:off x="1465355" y="960787"/>
            <a:ext cx="5130232" cy="270202"/>
          </a:xfrm>
          <a:prstGeom prst="rect">
            <a:avLst/>
          </a:prstGeom>
        </p:spPr>
        <p:txBody>
          <a:bodyPr wrap="square" lIns="0" tIns="0" rIns="0" bIns="0" rtlCol="0" anchor="t">
            <a:spAutoFit/>
          </a:bodyPr>
          <a:lstStyle/>
          <a:p>
            <a:pPr algn="just">
              <a:lnSpc>
                <a:spcPts val="2160"/>
              </a:lnSpc>
            </a:pPr>
            <a:r>
              <a:rPr lang="en-US" sz="1800" b="1" spc="7" dirty="0">
                <a:solidFill>
                  <a:srgbClr val="1A1447"/>
                </a:solidFill>
                <a:latin typeface="IBM Plex Sans Bold"/>
                <a:ea typeface="IBM Plex Sans Bold"/>
                <a:cs typeface="IBM Plex Sans Bold"/>
                <a:sym typeface="IBM Plex Sans Bold"/>
              </a:rPr>
              <a:t>Nom</a:t>
            </a:r>
          </a:p>
        </p:txBody>
      </p:sp>
      <p:sp>
        <p:nvSpPr>
          <p:cNvPr id="49" name="TextBox 49"/>
          <p:cNvSpPr txBox="1"/>
          <p:nvPr/>
        </p:nvSpPr>
        <p:spPr>
          <a:xfrm>
            <a:off x="5455302" y="1547187"/>
            <a:ext cx="783022" cy="192491"/>
          </a:xfrm>
          <a:prstGeom prst="rect">
            <a:avLst/>
          </a:prstGeom>
        </p:spPr>
        <p:txBody>
          <a:bodyPr lIns="0" tIns="0" rIns="0" bIns="0" rtlCol="0" anchor="t">
            <a:spAutoFit/>
          </a:bodyPr>
          <a:lstStyle/>
          <a:p>
            <a:pPr algn="l">
              <a:lnSpc>
                <a:spcPts val="1539"/>
              </a:lnSpc>
            </a:pPr>
            <a:r>
              <a:rPr lang="en-US" sz="1100" spc="4" dirty="0">
                <a:solidFill>
                  <a:srgbClr val="464395"/>
                </a:solidFill>
                <a:latin typeface="IBM Plex Sans"/>
                <a:ea typeface="IBM Plex Sans"/>
                <a:cs typeface="IBM Plex Sans"/>
                <a:sym typeface="IBM Plex Sans"/>
              </a:rPr>
              <a:t>ADMISSION</a:t>
            </a:r>
          </a:p>
        </p:txBody>
      </p:sp>
      <p:sp>
        <p:nvSpPr>
          <p:cNvPr id="50" name="TextBox 50"/>
          <p:cNvSpPr txBox="1"/>
          <p:nvPr/>
        </p:nvSpPr>
        <p:spPr>
          <a:xfrm>
            <a:off x="1465355" y="468535"/>
            <a:ext cx="1795272" cy="405111"/>
          </a:xfrm>
          <a:prstGeom prst="rect">
            <a:avLst/>
          </a:prstGeom>
        </p:spPr>
        <p:txBody>
          <a:bodyPr lIns="0" tIns="0" rIns="0" bIns="0" rtlCol="0" anchor="t">
            <a:spAutoFit/>
          </a:bodyPr>
          <a:lstStyle/>
          <a:p>
            <a:pPr algn="l">
              <a:lnSpc>
                <a:spcPts val="3359"/>
              </a:lnSpc>
            </a:pPr>
            <a:r>
              <a:rPr lang="en-US" sz="2400" b="1" spc="14" dirty="0">
                <a:solidFill>
                  <a:srgbClr val="231F20"/>
                </a:solidFill>
                <a:latin typeface="IBM Plex Sans Bold"/>
                <a:ea typeface="IBM Plex Sans Bold"/>
                <a:cs typeface="IBM Plex Sans Bold"/>
                <a:sym typeface="IBM Plex Sans Bold"/>
              </a:rPr>
              <a:t>TYPE</a:t>
            </a:r>
          </a:p>
        </p:txBody>
      </p:sp>
      <p:sp>
        <p:nvSpPr>
          <p:cNvPr id="52" name="TextBox 31">
            <a:extLst>
              <a:ext uri="{FF2B5EF4-FFF2-40B4-BE49-F238E27FC236}">
                <a16:creationId xmlns:a16="http://schemas.microsoft.com/office/drawing/2014/main" id="{73338D7F-8308-E7F2-0829-44BBD7B44255}"/>
              </a:ext>
            </a:extLst>
          </p:cNvPr>
          <p:cNvSpPr txBox="1"/>
          <p:nvPr/>
        </p:nvSpPr>
        <p:spPr>
          <a:xfrm>
            <a:off x="1474356" y="1720247"/>
            <a:ext cx="780016" cy="202556"/>
          </a:xfrm>
          <a:prstGeom prst="rect">
            <a:avLst/>
          </a:prstGeom>
        </p:spPr>
        <p:txBody>
          <a:bodyPr lIns="0" tIns="0" rIns="0" bIns="0" rtlCol="0" anchor="t">
            <a:spAutoFit/>
          </a:bodyPr>
          <a:lstStyle/>
          <a:p>
            <a:pPr>
              <a:lnSpc>
                <a:spcPts val="1705"/>
              </a:lnSpc>
            </a:pPr>
            <a:r>
              <a:rPr lang="en-US" sz="1200" i="1" spc="4" dirty="0">
                <a:solidFill>
                  <a:srgbClr val="231F20"/>
                </a:solidFill>
                <a:latin typeface="IBM Plex Sans Italics"/>
                <a:ea typeface="IBM Plex Sans Italics"/>
                <a:cs typeface="IBM Plex Sans Italics"/>
                <a:sym typeface="IBM Plex Sans Italics"/>
              </a:rPr>
              <a:t>Fall</a:t>
            </a:r>
          </a:p>
        </p:txBody>
      </p:sp>
      <p:sp>
        <p:nvSpPr>
          <p:cNvPr id="51" name="TextBox 34">
            <a:extLst>
              <a:ext uri="{FF2B5EF4-FFF2-40B4-BE49-F238E27FC236}">
                <a16:creationId xmlns:a16="http://schemas.microsoft.com/office/drawing/2014/main" id="{3F76F06D-7C5A-115E-C327-BCA4898F60E6}"/>
              </a:ext>
            </a:extLst>
          </p:cNvPr>
          <p:cNvSpPr txBox="1"/>
          <p:nvPr/>
        </p:nvSpPr>
        <p:spPr>
          <a:xfrm>
            <a:off x="2749061" y="1716228"/>
            <a:ext cx="838811" cy="221792"/>
          </a:xfrm>
          <a:prstGeom prst="rect">
            <a:avLst/>
          </a:prstGeom>
        </p:spPr>
        <p:txBody>
          <a:bodyPr lIns="0" tIns="0" rIns="0" bIns="0" rtlCol="0" anchor="t">
            <a:spAutoFit/>
          </a:bodyPr>
          <a:lstStyle/>
          <a:p>
            <a:pPr>
              <a:lnSpc>
                <a:spcPts val="1908"/>
              </a:lnSpc>
            </a:pPr>
            <a:r>
              <a:rPr lang="en-US" sz="1200" i="1" spc="4" dirty="0" err="1">
                <a:solidFill>
                  <a:srgbClr val="231F20"/>
                </a:solidFill>
                <a:latin typeface="IBM Plex Sans Italics"/>
                <a:ea typeface="IBM Plex Sans Italics"/>
                <a:cs typeface="IBM Plex Sans Italics"/>
                <a:sym typeface="IBM Plex Sans Italics"/>
              </a:rPr>
              <a:t>Langues</a:t>
            </a:r>
            <a:r>
              <a:rPr lang="en-US" sz="1200" i="1" spc="4" dirty="0">
                <a:solidFill>
                  <a:srgbClr val="231F20"/>
                </a:solidFill>
                <a:latin typeface="IBM Plex Sans Italics"/>
                <a:ea typeface="IBM Plex Sans Italics"/>
                <a:cs typeface="IBM Plex Sans Italics"/>
                <a:sym typeface="IBM Plex Sans Italics"/>
              </a:rPr>
              <a:t> </a:t>
            </a:r>
          </a:p>
        </p:txBody>
      </p:sp>
      <p:sp>
        <p:nvSpPr>
          <p:cNvPr id="54" name="TextBox 38">
            <a:extLst>
              <a:ext uri="{FF2B5EF4-FFF2-40B4-BE49-F238E27FC236}">
                <a16:creationId xmlns:a16="http://schemas.microsoft.com/office/drawing/2014/main" id="{F4D71D31-FE13-729F-DD0F-F89716948679}"/>
              </a:ext>
            </a:extLst>
          </p:cNvPr>
          <p:cNvSpPr txBox="1"/>
          <p:nvPr/>
        </p:nvSpPr>
        <p:spPr>
          <a:xfrm>
            <a:off x="3996412" y="1738606"/>
            <a:ext cx="899438" cy="420564"/>
          </a:xfrm>
          <a:prstGeom prst="rect">
            <a:avLst/>
          </a:prstGeom>
        </p:spPr>
        <p:txBody>
          <a:bodyPr wrap="square" lIns="0" tIns="0" rIns="0" bIns="0" rtlCol="0" anchor="t">
            <a:spAutoFit/>
          </a:bodyPr>
          <a:lstStyle/>
          <a:p>
            <a:pPr>
              <a:lnSpc>
                <a:spcPts val="1705"/>
              </a:lnSpc>
            </a:pPr>
            <a:r>
              <a:rPr lang="en-US" sz="1200" i="1" spc="4" dirty="0">
                <a:solidFill>
                  <a:srgbClr val="231F20"/>
                </a:solidFill>
                <a:latin typeface="IBM Plex Sans Italics"/>
                <a:ea typeface="IBM Plex Sans Italics"/>
                <a:cs typeface="IBM Plex Sans Italics"/>
                <a:sym typeface="IBM Plex Sans Italics"/>
              </a:rPr>
              <a:t>Stage</a:t>
            </a:r>
          </a:p>
          <a:p>
            <a:pPr algn="just">
              <a:lnSpc>
                <a:spcPts val="1705"/>
              </a:lnSpc>
            </a:pPr>
            <a:endParaRPr lang="en-US" sz="1200" i="1" spc="4" dirty="0">
              <a:solidFill>
                <a:srgbClr val="231F20"/>
              </a:solidFill>
              <a:latin typeface="IBM Plex Sans Italics"/>
              <a:ea typeface="IBM Plex Sans Italics"/>
              <a:cs typeface="IBM Plex Sans Italics"/>
              <a:sym typeface="IBM Plex Sans Itali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559993" cy="10692003"/>
          </a:xfrm>
          <a:custGeom>
            <a:avLst/>
            <a:gdLst/>
            <a:ahLst/>
            <a:cxnLst/>
            <a:rect l="l" t="t" r="r" b="b"/>
            <a:pathLst>
              <a:path w="7559993" h="10692003">
                <a:moveTo>
                  <a:pt x="0" y="0"/>
                </a:moveTo>
                <a:lnTo>
                  <a:pt x="7559993" y="0"/>
                </a:lnTo>
                <a:lnTo>
                  <a:pt x="7559993" y="10692003"/>
                </a:lnTo>
                <a:lnTo>
                  <a:pt x="0" y="10692003"/>
                </a:lnTo>
                <a:lnTo>
                  <a:pt x="0" y="0"/>
                </a:lnTo>
                <a:close/>
              </a:path>
            </a:pathLst>
          </a:custGeom>
          <a:blipFill>
            <a:blip r:embed="rId2"/>
            <a:stretch>
              <a:fillRect l="-188" t="-129" r="-171" b="-126"/>
            </a:stretch>
          </a:blipFill>
        </p:spPr>
        <p:txBody>
          <a:bodyPr/>
          <a:lstStyle/>
          <a:p>
            <a:endParaRPr lang="fr-FR"/>
          </a:p>
        </p:txBody>
      </p:sp>
      <p:grpSp>
        <p:nvGrpSpPr>
          <p:cNvPr id="3" name="Group 3"/>
          <p:cNvGrpSpPr>
            <a:grpSpLocks noChangeAspect="1"/>
          </p:cNvGrpSpPr>
          <p:nvPr/>
        </p:nvGrpSpPr>
        <p:grpSpPr>
          <a:xfrm>
            <a:off x="393697" y="2120684"/>
            <a:ext cx="4110304" cy="2514800"/>
            <a:chOff x="0" y="0"/>
            <a:chExt cx="4110304" cy="2514803"/>
          </a:xfrm>
        </p:grpSpPr>
        <p:sp>
          <p:nvSpPr>
            <p:cNvPr id="4" name="Freeform 4"/>
            <p:cNvSpPr/>
            <p:nvPr/>
          </p:nvSpPr>
          <p:spPr>
            <a:xfrm>
              <a:off x="63500" y="63500"/>
              <a:ext cx="3983355" cy="2387854"/>
            </a:xfrm>
            <a:custGeom>
              <a:avLst/>
              <a:gdLst/>
              <a:ahLst/>
              <a:cxnLst/>
              <a:rect l="l" t="t" r="r" b="b"/>
              <a:pathLst>
                <a:path w="3983355" h="2387854">
                  <a:moveTo>
                    <a:pt x="0" y="2387854"/>
                  </a:moveTo>
                  <a:lnTo>
                    <a:pt x="3983355" y="2387854"/>
                  </a:lnTo>
                  <a:lnTo>
                    <a:pt x="3983355" y="0"/>
                  </a:lnTo>
                  <a:lnTo>
                    <a:pt x="0" y="0"/>
                  </a:lnTo>
                  <a:close/>
                </a:path>
              </a:pathLst>
            </a:custGeom>
            <a:solidFill>
              <a:srgbClr val="1A1447"/>
            </a:solidFill>
          </p:spPr>
          <p:txBody>
            <a:bodyPr/>
            <a:lstStyle/>
            <a:p>
              <a:endParaRPr lang="fr-FR"/>
            </a:p>
          </p:txBody>
        </p:sp>
        <p:sp>
          <p:nvSpPr>
            <p:cNvPr id="5" name="Freeform 5"/>
            <p:cNvSpPr/>
            <p:nvPr/>
          </p:nvSpPr>
          <p:spPr>
            <a:xfrm>
              <a:off x="416306" y="2114804"/>
              <a:ext cx="998982" cy="63500"/>
            </a:xfrm>
            <a:custGeom>
              <a:avLst/>
              <a:gdLst/>
              <a:ahLst/>
              <a:cxnLst/>
              <a:rect l="l" t="t" r="r" b="b"/>
              <a:pathLst>
                <a:path w="998982" h="63500">
                  <a:moveTo>
                    <a:pt x="0" y="0"/>
                  </a:moveTo>
                  <a:lnTo>
                    <a:pt x="998982" y="0"/>
                  </a:lnTo>
                  <a:lnTo>
                    <a:pt x="998982" y="63500"/>
                  </a:lnTo>
                  <a:lnTo>
                    <a:pt x="0" y="63500"/>
                  </a:lnTo>
                  <a:close/>
                </a:path>
              </a:pathLst>
            </a:custGeom>
            <a:solidFill>
              <a:srgbClr val="EA8C4C"/>
            </a:solidFill>
          </p:spPr>
          <p:txBody>
            <a:bodyPr/>
            <a:lstStyle/>
            <a:p>
              <a:endParaRPr lang="fr-FR"/>
            </a:p>
          </p:txBody>
        </p:sp>
      </p:grpSp>
      <p:sp>
        <p:nvSpPr>
          <p:cNvPr id="6" name="TextBox 6"/>
          <p:cNvSpPr txBox="1"/>
          <p:nvPr/>
        </p:nvSpPr>
        <p:spPr>
          <a:xfrm>
            <a:off x="835093" y="2512114"/>
            <a:ext cx="2685310" cy="1344105"/>
          </a:xfrm>
          <a:prstGeom prst="rect">
            <a:avLst/>
          </a:prstGeom>
        </p:spPr>
        <p:txBody>
          <a:bodyPr lIns="0" tIns="0" rIns="0" bIns="0" rtlCol="0" anchor="t">
            <a:spAutoFit/>
          </a:bodyPr>
          <a:lstStyle/>
          <a:p>
            <a:pPr marL="0" lvl="0" indent="0" algn="ctr">
              <a:lnSpc>
                <a:spcPts val="5286"/>
              </a:lnSpc>
              <a:spcBef>
                <a:spcPct val="0"/>
              </a:spcBef>
            </a:pPr>
            <a:r>
              <a:rPr lang="en-US" sz="4850" b="1" u="none" strike="noStrike">
                <a:solidFill>
                  <a:srgbClr val="EA8C43"/>
                </a:solidFill>
                <a:latin typeface="IBM Plex Sans Bold"/>
                <a:ea typeface="IBM Plex Sans Bold"/>
                <a:cs typeface="IBM Plex Sans Bold"/>
                <a:sym typeface="IBM Plex Sans Bold"/>
              </a:rPr>
              <a:t>BAC +4 BAC +5</a:t>
            </a:r>
          </a:p>
        </p:txBody>
      </p:sp>
      <p:grpSp>
        <p:nvGrpSpPr>
          <p:cNvPr id="7" name="Group 7"/>
          <p:cNvGrpSpPr/>
          <p:nvPr/>
        </p:nvGrpSpPr>
        <p:grpSpPr>
          <a:xfrm rot="-5400000">
            <a:off x="3306312" y="6411535"/>
            <a:ext cx="947376" cy="7973798"/>
            <a:chOff x="0" y="0"/>
            <a:chExt cx="339518" cy="2857629"/>
          </a:xfrm>
        </p:grpSpPr>
        <p:sp>
          <p:nvSpPr>
            <p:cNvPr id="8" name="Freeform 8"/>
            <p:cNvSpPr/>
            <p:nvPr/>
          </p:nvSpPr>
          <p:spPr>
            <a:xfrm>
              <a:off x="0" y="0"/>
              <a:ext cx="339518" cy="2857629"/>
            </a:xfrm>
            <a:custGeom>
              <a:avLst/>
              <a:gdLst/>
              <a:ahLst/>
              <a:cxnLst/>
              <a:rect l="l" t="t" r="r" b="b"/>
              <a:pathLst>
                <a:path w="339518" h="2857629">
                  <a:moveTo>
                    <a:pt x="0" y="0"/>
                  </a:moveTo>
                  <a:lnTo>
                    <a:pt x="339518" y="0"/>
                  </a:lnTo>
                  <a:lnTo>
                    <a:pt x="339518" y="2857629"/>
                  </a:lnTo>
                  <a:lnTo>
                    <a:pt x="0" y="2857629"/>
                  </a:lnTo>
                  <a:close/>
                </a:path>
              </a:pathLst>
            </a:custGeom>
            <a:solidFill>
              <a:srgbClr val="1A1447"/>
            </a:solidFill>
          </p:spPr>
          <p:txBody>
            <a:bodyPr/>
            <a:lstStyle/>
            <a:p>
              <a:endParaRPr lang="fr-FR"/>
            </a:p>
          </p:txBody>
        </p:sp>
        <p:sp>
          <p:nvSpPr>
            <p:cNvPr id="9" name="TextBox 9"/>
            <p:cNvSpPr txBox="1"/>
            <p:nvPr/>
          </p:nvSpPr>
          <p:spPr>
            <a:xfrm>
              <a:off x="0" y="-28575"/>
              <a:ext cx="339518" cy="2886204"/>
            </a:xfrm>
            <a:prstGeom prst="rect">
              <a:avLst/>
            </a:prstGeom>
          </p:spPr>
          <p:txBody>
            <a:bodyPr lIns="50800" tIns="50800" rIns="50800" bIns="50800" rtlCol="0" anchor="ctr"/>
            <a:lstStyle/>
            <a:p>
              <a:pPr algn="ctr">
                <a:lnSpc>
                  <a:spcPts val="1960"/>
                </a:lnSpc>
              </a:pPr>
              <a:endParaRPr/>
            </a:p>
          </p:txBody>
        </p:sp>
      </p:grpSp>
      <p:sp>
        <p:nvSpPr>
          <p:cNvPr id="10" name="TextBox 10"/>
          <p:cNvSpPr txBox="1"/>
          <p:nvPr/>
        </p:nvSpPr>
        <p:spPr>
          <a:xfrm>
            <a:off x="2522201" y="10362000"/>
            <a:ext cx="2515629" cy="151428"/>
          </a:xfrm>
          <a:prstGeom prst="rect">
            <a:avLst/>
          </a:prstGeom>
        </p:spPr>
        <p:txBody>
          <a:bodyPr lIns="0" tIns="0" rIns="0" bIns="0" rtlCol="0" anchor="t">
            <a:spAutoFit/>
          </a:bodyPr>
          <a:lstStyle/>
          <a:p>
            <a:pPr algn="l">
              <a:lnSpc>
                <a:spcPts val="1260"/>
              </a:lnSpc>
            </a:pPr>
            <a:r>
              <a:rPr lang="en-US" sz="900" i="1" spc="25">
                <a:solidFill>
                  <a:srgbClr val="FFFFFF"/>
                </a:solidFill>
                <a:latin typeface="IBM Plex Sans Italics"/>
                <a:ea typeface="IBM Plex Sans Italics"/>
                <a:cs typeface="IBM Plex Sans Italics"/>
                <a:sym typeface="IBM Plex Sans Italics"/>
              </a:rPr>
              <a:t>Etablissement d’enseignement supérieur privé</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83101" y="2022319"/>
            <a:ext cx="6020438" cy="1963512"/>
            <a:chOff x="0" y="0"/>
            <a:chExt cx="6020435" cy="1963509"/>
          </a:xfrm>
        </p:grpSpPr>
        <p:sp>
          <p:nvSpPr>
            <p:cNvPr id="3" name="Freeform 3"/>
            <p:cNvSpPr/>
            <p:nvPr/>
          </p:nvSpPr>
          <p:spPr>
            <a:xfrm>
              <a:off x="63500" y="1874647"/>
              <a:ext cx="2032762" cy="25400"/>
            </a:xfrm>
            <a:custGeom>
              <a:avLst/>
              <a:gdLst/>
              <a:ahLst/>
              <a:cxnLst/>
              <a:rect l="l" t="t" r="r" b="b"/>
              <a:pathLst>
                <a:path w="2032762" h="25400">
                  <a:moveTo>
                    <a:pt x="2032762" y="25400"/>
                  </a:moveTo>
                  <a:lnTo>
                    <a:pt x="0" y="25400"/>
                  </a:lnTo>
                  <a:lnTo>
                    <a:pt x="0" y="0"/>
                  </a:lnTo>
                  <a:lnTo>
                    <a:pt x="2032762" y="0"/>
                  </a:lnTo>
                  <a:close/>
                </a:path>
              </a:pathLst>
            </a:custGeom>
            <a:solidFill>
              <a:srgbClr val="EA8C39"/>
            </a:solidFill>
          </p:spPr>
          <p:txBody>
            <a:bodyPr/>
            <a:lstStyle/>
            <a:p>
              <a:endParaRPr lang="fr-FR"/>
            </a:p>
          </p:txBody>
        </p:sp>
        <p:sp>
          <p:nvSpPr>
            <p:cNvPr id="4" name="Freeform 4"/>
            <p:cNvSpPr/>
            <p:nvPr/>
          </p:nvSpPr>
          <p:spPr>
            <a:xfrm>
              <a:off x="63500" y="88900"/>
              <a:ext cx="25400" cy="1811147"/>
            </a:xfrm>
            <a:custGeom>
              <a:avLst/>
              <a:gdLst/>
              <a:ahLst/>
              <a:cxnLst/>
              <a:rect l="l" t="t" r="r" b="b"/>
              <a:pathLst>
                <a:path w="25400" h="1811147">
                  <a:moveTo>
                    <a:pt x="0" y="1811147"/>
                  </a:moveTo>
                  <a:lnTo>
                    <a:pt x="0" y="0"/>
                  </a:lnTo>
                  <a:lnTo>
                    <a:pt x="25400" y="0"/>
                  </a:lnTo>
                  <a:lnTo>
                    <a:pt x="25400" y="1811147"/>
                  </a:lnTo>
                  <a:close/>
                </a:path>
              </a:pathLst>
            </a:custGeom>
            <a:solidFill>
              <a:srgbClr val="EA8C39"/>
            </a:solidFill>
          </p:spPr>
          <p:txBody>
            <a:bodyPr/>
            <a:lstStyle/>
            <a:p>
              <a:endParaRPr lang="fr-FR"/>
            </a:p>
          </p:txBody>
        </p:sp>
        <p:sp>
          <p:nvSpPr>
            <p:cNvPr id="5" name="Freeform 5"/>
            <p:cNvSpPr/>
            <p:nvPr/>
          </p:nvSpPr>
          <p:spPr>
            <a:xfrm>
              <a:off x="63500" y="63500"/>
              <a:ext cx="5893435" cy="25400"/>
            </a:xfrm>
            <a:custGeom>
              <a:avLst/>
              <a:gdLst/>
              <a:ahLst/>
              <a:cxnLst/>
              <a:rect l="l" t="t" r="r" b="b"/>
              <a:pathLst>
                <a:path w="5893435" h="25400">
                  <a:moveTo>
                    <a:pt x="0" y="0"/>
                  </a:moveTo>
                  <a:lnTo>
                    <a:pt x="5893435" y="0"/>
                  </a:lnTo>
                  <a:lnTo>
                    <a:pt x="5893435" y="25400"/>
                  </a:lnTo>
                  <a:lnTo>
                    <a:pt x="0" y="25400"/>
                  </a:lnTo>
                  <a:close/>
                </a:path>
              </a:pathLst>
            </a:custGeom>
            <a:solidFill>
              <a:srgbClr val="EA8C39"/>
            </a:solidFill>
          </p:spPr>
          <p:txBody>
            <a:bodyPr/>
            <a:lstStyle/>
            <a:p>
              <a:endParaRPr lang="fr-FR"/>
            </a:p>
          </p:txBody>
        </p:sp>
        <p:sp>
          <p:nvSpPr>
            <p:cNvPr id="6" name="Freeform 6"/>
            <p:cNvSpPr/>
            <p:nvPr/>
          </p:nvSpPr>
          <p:spPr>
            <a:xfrm>
              <a:off x="5931535" y="63500"/>
              <a:ext cx="25400" cy="1811147"/>
            </a:xfrm>
            <a:custGeom>
              <a:avLst/>
              <a:gdLst/>
              <a:ahLst/>
              <a:cxnLst/>
              <a:rect l="l" t="t" r="r" b="b"/>
              <a:pathLst>
                <a:path w="25400" h="1811147">
                  <a:moveTo>
                    <a:pt x="25400" y="0"/>
                  </a:moveTo>
                  <a:lnTo>
                    <a:pt x="25400" y="1811147"/>
                  </a:lnTo>
                  <a:lnTo>
                    <a:pt x="0" y="1811147"/>
                  </a:lnTo>
                  <a:lnTo>
                    <a:pt x="0" y="0"/>
                  </a:lnTo>
                  <a:close/>
                </a:path>
              </a:pathLst>
            </a:custGeom>
            <a:solidFill>
              <a:srgbClr val="EA8C39"/>
            </a:solidFill>
          </p:spPr>
          <p:txBody>
            <a:bodyPr/>
            <a:lstStyle/>
            <a:p>
              <a:endParaRPr lang="fr-FR"/>
            </a:p>
          </p:txBody>
        </p:sp>
        <p:sp>
          <p:nvSpPr>
            <p:cNvPr id="7" name="Freeform 7"/>
            <p:cNvSpPr/>
            <p:nvPr/>
          </p:nvSpPr>
          <p:spPr>
            <a:xfrm>
              <a:off x="5461889" y="1849247"/>
              <a:ext cx="482346" cy="25400"/>
            </a:xfrm>
            <a:custGeom>
              <a:avLst/>
              <a:gdLst/>
              <a:ahLst/>
              <a:cxnLst/>
              <a:rect l="l" t="t" r="r" b="b"/>
              <a:pathLst>
                <a:path w="482346" h="25400">
                  <a:moveTo>
                    <a:pt x="482346" y="25400"/>
                  </a:moveTo>
                  <a:lnTo>
                    <a:pt x="0" y="25400"/>
                  </a:lnTo>
                  <a:lnTo>
                    <a:pt x="0" y="0"/>
                  </a:lnTo>
                  <a:lnTo>
                    <a:pt x="482346" y="0"/>
                  </a:lnTo>
                  <a:close/>
                </a:path>
              </a:pathLst>
            </a:custGeom>
            <a:solidFill>
              <a:srgbClr val="EA8C39"/>
            </a:solidFill>
          </p:spPr>
          <p:txBody>
            <a:bodyPr/>
            <a:lstStyle/>
            <a:p>
              <a:endParaRPr lang="fr-FR"/>
            </a:p>
          </p:txBody>
        </p:sp>
      </p:grpSp>
      <p:sp>
        <p:nvSpPr>
          <p:cNvPr id="8" name="TextBox 8"/>
          <p:cNvSpPr txBox="1"/>
          <p:nvPr/>
        </p:nvSpPr>
        <p:spPr>
          <a:xfrm>
            <a:off x="2864577" y="10378411"/>
            <a:ext cx="2515629" cy="151428"/>
          </a:xfrm>
          <a:prstGeom prst="rect">
            <a:avLst/>
          </a:prstGeom>
        </p:spPr>
        <p:txBody>
          <a:bodyPr lIns="0" tIns="0" rIns="0" bIns="0" rtlCol="0" anchor="t">
            <a:spAutoFit/>
          </a:bodyPr>
          <a:lstStyle/>
          <a:p>
            <a:pPr algn="l">
              <a:lnSpc>
                <a:spcPts val="1260"/>
              </a:lnSpc>
            </a:pPr>
            <a:r>
              <a:rPr lang="en-US" sz="900" i="1" spc="25">
                <a:solidFill>
                  <a:srgbClr val="939496"/>
                </a:solidFill>
                <a:latin typeface="IBM Plex Sans Italics"/>
                <a:ea typeface="IBM Plex Sans Italics"/>
                <a:cs typeface="IBM Plex Sans Italics"/>
                <a:sym typeface="IBM Plex Sans Italics"/>
              </a:rPr>
              <a:t>Etablissement d’enseignement supérieur privé</a:t>
            </a:r>
          </a:p>
        </p:txBody>
      </p:sp>
      <p:sp>
        <p:nvSpPr>
          <p:cNvPr id="9" name="TextBox 9"/>
          <p:cNvSpPr txBox="1"/>
          <p:nvPr/>
        </p:nvSpPr>
        <p:spPr>
          <a:xfrm>
            <a:off x="1539383" y="2235156"/>
            <a:ext cx="4734697" cy="2144592"/>
          </a:xfrm>
          <a:prstGeom prst="rect">
            <a:avLst/>
          </a:prstGeom>
        </p:spPr>
        <p:txBody>
          <a:bodyPr lIns="0" tIns="0" rIns="0" bIns="0" rtlCol="0" anchor="t">
            <a:spAutoFit/>
          </a:bodyPr>
          <a:lstStyle/>
          <a:p>
            <a:pPr algn="l">
              <a:lnSpc>
                <a:spcPts val="5515"/>
              </a:lnSpc>
            </a:pPr>
            <a:r>
              <a:rPr lang="en-US" sz="4800" b="1" i="1" spc="19">
                <a:solidFill>
                  <a:srgbClr val="1A1447"/>
                </a:solidFill>
                <a:latin typeface="IBM Plex Sans Bold Italics"/>
                <a:ea typeface="IBM Plex Sans Bold Italics"/>
                <a:cs typeface="IBM Plex Sans Bold Italics"/>
                <a:sym typeface="IBM Plex Sans Bold Italics"/>
              </a:rPr>
              <a:t>NOS FORMATIONS</a:t>
            </a:r>
          </a:p>
          <a:p>
            <a:pPr algn="r">
              <a:lnSpc>
                <a:spcPts val="5515"/>
              </a:lnSpc>
            </a:pPr>
            <a:r>
              <a:rPr lang="en-US" sz="4800" b="1" i="1" spc="19">
                <a:solidFill>
                  <a:srgbClr val="EA8C43"/>
                </a:solidFill>
                <a:latin typeface="IBM Plex Sans Bold Italics"/>
                <a:ea typeface="IBM Plex Sans Bold Italics"/>
                <a:cs typeface="IBM Plex Sans Bold Italics"/>
                <a:sym typeface="IBM Plex Sans Bold Italics"/>
              </a:rPr>
              <a:t>MASTERES</a:t>
            </a:r>
          </a:p>
        </p:txBody>
      </p:sp>
      <p:sp>
        <p:nvSpPr>
          <p:cNvPr id="10" name="TextBox 10"/>
          <p:cNvSpPr txBox="1"/>
          <p:nvPr/>
        </p:nvSpPr>
        <p:spPr>
          <a:xfrm>
            <a:off x="921353" y="9011231"/>
            <a:ext cx="2948007" cy="306705"/>
          </a:xfrm>
          <a:prstGeom prst="rect">
            <a:avLst/>
          </a:prstGeom>
        </p:spPr>
        <p:txBody>
          <a:bodyPr lIns="0" tIns="0" rIns="0" bIns="0" rtlCol="0" anchor="t">
            <a:spAutoFit/>
          </a:bodyPr>
          <a:lstStyle/>
          <a:p>
            <a:pPr algn="l">
              <a:lnSpc>
                <a:spcPts val="2520"/>
              </a:lnSpc>
            </a:pPr>
            <a:r>
              <a:rPr lang="en-US" sz="1800" b="1" i="1">
                <a:solidFill>
                  <a:srgbClr val="EA8C39"/>
                </a:solidFill>
                <a:latin typeface="IBM Plex Sans Bold Italics"/>
                <a:ea typeface="IBM Plex Sans Bold Italics"/>
                <a:cs typeface="IBM Plex Sans Bold Italics"/>
                <a:sym typeface="IBM Plex Sans Bold Italics"/>
              </a:rPr>
              <a:t>ORGANISATION GÉNÉRALE</a:t>
            </a:r>
          </a:p>
        </p:txBody>
      </p:sp>
      <p:sp>
        <p:nvSpPr>
          <p:cNvPr id="11" name="TextBox 11"/>
          <p:cNvSpPr txBox="1"/>
          <p:nvPr/>
        </p:nvSpPr>
        <p:spPr>
          <a:xfrm>
            <a:off x="921353" y="7767276"/>
            <a:ext cx="3164262" cy="321907"/>
          </a:xfrm>
          <a:prstGeom prst="rect">
            <a:avLst/>
          </a:prstGeom>
        </p:spPr>
        <p:txBody>
          <a:bodyPr lIns="0" tIns="0" rIns="0" bIns="0" rtlCol="0" anchor="t">
            <a:spAutoFit/>
          </a:bodyPr>
          <a:lstStyle/>
          <a:p>
            <a:pPr algn="l">
              <a:lnSpc>
                <a:spcPts val="2520"/>
              </a:lnSpc>
            </a:pPr>
            <a:r>
              <a:rPr lang="en-US" sz="1800" b="1" i="1">
                <a:solidFill>
                  <a:srgbClr val="EA8C39"/>
                </a:solidFill>
                <a:latin typeface="IBM Plex Sans Bold Italics"/>
                <a:ea typeface="IBM Plex Sans Bold Italics"/>
                <a:cs typeface="IBM Plex Sans Bold Italics"/>
                <a:sym typeface="IBM Plex Sans Bold Italics"/>
              </a:rPr>
              <a:t>CONDITIONS D’ADMISSIONS</a:t>
            </a:r>
          </a:p>
        </p:txBody>
      </p:sp>
      <p:sp>
        <p:nvSpPr>
          <p:cNvPr id="12" name="TextBox 12"/>
          <p:cNvSpPr txBox="1"/>
          <p:nvPr/>
        </p:nvSpPr>
        <p:spPr>
          <a:xfrm>
            <a:off x="4846930" y="4221413"/>
            <a:ext cx="2048754" cy="299056"/>
          </a:xfrm>
          <a:prstGeom prst="rect">
            <a:avLst/>
          </a:prstGeom>
        </p:spPr>
        <p:txBody>
          <a:bodyPr wrap="square" lIns="0" tIns="0" rIns="0" bIns="0" rtlCol="0" anchor="t">
            <a:spAutoFit/>
          </a:bodyPr>
          <a:lstStyle/>
          <a:p>
            <a:pPr algn="l">
              <a:lnSpc>
                <a:spcPts val="2520"/>
              </a:lnSpc>
            </a:pPr>
            <a:r>
              <a:rPr lang="en-US" sz="1800" i="1" spc="7" dirty="0">
                <a:solidFill>
                  <a:srgbClr val="231F20"/>
                </a:solidFill>
                <a:latin typeface="IBM Plex Sans Italics"/>
                <a:ea typeface="IBM Plex Sans Italics"/>
                <a:cs typeface="IBM Plex Sans Italics"/>
                <a:sym typeface="IBM Plex Sans Italics"/>
              </a:rPr>
              <a:t>SPÉCIALISÉS (</a:t>
            </a:r>
            <a:r>
              <a:rPr lang="en-US" sz="1800" i="1" spc="7" dirty="0" err="1">
                <a:solidFill>
                  <a:srgbClr val="231F20"/>
                </a:solidFill>
                <a:latin typeface="IBM Plex Sans Italics"/>
                <a:ea typeface="IBM Plex Sans Italics"/>
                <a:cs typeface="IBM Plex Sans Italics"/>
                <a:sym typeface="IBM Plex Sans Italics"/>
              </a:rPr>
              <a:t>Spé</a:t>
            </a:r>
            <a:r>
              <a:rPr lang="en-US" sz="1800" i="1" spc="7" dirty="0">
                <a:solidFill>
                  <a:srgbClr val="231F20"/>
                </a:solidFill>
                <a:latin typeface="IBM Plex Sans Italics"/>
                <a:ea typeface="IBM Plex Sans Italics"/>
                <a:cs typeface="IBM Plex Sans Italics"/>
                <a:sym typeface="IBM Plex Sans Italics"/>
              </a:rPr>
              <a:t>.)</a:t>
            </a:r>
          </a:p>
        </p:txBody>
      </p:sp>
      <p:sp>
        <p:nvSpPr>
          <p:cNvPr id="13" name="TextBox 13"/>
          <p:cNvSpPr txBox="1"/>
          <p:nvPr/>
        </p:nvSpPr>
        <p:spPr>
          <a:xfrm>
            <a:off x="921353" y="9474356"/>
            <a:ext cx="114300" cy="737845"/>
          </a:xfrm>
          <a:prstGeom prst="rect">
            <a:avLst/>
          </a:prstGeom>
        </p:spPr>
        <p:txBody>
          <a:bodyPr lIns="0" tIns="0" rIns="0" bIns="0" rtlCol="0" anchor="t">
            <a:spAutoFit/>
          </a:bodyPr>
          <a:lstStyle/>
          <a:p>
            <a:pPr algn="just">
              <a:lnSpc>
                <a:spcPts val="1439"/>
              </a:lnSpc>
            </a:pPr>
            <a:r>
              <a:rPr lang="en-US" sz="1200" i="1" spc="4">
                <a:solidFill>
                  <a:srgbClr val="231F20"/>
                </a:solidFill>
                <a:latin typeface="IBM Plex Sans Italics"/>
                <a:ea typeface="IBM Plex Sans Italics"/>
                <a:cs typeface="IBM Plex Sans Italics"/>
                <a:sym typeface="IBM Plex Sans Italics"/>
              </a:rPr>
              <a:t>• • • • </a:t>
            </a:r>
          </a:p>
        </p:txBody>
      </p:sp>
      <p:sp>
        <p:nvSpPr>
          <p:cNvPr id="14" name="TextBox 14"/>
          <p:cNvSpPr txBox="1"/>
          <p:nvPr/>
        </p:nvSpPr>
        <p:spPr>
          <a:xfrm>
            <a:off x="921353" y="8181889"/>
            <a:ext cx="2503303" cy="554965"/>
          </a:xfrm>
          <a:prstGeom prst="rect">
            <a:avLst/>
          </a:prstGeom>
        </p:spPr>
        <p:txBody>
          <a:bodyPr lIns="0" tIns="0" rIns="0" bIns="0" rtlCol="0" anchor="t">
            <a:spAutoFit/>
          </a:bodyPr>
          <a:lstStyle/>
          <a:p>
            <a:pPr algn="l">
              <a:lnSpc>
                <a:spcPts val="1439"/>
              </a:lnSpc>
            </a:pPr>
            <a:r>
              <a:rPr lang="en-US" sz="1200" i="1" spc="4">
                <a:solidFill>
                  <a:srgbClr val="231F20"/>
                </a:solidFill>
                <a:latin typeface="IBM Plex Sans Italics"/>
                <a:ea typeface="IBM Plex Sans Italics"/>
                <a:cs typeface="IBM Plex Sans Italics"/>
                <a:sym typeface="IBM Plex Sans Italics"/>
              </a:rPr>
              <a:t>M1</a:t>
            </a:r>
          </a:p>
          <a:p>
            <a:pPr algn="l">
              <a:lnSpc>
                <a:spcPts val="1439"/>
              </a:lnSpc>
            </a:pPr>
            <a:r>
              <a:rPr lang="en-US" sz="1200" i="1" spc="4">
                <a:solidFill>
                  <a:srgbClr val="231F20"/>
                </a:solidFill>
                <a:latin typeface="IBM Plex Sans Italics"/>
                <a:ea typeface="IBM Plex Sans Italics"/>
                <a:cs typeface="IBM Plex Sans Italics"/>
                <a:sym typeface="IBM Plex Sans Italics"/>
              </a:rPr>
              <a:t>• Bac+3 validé </a:t>
            </a:r>
          </a:p>
          <a:p>
            <a:pPr algn="l">
              <a:lnSpc>
                <a:spcPts val="1439"/>
              </a:lnSpc>
            </a:pPr>
            <a:r>
              <a:rPr lang="en-US" sz="1200" i="1" spc="4">
                <a:solidFill>
                  <a:srgbClr val="231F20"/>
                </a:solidFill>
                <a:latin typeface="IBM Plex Sans Italics"/>
                <a:ea typeface="IBM Plex Sans Italics"/>
                <a:cs typeface="IBM Plex Sans Italics"/>
                <a:sym typeface="IBM Plex Sans Italics"/>
              </a:rPr>
              <a:t>• Etudiants internationaux : TCF B2</a:t>
            </a:r>
          </a:p>
        </p:txBody>
      </p:sp>
      <p:sp>
        <p:nvSpPr>
          <p:cNvPr id="15" name="TextBox 15"/>
          <p:cNvSpPr txBox="1"/>
          <p:nvPr/>
        </p:nvSpPr>
        <p:spPr>
          <a:xfrm>
            <a:off x="1149953" y="9474356"/>
            <a:ext cx="5638733" cy="737845"/>
          </a:xfrm>
          <a:prstGeom prst="rect">
            <a:avLst/>
          </a:prstGeom>
        </p:spPr>
        <p:txBody>
          <a:bodyPr lIns="0" tIns="0" rIns="0" bIns="0" rtlCol="0" anchor="t">
            <a:spAutoFit/>
          </a:bodyPr>
          <a:lstStyle/>
          <a:p>
            <a:pPr algn="just">
              <a:lnSpc>
                <a:spcPts val="1439"/>
              </a:lnSpc>
            </a:pPr>
            <a:r>
              <a:rPr lang="en-US" sz="1200" i="1" spc="4">
                <a:solidFill>
                  <a:srgbClr val="231F20"/>
                </a:solidFill>
                <a:latin typeface="IBM Plex Sans Italics"/>
                <a:ea typeface="IBM Plex Sans Italics"/>
                <a:cs typeface="IBM Plex Sans Italics"/>
                <a:sym typeface="IBM Plex Sans Italics"/>
              </a:rPr>
              <a:t>Formation Initiale en présentiel et hybride (présence possible par visioconférence) Rythme de cours en demi-journées </a:t>
            </a:r>
          </a:p>
          <a:p>
            <a:pPr algn="l">
              <a:lnSpc>
                <a:spcPts val="1439"/>
              </a:lnSpc>
            </a:pPr>
            <a:r>
              <a:rPr lang="en-US" sz="1200" i="1" spc="4">
                <a:solidFill>
                  <a:srgbClr val="231F20"/>
                </a:solidFill>
                <a:latin typeface="IBM Plex Sans Italics"/>
                <a:ea typeface="IBM Plex Sans Italics"/>
                <a:cs typeface="IBM Plex Sans Italics"/>
                <a:sym typeface="IBM Plex Sans Italics"/>
              </a:rPr>
              <a:t>Stage optionnel 1ère année - obligatoire en option rncp</a:t>
            </a:r>
          </a:p>
          <a:p>
            <a:pPr algn="l">
              <a:lnSpc>
                <a:spcPts val="1439"/>
              </a:lnSpc>
            </a:pPr>
            <a:r>
              <a:rPr lang="en-US" sz="1200" i="1" spc="4">
                <a:solidFill>
                  <a:srgbClr val="231F20"/>
                </a:solidFill>
                <a:latin typeface="IBM Plex Sans Italics"/>
                <a:ea typeface="IBM Plex Sans Italics"/>
                <a:cs typeface="IBM Plex Sans Italics"/>
                <a:sym typeface="IBM Plex Sans Italics"/>
              </a:rPr>
              <a:t>Stage obligatoire de 4 mois minimum en 2ème année</a:t>
            </a:r>
          </a:p>
        </p:txBody>
      </p:sp>
      <p:sp>
        <p:nvSpPr>
          <p:cNvPr id="16" name="TextBox 16"/>
          <p:cNvSpPr txBox="1"/>
          <p:nvPr/>
        </p:nvSpPr>
        <p:spPr>
          <a:xfrm>
            <a:off x="3779996" y="8181889"/>
            <a:ext cx="3421380" cy="542925"/>
          </a:xfrm>
          <a:prstGeom prst="rect">
            <a:avLst/>
          </a:prstGeom>
        </p:spPr>
        <p:txBody>
          <a:bodyPr lIns="0" tIns="0" rIns="0" bIns="0" rtlCol="0" anchor="t">
            <a:spAutoFit/>
          </a:bodyPr>
          <a:lstStyle/>
          <a:p>
            <a:pPr algn="l">
              <a:lnSpc>
                <a:spcPts val="1439"/>
              </a:lnSpc>
            </a:pPr>
            <a:r>
              <a:rPr lang="en-US" sz="1200" i="1" spc="4">
                <a:solidFill>
                  <a:srgbClr val="231F20"/>
                </a:solidFill>
                <a:latin typeface="IBM Plex Sans Italics"/>
                <a:ea typeface="IBM Plex Sans Italics"/>
                <a:cs typeface="IBM Plex Sans Italics"/>
                <a:sym typeface="IBM Plex Sans Italics"/>
              </a:rPr>
              <a:t>M2</a:t>
            </a:r>
          </a:p>
          <a:p>
            <a:pPr algn="just">
              <a:lnSpc>
                <a:spcPts val="1439"/>
              </a:lnSpc>
            </a:pPr>
            <a:r>
              <a:rPr lang="en-US" sz="1200" i="1" spc="4">
                <a:solidFill>
                  <a:srgbClr val="231F20"/>
                </a:solidFill>
                <a:latin typeface="IBM Plex Sans Italics"/>
                <a:ea typeface="IBM Plex Sans Italics"/>
                <a:cs typeface="IBM Plex Sans Italics"/>
                <a:sym typeface="IBM Plex Sans Italics"/>
              </a:rPr>
              <a:t>• Bac+4 validé en sciences humaines et sociales</a:t>
            </a:r>
          </a:p>
          <a:p>
            <a:pPr algn="just">
              <a:lnSpc>
                <a:spcPts val="1439"/>
              </a:lnSpc>
            </a:pPr>
            <a:r>
              <a:rPr lang="en-US" sz="1200" i="1" spc="4">
                <a:solidFill>
                  <a:srgbClr val="231F20"/>
                </a:solidFill>
                <a:latin typeface="IBM Plex Sans Italics"/>
                <a:ea typeface="IBM Plex Sans Italics"/>
                <a:cs typeface="IBM Plex Sans Italics"/>
                <a:sym typeface="IBM Plex Sans Italics"/>
              </a:rPr>
              <a:t>• Etudiants internationaux : TCF B2</a:t>
            </a:r>
          </a:p>
        </p:txBody>
      </p:sp>
      <p:sp>
        <p:nvSpPr>
          <p:cNvPr id="17" name="TextBox 99"/>
          <p:cNvSpPr txBox="1"/>
          <p:nvPr/>
        </p:nvSpPr>
        <p:spPr>
          <a:xfrm>
            <a:off x="6672167" y="9971913"/>
            <a:ext cx="248917" cy="240665"/>
          </a:xfrm>
          <a:prstGeom prst="rect">
            <a:avLst/>
          </a:prstGeom>
        </p:spPr>
        <p:txBody>
          <a:bodyPr lIns="0" tIns="0" rIns="0" bIns="0" rtlCol="0" anchor="t">
            <a:spAutoFit/>
          </a:bodyPr>
          <a:lstStyle/>
          <a:p>
            <a:pPr algn="l">
              <a:lnSpc>
                <a:spcPts val="1959"/>
              </a:lnSpc>
            </a:pPr>
            <a:r>
              <a:rPr lang="en-US" sz="1399" b="1" spc="8" dirty="0">
                <a:solidFill>
                  <a:srgbClr val="231F20"/>
                </a:solidFill>
                <a:latin typeface="IBM Plex Sans Bold"/>
                <a:ea typeface="IBM Plex Sans Bold"/>
                <a:cs typeface="IBM Plex Sans Bold"/>
                <a:sym typeface="IBM Plex Sans Bold"/>
              </a:rPr>
              <a:t>21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02512" y="4924130"/>
            <a:ext cx="762505" cy="679580"/>
            <a:chOff x="0" y="0"/>
            <a:chExt cx="762495" cy="679577"/>
          </a:xfrm>
        </p:grpSpPr>
        <p:sp>
          <p:nvSpPr>
            <p:cNvPr id="3" name="Freeform 3"/>
            <p:cNvSpPr/>
            <p:nvPr/>
          </p:nvSpPr>
          <p:spPr>
            <a:xfrm>
              <a:off x="63500" y="63500"/>
              <a:ext cx="635508" cy="552577"/>
            </a:xfrm>
            <a:custGeom>
              <a:avLst/>
              <a:gdLst/>
              <a:ahLst/>
              <a:cxnLst/>
              <a:rect l="l" t="t" r="r" b="b"/>
              <a:pathLst>
                <a:path w="635508" h="552577">
                  <a:moveTo>
                    <a:pt x="631698" y="290322"/>
                  </a:moveTo>
                  <a:lnTo>
                    <a:pt x="487045" y="538480"/>
                  </a:lnTo>
                  <a:cubicBezTo>
                    <a:pt x="481965" y="547243"/>
                    <a:pt x="472567" y="552577"/>
                    <a:pt x="462407" y="552577"/>
                  </a:cubicBezTo>
                  <a:lnTo>
                    <a:pt x="173101" y="552577"/>
                  </a:lnTo>
                  <a:cubicBezTo>
                    <a:pt x="162941" y="552577"/>
                    <a:pt x="153543" y="547243"/>
                    <a:pt x="148463" y="538480"/>
                  </a:cubicBezTo>
                  <a:lnTo>
                    <a:pt x="3810" y="290322"/>
                  </a:lnTo>
                  <a:cubicBezTo>
                    <a:pt x="-1270" y="281559"/>
                    <a:pt x="-1270" y="270891"/>
                    <a:pt x="3810" y="262128"/>
                  </a:cubicBezTo>
                  <a:lnTo>
                    <a:pt x="148463" y="14097"/>
                  </a:lnTo>
                  <a:cubicBezTo>
                    <a:pt x="153543" y="5334"/>
                    <a:pt x="162941" y="0"/>
                    <a:pt x="173101" y="0"/>
                  </a:cubicBezTo>
                  <a:lnTo>
                    <a:pt x="462407" y="0"/>
                  </a:lnTo>
                  <a:cubicBezTo>
                    <a:pt x="472567" y="0"/>
                    <a:pt x="481965" y="5334"/>
                    <a:pt x="487045" y="14097"/>
                  </a:cubicBezTo>
                  <a:lnTo>
                    <a:pt x="631698" y="262128"/>
                  </a:lnTo>
                  <a:cubicBezTo>
                    <a:pt x="636778" y="270891"/>
                    <a:pt x="636778" y="281559"/>
                    <a:pt x="631698" y="290322"/>
                  </a:cubicBezTo>
                </a:path>
              </a:pathLst>
            </a:custGeom>
            <a:solidFill>
              <a:srgbClr val="7DE314"/>
            </a:solidFill>
          </p:spPr>
          <p:txBody>
            <a:bodyPr/>
            <a:lstStyle/>
            <a:p>
              <a:endParaRPr lang="fr-FR"/>
            </a:p>
          </p:txBody>
        </p:sp>
        <p:sp>
          <p:nvSpPr>
            <p:cNvPr id="4" name="Freeform 4"/>
            <p:cNvSpPr/>
            <p:nvPr/>
          </p:nvSpPr>
          <p:spPr>
            <a:xfrm>
              <a:off x="260223" y="145923"/>
              <a:ext cx="438785" cy="470027"/>
            </a:xfrm>
            <a:custGeom>
              <a:avLst/>
              <a:gdLst/>
              <a:ahLst/>
              <a:cxnLst/>
              <a:rect l="l" t="t" r="r" b="b"/>
              <a:pathLst>
                <a:path w="438785" h="470027">
                  <a:moveTo>
                    <a:pt x="261239" y="0"/>
                  </a:moveTo>
                  <a:lnTo>
                    <a:pt x="366014" y="179705"/>
                  </a:lnTo>
                  <a:cubicBezTo>
                    <a:pt x="371094" y="188468"/>
                    <a:pt x="371094" y="199136"/>
                    <a:pt x="366014" y="207899"/>
                  </a:cubicBezTo>
                  <a:lnTo>
                    <a:pt x="255905" y="396875"/>
                  </a:lnTo>
                  <a:cubicBezTo>
                    <a:pt x="250825" y="405638"/>
                    <a:pt x="241427" y="410972"/>
                    <a:pt x="231267" y="410972"/>
                  </a:cubicBezTo>
                  <a:lnTo>
                    <a:pt x="10795" y="410972"/>
                  </a:lnTo>
                  <a:cubicBezTo>
                    <a:pt x="7112" y="410972"/>
                    <a:pt x="3429" y="410210"/>
                    <a:pt x="0" y="408813"/>
                  </a:cubicBezTo>
                  <a:lnTo>
                    <a:pt x="61849" y="470027"/>
                  </a:lnTo>
                  <a:lnTo>
                    <a:pt x="265684" y="470027"/>
                  </a:lnTo>
                  <a:cubicBezTo>
                    <a:pt x="275844" y="470027"/>
                    <a:pt x="285242" y="464693"/>
                    <a:pt x="290322" y="455930"/>
                  </a:cubicBezTo>
                  <a:lnTo>
                    <a:pt x="434975" y="208026"/>
                  </a:lnTo>
                  <a:cubicBezTo>
                    <a:pt x="437515" y="203708"/>
                    <a:pt x="438785" y="198755"/>
                    <a:pt x="438785" y="193929"/>
                  </a:cubicBezTo>
                  <a:lnTo>
                    <a:pt x="437515" y="184150"/>
                  </a:lnTo>
                  <a:lnTo>
                    <a:pt x="424434" y="161671"/>
                  </a:lnTo>
                  <a:close/>
                </a:path>
              </a:pathLst>
            </a:custGeom>
            <a:solidFill>
              <a:srgbClr val="3DC903"/>
            </a:solidFill>
          </p:spPr>
          <p:txBody>
            <a:bodyPr/>
            <a:lstStyle/>
            <a:p>
              <a:endParaRPr lang="fr-FR"/>
            </a:p>
          </p:txBody>
        </p:sp>
        <p:sp>
          <p:nvSpPr>
            <p:cNvPr id="5" name="Freeform 5"/>
            <p:cNvSpPr/>
            <p:nvPr/>
          </p:nvSpPr>
          <p:spPr>
            <a:xfrm>
              <a:off x="132461" y="122682"/>
              <a:ext cx="497459" cy="434213"/>
            </a:xfrm>
            <a:custGeom>
              <a:avLst/>
              <a:gdLst/>
              <a:ahLst/>
              <a:cxnLst/>
              <a:rect l="l" t="t" r="r" b="b"/>
              <a:pathLst>
                <a:path w="497459" h="434213">
                  <a:moveTo>
                    <a:pt x="493776" y="231140"/>
                  </a:moveTo>
                  <a:lnTo>
                    <a:pt x="383667" y="420116"/>
                  </a:lnTo>
                  <a:cubicBezTo>
                    <a:pt x="378587" y="428879"/>
                    <a:pt x="369189" y="434213"/>
                    <a:pt x="359029" y="434213"/>
                  </a:cubicBezTo>
                  <a:lnTo>
                    <a:pt x="138557" y="434213"/>
                  </a:lnTo>
                  <a:cubicBezTo>
                    <a:pt x="134747" y="434213"/>
                    <a:pt x="131191" y="433451"/>
                    <a:pt x="127762" y="432054"/>
                  </a:cubicBezTo>
                  <a:lnTo>
                    <a:pt x="127635" y="432054"/>
                  </a:lnTo>
                  <a:lnTo>
                    <a:pt x="117094" y="425577"/>
                  </a:lnTo>
                  <a:lnTo>
                    <a:pt x="3810" y="231140"/>
                  </a:lnTo>
                  <a:cubicBezTo>
                    <a:pt x="-1270" y="222377"/>
                    <a:pt x="-1270" y="211709"/>
                    <a:pt x="3810" y="202946"/>
                  </a:cubicBezTo>
                  <a:lnTo>
                    <a:pt x="113919" y="14097"/>
                  </a:lnTo>
                  <a:cubicBezTo>
                    <a:pt x="118999" y="5334"/>
                    <a:pt x="128397" y="0"/>
                    <a:pt x="138557" y="0"/>
                  </a:cubicBezTo>
                  <a:lnTo>
                    <a:pt x="358902" y="0"/>
                  </a:lnTo>
                  <a:cubicBezTo>
                    <a:pt x="369062" y="0"/>
                    <a:pt x="378460" y="5334"/>
                    <a:pt x="383540" y="14097"/>
                  </a:cubicBezTo>
                  <a:lnTo>
                    <a:pt x="493649" y="203073"/>
                  </a:lnTo>
                  <a:cubicBezTo>
                    <a:pt x="498729" y="211836"/>
                    <a:pt x="498729" y="222504"/>
                    <a:pt x="493649" y="231267"/>
                  </a:cubicBezTo>
                </a:path>
              </a:pathLst>
            </a:custGeom>
            <a:solidFill>
              <a:srgbClr val="FFFFFF"/>
            </a:solidFill>
          </p:spPr>
          <p:txBody>
            <a:bodyPr/>
            <a:lstStyle/>
            <a:p>
              <a:endParaRPr lang="fr-FR"/>
            </a:p>
          </p:txBody>
        </p:sp>
        <p:sp>
          <p:nvSpPr>
            <p:cNvPr id="6" name="Freeform 6"/>
            <p:cNvSpPr/>
            <p:nvPr/>
          </p:nvSpPr>
          <p:spPr>
            <a:xfrm>
              <a:off x="260477" y="267970"/>
              <a:ext cx="120269" cy="140081"/>
            </a:xfrm>
            <a:custGeom>
              <a:avLst/>
              <a:gdLst/>
              <a:ahLst/>
              <a:cxnLst/>
              <a:rect l="l" t="t" r="r" b="b"/>
              <a:pathLst>
                <a:path w="120269" h="140081">
                  <a:moveTo>
                    <a:pt x="120269" y="70231"/>
                  </a:moveTo>
                  <a:lnTo>
                    <a:pt x="115697" y="98298"/>
                  </a:lnTo>
                  <a:cubicBezTo>
                    <a:pt x="112649" y="106807"/>
                    <a:pt x="108458" y="114173"/>
                    <a:pt x="103124" y="120396"/>
                  </a:cubicBezTo>
                  <a:lnTo>
                    <a:pt x="91440" y="131445"/>
                  </a:lnTo>
                  <a:cubicBezTo>
                    <a:pt x="76708" y="138303"/>
                    <a:pt x="68707" y="140081"/>
                    <a:pt x="60198" y="140081"/>
                  </a:cubicBezTo>
                  <a:lnTo>
                    <a:pt x="43434" y="138430"/>
                  </a:lnTo>
                  <a:cubicBezTo>
                    <a:pt x="28829" y="131572"/>
                    <a:pt x="22479" y="126619"/>
                    <a:pt x="17145" y="120396"/>
                  </a:cubicBezTo>
                  <a:lnTo>
                    <a:pt x="4572" y="98298"/>
                  </a:lnTo>
                  <a:cubicBezTo>
                    <a:pt x="1524" y="89789"/>
                    <a:pt x="0" y="80391"/>
                    <a:pt x="0" y="70231"/>
                  </a:cubicBezTo>
                  <a:lnTo>
                    <a:pt x="4572" y="42164"/>
                  </a:lnTo>
                  <a:cubicBezTo>
                    <a:pt x="7620" y="33655"/>
                    <a:pt x="11811" y="26289"/>
                    <a:pt x="17145" y="20066"/>
                  </a:cubicBezTo>
                  <a:lnTo>
                    <a:pt x="28829" y="8890"/>
                  </a:lnTo>
                  <a:cubicBezTo>
                    <a:pt x="43434" y="1778"/>
                    <a:pt x="51435" y="0"/>
                    <a:pt x="60071" y="0"/>
                  </a:cubicBezTo>
                  <a:lnTo>
                    <a:pt x="76581" y="1778"/>
                  </a:lnTo>
                  <a:cubicBezTo>
                    <a:pt x="91313" y="8890"/>
                    <a:pt x="97663" y="13716"/>
                    <a:pt x="103124" y="19939"/>
                  </a:cubicBezTo>
                  <a:lnTo>
                    <a:pt x="115697" y="42037"/>
                  </a:lnTo>
                  <a:cubicBezTo>
                    <a:pt x="118745" y="50546"/>
                    <a:pt x="120269" y="59944"/>
                    <a:pt x="120269" y="70104"/>
                  </a:cubicBezTo>
                  <a:moveTo>
                    <a:pt x="88773" y="70104"/>
                  </a:moveTo>
                  <a:lnTo>
                    <a:pt x="88011" y="58293"/>
                  </a:lnTo>
                  <a:cubicBezTo>
                    <a:pt x="85217" y="48006"/>
                    <a:pt x="83185" y="43561"/>
                    <a:pt x="80645" y="39878"/>
                  </a:cubicBezTo>
                  <a:lnTo>
                    <a:pt x="75057" y="33401"/>
                  </a:lnTo>
                  <a:lnTo>
                    <a:pt x="64262" y="28448"/>
                  </a:lnTo>
                  <a:cubicBezTo>
                    <a:pt x="55753" y="28448"/>
                    <a:pt x="51816" y="29464"/>
                    <a:pt x="48260" y="31496"/>
                  </a:cubicBezTo>
                  <a:lnTo>
                    <a:pt x="41783" y="36322"/>
                  </a:lnTo>
                  <a:cubicBezTo>
                    <a:pt x="36703" y="43688"/>
                    <a:pt x="34671" y="48133"/>
                    <a:pt x="33274" y="53340"/>
                  </a:cubicBezTo>
                  <a:lnTo>
                    <a:pt x="31115" y="64135"/>
                  </a:lnTo>
                  <a:cubicBezTo>
                    <a:pt x="31115" y="76454"/>
                    <a:pt x="31877" y="82042"/>
                    <a:pt x="33274" y="87122"/>
                  </a:cubicBezTo>
                  <a:lnTo>
                    <a:pt x="36703" y="96520"/>
                  </a:lnTo>
                  <a:cubicBezTo>
                    <a:pt x="41783" y="103886"/>
                    <a:pt x="44831" y="106807"/>
                    <a:pt x="48387" y="108712"/>
                  </a:cubicBezTo>
                  <a:lnTo>
                    <a:pt x="55753" y="111760"/>
                  </a:lnTo>
                  <a:lnTo>
                    <a:pt x="68199" y="110744"/>
                  </a:lnTo>
                  <a:cubicBezTo>
                    <a:pt x="75184" y="106680"/>
                    <a:pt x="78232" y="103886"/>
                    <a:pt x="80772" y="100203"/>
                  </a:cubicBezTo>
                  <a:lnTo>
                    <a:pt x="85344" y="92075"/>
                  </a:lnTo>
                  <a:cubicBezTo>
                    <a:pt x="88138" y="81915"/>
                    <a:pt x="88900" y="76327"/>
                    <a:pt x="88900" y="70104"/>
                  </a:cubicBezTo>
                </a:path>
              </a:pathLst>
            </a:custGeom>
            <a:solidFill>
              <a:srgbClr val="7DE314"/>
            </a:solidFill>
          </p:spPr>
          <p:txBody>
            <a:bodyPr/>
            <a:lstStyle/>
            <a:p>
              <a:endParaRPr lang="fr-FR"/>
            </a:p>
          </p:txBody>
        </p:sp>
        <p:sp>
          <p:nvSpPr>
            <p:cNvPr id="7" name="Freeform 7"/>
            <p:cNvSpPr/>
            <p:nvPr/>
          </p:nvSpPr>
          <p:spPr>
            <a:xfrm>
              <a:off x="399034" y="273939"/>
              <a:ext cx="99187" cy="131953"/>
            </a:xfrm>
            <a:custGeom>
              <a:avLst/>
              <a:gdLst/>
              <a:ahLst/>
              <a:cxnLst/>
              <a:rect l="l" t="t" r="r" b="b"/>
              <a:pathLst>
                <a:path w="99187" h="131953">
                  <a:moveTo>
                    <a:pt x="99187" y="104013"/>
                  </a:moveTo>
                  <a:lnTo>
                    <a:pt x="99187" y="131953"/>
                  </a:lnTo>
                  <a:lnTo>
                    <a:pt x="4572" y="131953"/>
                  </a:lnTo>
                  <a:lnTo>
                    <a:pt x="4572" y="104013"/>
                  </a:lnTo>
                  <a:lnTo>
                    <a:pt x="37719" y="104013"/>
                  </a:lnTo>
                  <a:lnTo>
                    <a:pt x="37719" y="34036"/>
                  </a:lnTo>
                  <a:cubicBezTo>
                    <a:pt x="36322" y="35941"/>
                    <a:pt x="34036" y="37719"/>
                    <a:pt x="31115" y="39751"/>
                  </a:cubicBezTo>
                  <a:lnTo>
                    <a:pt x="24765" y="43434"/>
                  </a:lnTo>
                  <a:lnTo>
                    <a:pt x="13970" y="48260"/>
                  </a:lnTo>
                  <a:cubicBezTo>
                    <a:pt x="6350" y="50419"/>
                    <a:pt x="3048" y="50927"/>
                    <a:pt x="0" y="50927"/>
                  </a:cubicBezTo>
                  <a:lnTo>
                    <a:pt x="0" y="22098"/>
                  </a:lnTo>
                  <a:cubicBezTo>
                    <a:pt x="2794" y="22098"/>
                    <a:pt x="6223" y="21209"/>
                    <a:pt x="10287" y="19431"/>
                  </a:cubicBezTo>
                  <a:lnTo>
                    <a:pt x="18288" y="15494"/>
                  </a:lnTo>
                  <a:cubicBezTo>
                    <a:pt x="26035" y="10541"/>
                    <a:pt x="29464" y="8128"/>
                    <a:pt x="32258" y="5715"/>
                  </a:cubicBezTo>
                  <a:lnTo>
                    <a:pt x="36957" y="1397"/>
                  </a:lnTo>
                  <a:lnTo>
                    <a:pt x="69723" y="0"/>
                  </a:lnTo>
                  <a:lnTo>
                    <a:pt x="69723" y="103886"/>
                  </a:lnTo>
                  <a:close/>
                </a:path>
              </a:pathLst>
            </a:custGeom>
            <a:solidFill>
              <a:srgbClr val="7DE314"/>
            </a:solidFill>
          </p:spPr>
          <p:txBody>
            <a:bodyPr/>
            <a:lstStyle/>
            <a:p>
              <a:endParaRPr lang="fr-FR"/>
            </a:p>
          </p:txBody>
        </p:sp>
      </p:grpSp>
      <p:grpSp>
        <p:nvGrpSpPr>
          <p:cNvPr id="8" name="Group 8"/>
          <p:cNvGrpSpPr>
            <a:grpSpLocks noChangeAspect="1"/>
          </p:cNvGrpSpPr>
          <p:nvPr/>
        </p:nvGrpSpPr>
        <p:grpSpPr>
          <a:xfrm>
            <a:off x="3461909" y="4916900"/>
            <a:ext cx="762505" cy="686800"/>
            <a:chOff x="0" y="0"/>
            <a:chExt cx="762495" cy="686803"/>
          </a:xfrm>
        </p:grpSpPr>
        <p:sp>
          <p:nvSpPr>
            <p:cNvPr id="9" name="Freeform 9"/>
            <p:cNvSpPr/>
            <p:nvPr/>
          </p:nvSpPr>
          <p:spPr>
            <a:xfrm>
              <a:off x="63500" y="63500"/>
              <a:ext cx="635508" cy="559816"/>
            </a:xfrm>
            <a:custGeom>
              <a:avLst/>
              <a:gdLst/>
              <a:ahLst/>
              <a:cxnLst/>
              <a:rect l="l" t="t" r="r" b="b"/>
              <a:pathLst>
                <a:path w="635508" h="559816">
                  <a:moveTo>
                    <a:pt x="631698" y="294132"/>
                  </a:moveTo>
                  <a:lnTo>
                    <a:pt x="487045" y="545592"/>
                  </a:lnTo>
                  <a:cubicBezTo>
                    <a:pt x="481965" y="554482"/>
                    <a:pt x="472567" y="559816"/>
                    <a:pt x="462407" y="559816"/>
                  </a:cubicBezTo>
                  <a:lnTo>
                    <a:pt x="173101" y="559816"/>
                  </a:lnTo>
                  <a:cubicBezTo>
                    <a:pt x="162941" y="559816"/>
                    <a:pt x="153543" y="554355"/>
                    <a:pt x="148463" y="545592"/>
                  </a:cubicBezTo>
                  <a:lnTo>
                    <a:pt x="3810" y="294132"/>
                  </a:lnTo>
                  <a:cubicBezTo>
                    <a:pt x="-1270" y="285242"/>
                    <a:pt x="-1270" y="274447"/>
                    <a:pt x="3810" y="265557"/>
                  </a:cubicBezTo>
                  <a:lnTo>
                    <a:pt x="148463" y="14224"/>
                  </a:lnTo>
                  <a:cubicBezTo>
                    <a:pt x="153543" y="5334"/>
                    <a:pt x="162941" y="0"/>
                    <a:pt x="173101" y="0"/>
                  </a:cubicBezTo>
                  <a:lnTo>
                    <a:pt x="462407" y="0"/>
                  </a:lnTo>
                  <a:cubicBezTo>
                    <a:pt x="472567" y="0"/>
                    <a:pt x="481965" y="5461"/>
                    <a:pt x="487045" y="14224"/>
                  </a:cubicBezTo>
                  <a:lnTo>
                    <a:pt x="631698" y="265684"/>
                  </a:lnTo>
                  <a:cubicBezTo>
                    <a:pt x="636778" y="274574"/>
                    <a:pt x="636778" y="285369"/>
                    <a:pt x="631698" y="294259"/>
                  </a:cubicBezTo>
                </a:path>
              </a:pathLst>
            </a:custGeom>
            <a:solidFill>
              <a:srgbClr val="00CC9C"/>
            </a:solidFill>
          </p:spPr>
          <p:txBody>
            <a:bodyPr/>
            <a:lstStyle/>
            <a:p>
              <a:endParaRPr lang="fr-FR"/>
            </a:p>
          </p:txBody>
        </p:sp>
        <p:sp>
          <p:nvSpPr>
            <p:cNvPr id="10" name="Freeform 10"/>
            <p:cNvSpPr/>
            <p:nvPr/>
          </p:nvSpPr>
          <p:spPr>
            <a:xfrm>
              <a:off x="260223" y="147066"/>
              <a:ext cx="438785" cy="476123"/>
            </a:xfrm>
            <a:custGeom>
              <a:avLst/>
              <a:gdLst/>
              <a:ahLst/>
              <a:cxnLst/>
              <a:rect l="l" t="t" r="r" b="b"/>
              <a:pathLst>
                <a:path w="438785" h="476123">
                  <a:moveTo>
                    <a:pt x="261239" y="0"/>
                  </a:moveTo>
                  <a:lnTo>
                    <a:pt x="366014" y="182118"/>
                  </a:lnTo>
                  <a:cubicBezTo>
                    <a:pt x="371094" y="191008"/>
                    <a:pt x="371094" y="201803"/>
                    <a:pt x="366014" y="210693"/>
                  </a:cubicBezTo>
                  <a:lnTo>
                    <a:pt x="255905" y="402082"/>
                  </a:lnTo>
                  <a:cubicBezTo>
                    <a:pt x="250825" y="410972"/>
                    <a:pt x="241427" y="416306"/>
                    <a:pt x="231267" y="416306"/>
                  </a:cubicBezTo>
                  <a:lnTo>
                    <a:pt x="10795" y="416306"/>
                  </a:lnTo>
                  <a:cubicBezTo>
                    <a:pt x="7112" y="416306"/>
                    <a:pt x="3429" y="415544"/>
                    <a:pt x="0" y="414147"/>
                  </a:cubicBezTo>
                  <a:lnTo>
                    <a:pt x="61849" y="476123"/>
                  </a:lnTo>
                  <a:lnTo>
                    <a:pt x="265684" y="476123"/>
                  </a:lnTo>
                  <a:cubicBezTo>
                    <a:pt x="275844" y="476123"/>
                    <a:pt x="285242" y="470662"/>
                    <a:pt x="290322" y="461899"/>
                  </a:cubicBezTo>
                  <a:lnTo>
                    <a:pt x="434975" y="210566"/>
                  </a:lnTo>
                  <a:cubicBezTo>
                    <a:pt x="437515" y="206121"/>
                    <a:pt x="438785" y="201168"/>
                    <a:pt x="438785" y="196342"/>
                  </a:cubicBezTo>
                  <a:lnTo>
                    <a:pt x="437515" y="186436"/>
                  </a:lnTo>
                  <a:lnTo>
                    <a:pt x="424434" y="163576"/>
                  </a:lnTo>
                  <a:close/>
                </a:path>
              </a:pathLst>
            </a:custGeom>
            <a:solidFill>
              <a:srgbClr val="00A35E"/>
            </a:solidFill>
          </p:spPr>
          <p:txBody>
            <a:bodyPr/>
            <a:lstStyle/>
            <a:p>
              <a:endParaRPr lang="fr-FR"/>
            </a:p>
          </p:txBody>
        </p:sp>
        <p:sp>
          <p:nvSpPr>
            <p:cNvPr id="11" name="Freeform 11"/>
            <p:cNvSpPr/>
            <p:nvPr/>
          </p:nvSpPr>
          <p:spPr>
            <a:xfrm>
              <a:off x="132461" y="123444"/>
              <a:ext cx="497459" cy="439928"/>
            </a:xfrm>
            <a:custGeom>
              <a:avLst/>
              <a:gdLst/>
              <a:ahLst/>
              <a:cxnLst/>
              <a:rect l="l" t="t" r="r" b="b"/>
              <a:pathLst>
                <a:path w="497459" h="439928">
                  <a:moveTo>
                    <a:pt x="493776" y="234188"/>
                  </a:moveTo>
                  <a:lnTo>
                    <a:pt x="383667" y="425704"/>
                  </a:lnTo>
                  <a:cubicBezTo>
                    <a:pt x="378587" y="434594"/>
                    <a:pt x="369189" y="439928"/>
                    <a:pt x="359029" y="439928"/>
                  </a:cubicBezTo>
                  <a:lnTo>
                    <a:pt x="138557" y="439928"/>
                  </a:lnTo>
                  <a:cubicBezTo>
                    <a:pt x="134747" y="439928"/>
                    <a:pt x="131191" y="439166"/>
                    <a:pt x="127762" y="437769"/>
                  </a:cubicBezTo>
                  <a:lnTo>
                    <a:pt x="127635" y="437642"/>
                  </a:lnTo>
                  <a:lnTo>
                    <a:pt x="117094" y="431038"/>
                  </a:lnTo>
                  <a:lnTo>
                    <a:pt x="3810" y="234061"/>
                  </a:lnTo>
                  <a:cubicBezTo>
                    <a:pt x="-1270" y="225171"/>
                    <a:pt x="-1270" y="214376"/>
                    <a:pt x="3810" y="205486"/>
                  </a:cubicBezTo>
                  <a:lnTo>
                    <a:pt x="113919" y="14224"/>
                  </a:lnTo>
                  <a:cubicBezTo>
                    <a:pt x="118999" y="5334"/>
                    <a:pt x="128397" y="0"/>
                    <a:pt x="138557" y="0"/>
                  </a:cubicBezTo>
                  <a:lnTo>
                    <a:pt x="358902" y="0"/>
                  </a:lnTo>
                  <a:cubicBezTo>
                    <a:pt x="369062" y="0"/>
                    <a:pt x="378460" y="5461"/>
                    <a:pt x="383540" y="14224"/>
                  </a:cubicBezTo>
                  <a:lnTo>
                    <a:pt x="493649" y="205613"/>
                  </a:lnTo>
                  <a:cubicBezTo>
                    <a:pt x="498729" y="214503"/>
                    <a:pt x="498729" y="225298"/>
                    <a:pt x="493649" y="234188"/>
                  </a:cubicBezTo>
                </a:path>
              </a:pathLst>
            </a:custGeom>
            <a:solidFill>
              <a:srgbClr val="FFFFFF"/>
            </a:solidFill>
          </p:spPr>
          <p:txBody>
            <a:bodyPr/>
            <a:lstStyle/>
            <a:p>
              <a:endParaRPr lang="fr-FR"/>
            </a:p>
          </p:txBody>
        </p:sp>
        <p:sp>
          <p:nvSpPr>
            <p:cNvPr id="12" name="Freeform 12"/>
            <p:cNvSpPr/>
            <p:nvPr/>
          </p:nvSpPr>
          <p:spPr>
            <a:xfrm>
              <a:off x="260477" y="270510"/>
              <a:ext cx="120269" cy="142240"/>
            </a:xfrm>
            <a:custGeom>
              <a:avLst/>
              <a:gdLst/>
              <a:ahLst/>
              <a:cxnLst/>
              <a:rect l="l" t="t" r="r" b="b"/>
              <a:pathLst>
                <a:path w="120269" h="142240">
                  <a:moveTo>
                    <a:pt x="120269" y="71374"/>
                  </a:moveTo>
                  <a:lnTo>
                    <a:pt x="115697" y="99822"/>
                  </a:lnTo>
                  <a:cubicBezTo>
                    <a:pt x="112649" y="108458"/>
                    <a:pt x="108458" y="115951"/>
                    <a:pt x="103124" y="122301"/>
                  </a:cubicBezTo>
                  <a:lnTo>
                    <a:pt x="91440" y="133477"/>
                  </a:lnTo>
                  <a:cubicBezTo>
                    <a:pt x="76708" y="140462"/>
                    <a:pt x="68707" y="142240"/>
                    <a:pt x="60198" y="142240"/>
                  </a:cubicBezTo>
                  <a:lnTo>
                    <a:pt x="43434" y="140462"/>
                  </a:lnTo>
                  <a:cubicBezTo>
                    <a:pt x="28829" y="133477"/>
                    <a:pt x="22479" y="128524"/>
                    <a:pt x="17145" y="122174"/>
                  </a:cubicBezTo>
                  <a:lnTo>
                    <a:pt x="4572" y="99695"/>
                  </a:lnTo>
                  <a:cubicBezTo>
                    <a:pt x="1524" y="91059"/>
                    <a:pt x="0" y="81534"/>
                    <a:pt x="0" y="71247"/>
                  </a:cubicBezTo>
                  <a:lnTo>
                    <a:pt x="4572" y="42799"/>
                  </a:lnTo>
                  <a:cubicBezTo>
                    <a:pt x="7620" y="34163"/>
                    <a:pt x="11811" y="26670"/>
                    <a:pt x="17145" y="20320"/>
                  </a:cubicBezTo>
                  <a:lnTo>
                    <a:pt x="28829" y="9017"/>
                  </a:lnTo>
                  <a:cubicBezTo>
                    <a:pt x="43434" y="1905"/>
                    <a:pt x="51435" y="0"/>
                    <a:pt x="60071" y="0"/>
                  </a:cubicBezTo>
                  <a:lnTo>
                    <a:pt x="76581" y="1778"/>
                  </a:lnTo>
                  <a:cubicBezTo>
                    <a:pt x="91313" y="8890"/>
                    <a:pt x="97663" y="13843"/>
                    <a:pt x="103124" y="20193"/>
                  </a:cubicBezTo>
                  <a:lnTo>
                    <a:pt x="115697" y="42672"/>
                  </a:lnTo>
                  <a:cubicBezTo>
                    <a:pt x="118745" y="51308"/>
                    <a:pt x="120269" y="60833"/>
                    <a:pt x="120269" y="71120"/>
                  </a:cubicBezTo>
                  <a:moveTo>
                    <a:pt x="88773" y="71120"/>
                  </a:moveTo>
                  <a:lnTo>
                    <a:pt x="88011" y="59182"/>
                  </a:lnTo>
                  <a:cubicBezTo>
                    <a:pt x="85217" y="48768"/>
                    <a:pt x="83185" y="44196"/>
                    <a:pt x="80645" y="40513"/>
                  </a:cubicBezTo>
                  <a:lnTo>
                    <a:pt x="75057" y="33909"/>
                  </a:lnTo>
                  <a:lnTo>
                    <a:pt x="64262" y="28829"/>
                  </a:lnTo>
                  <a:cubicBezTo>
                    <a:pt x="55753" y="28829"/>
                    <a:pt x="51816" y="29845"/>
                    <a:pt x="48260" y="31877"/>
                  </a:cubicBezTo>
                  <a:lnTo>
                    <a:pt x="41783" y="36830"/>
                  </a:lnTo>
                  <a:cubicBezTo>
                    <a:pt x="36703" y="44323"/>
                    <a:pt x="34671" y="48768"/>
                    <a:pt x="33274" y="53975"/>
                  </a:cubicBezTo>
                  <a:lnTo>
                    <a:pt x="31115" y="64897"/>
                  </a:lnTo>
                  <a:cubicBezTo>
                    <a:pt x="31115" y="77343"/>
                    <a:pt x="31877" y="83058"/>
                    <a:pt x="33274" y="88138"/>
                  </a:cubicBezTo>
                  <a:lnTo>
                    <a:pt x="36703" y="97790"/>
                  </a:lnTo>
                  <a:cubicBezTo>
                    <a:pt x="41783" y="105283"/>
                    <a:pt x="44831" y="108204"/>
                    <a:pt x="48387" y="110236"/>
                  </a:cubicBezTo>
                  <a:lnTo>
                    <a:pt x="55753" y="113284"/>
                  </a:lnTo>
                  <a:lnTo>
                    <a:pt x="68199" y="112268"/>
                  </a:lnTo>
                  <a:cubicBezTo>
                    <a:pt x="75184" y="108204"/>
                    <a:pt x="78232" y="105283"/>
                    <a:pt x="80772" y="101600"/>
                  </a:cubicBezTo>
                  <a:lnTo>
                    <a:pt x="85344" y="93472"/>
                  </a:lnTo>
                  <a:cubicBezTo>
                    <a:pt x="88138" y="83185"/>
                    <a:pt x="88900" y="77470"/>
                    <a:pt x="88900" y="71247"/>
                  </a:cubicBezTo>
                </a:path>
              </a:pathLst>
            </a:custGeom>
            <a:solidFill>
              <a:srgbClr val="00CC9C"/>
            </a:solidFill>
          </p:spPr>
          <p:txBody>
            <a:bodyPr/>
            <a:lstStyle/>
            <a:p>
              <a:endParaRPr lang="fr-FR"/>
            </a:p>
          </p:txBody>
        </p:sp>
        <p:sp>
          <p:nvSpPr>
            <p:cNvPr id="13" name="Freeform 13"/>
            <p:cNvSpPr/>
            <p:nvPr/>
          </p:nvSpPr>
          <p:spPr>
            <a:xfrm>
              <a:off x="394716" y="274320"/>
              <a:ext cx="112395" cy="136144"/>
            </a:xfrm>
            <a:custGeom>
              <a:avLst/>
              <a:gdLst/>
              <a:ahLst/>
              <a:cxnLst/>
              <a:rect l="l" t="t" r="r" b="b"/>
              <a:pathLst>
                <a:path w="112395" h="136144">
                  <a:moveTo>
                    <a:pt x="0" y="136017"/>
                  </a:moveTo>
                  <a:lnTo>
                    <a:pt x="508" y="122682"/>
                  </a:lnTo>
                  <a:cubicBezTo>
                    <a:pt x="2667" y="111252"/>
                    <a:pt x="4572" y="106045"/>
                    <a:pt x="7366" y="101219"/>
                  </a:cubicBezTo>
                  <a:lnTo>
                    <a:pt x="13843" y="91821"/>
                  </a:lnTo>
                  <a:cubicBezTo>
                    <a:pt x="23368" y="83439"/>
                    <a:pt x="29337" y="79248"/>
                    <a:pt x="36703" y="75184"/>
                  </a:cubicBezTo>
                  <a:lnTo>
                    <a:pt x="48641" y="68707"/>
                  </a:lnTo>
                  <a:cubicBezTo>
                    <a:pt x="58420" y="63500"/>
                    <a:pt x="62484" y="61214"/>
                    <a:pt x="65786" y="58928"/>
                  </a:cubicBezTo>
                  <a:lnTo>
                    <a:pt x="71501" y="54483"/>
                  </a:lnTo>
                  <a:lnTo>
                    <a:pt x="75819" y="47371"/>
                  </a:lnTo>
                  <a:lnTo>
                    <a:pt x="73914" y="35687"/>
                  </a:lnTo>
                  <a:cubicBezTo>
                    <a:pt x="66421" y="28956"/>
                    <a:pt x="61087" y="27305"/>
                    <a:pt x="54102" y="27305"/>
                  </a:cubicBezTo>
                  <a:lnTo>
                    <a:pt x="46990" y="27813"/>
                  </a:lnTo>
                  <a:lnTo>
                    <a:pt x="37846" y="31242"/>
                  </a:lnTo>
                  <a:lnTo>
                    <a:pt x="29972" y="36576"/>
                  </a:lnTo>
                  <a:lnTo>
                    <a:pt x="23368" y="43053"/>
                  </a:lnTo>
                  <a:lnTo>
                    <a:pt x="1397" y="22225"/>
                  </a:lnTo>
                  <a:cubicBezTo>
                    <a:pt x="3429" y="20066"/>
                    <a:pt x="6350" y="17653"/>
                    <a:pt x="10033" y="15113"/>
                  </a:cubicBezTo>
                  <a:lnTo>
                    <a:pt x="18161" y="10160"/>
                  </a:lnTo>
                  <a:cubicBezTo>
                    <a:pt x="28194" y="5588"/>
                    <a:pt x="33909" y="3810"/>
                    <a:pt x="40005" y="2286"/>
                  </a:cubicBezTo>
                  <a:lnTo>
                    <a:pt x="52705" y="0"/>
                  </a:lnTo>
                  <a:cubicBezTo>
                    <a:pt x="67564" y="0"/>
                    <a:pt x="74676" y="1016"/>
                    <a:pt x="80899" y="2921"/>
                  </a:cubicBezTo>
                  <a:lnTo>
                    <a:pt x="92329" y="7620"/>
                  </a:lnTo>
                  <a:cubicBezTo>
                    <a:pt x="100838" y="14605"/>
                    <a:pt x="104140" y="18796"/>
                    <a:pt x="106426" y="23749"/>
                  </a:cubicBezTo>
                  <a:lnTo>
                    <a:pt x="109855" y="34036"/>
                  </a:lnTo>
                  <a:cubicBezTo>
                    <a:pt x="109855" y="45212"/>
                    <a:pt x="108839" y="50038"/>
                    <a:pt x="106807" y="54356"/>
                  </a:cubicBezTo>
                  <a:lnTo>
                    <a:pt x="102235" y="62357"/>
                  </a:lnTo>
                  <a:cubicBezTo>
                    <a:pt x="96012" y="68961"/>
                    <a:pt x="92583" y="71755"/>
                    <a:pt x="89027" y="74168"/>
                  </a:cubicBezTo>
                  <a:lnTo>
                    <a:pt x="81788" y="78740"/>
                  </a:lnTo>
                  <a:lnTo>
                    <a:pt x="72390" y="83947"/>
                  </a:lnTo>
                  <a:cubicBezTo>
                    <a:pt x="65278" y="88011"/>
                    <a:pt x="61722" y="90170"/>
                    <a:pt x="58166" y="92583"/>
                  </a:cubicBezTo>
                  <a:lnTo>
                    <a:pt x="51435" y="97536"/>
                  </a:lnTo>
                  <a:lnTo>
                    <a:pt x="43307" y="105283"/>
                  </a:lnTo>
                  <a:lnTo>
                    <a:pt x="112395" y="107823"/>
                  </a:lnTo>
                  <a:lnTo>
                    <a:pt x="112395" y="136144"/>
                  </a:lnTo>
                  <a:close/>
                </a:path>
              </a:pathLst>
            </a:custGeom>
            <a:solidFill>
              <a:srgbClr val="00CC9C"/>
            </a:solidFill>
          </p:spPr>
          <p:txBody>
            <a:bodyPr/>
            <a:lstStyle/>
            <a:p>
              <a:endParaRPr lang="fr-FR"/>
            </a:p>
          </p:txBody>
        </p:sp>
      </p:grpSp>
      <p:grpSp>
        <p:nvGrpSpPr>
          <p:cNvPr id="14" name="Group 14"/>
          <p:cNvGrpSpPr>
            <a:grpSpLocks noChangeAspect="1"/>
          </p:cNvGrpSpPr>
          <p:nvPr/>
        </p:nvGrpSpPr>
        <p:grpSpPr>
          <a:xfrm>
            <a:off x="0" y="2584247"/>
            <a:ext cx="7559993" cy="1642539"/>
            <a:chOff x="0" y="0"/>
            <a:chExt cx="7559992" cy="1642542"/>
          </a:xfrm>
        </p:grpSpPr>
        <p:sp>
          <p:nvSpPr>
            <p:cNvPr id="15" name="Freeform 15"/>
            <p:cNvSpPr/>
            <p:nvPr/>
          </p:nvSpPr>
          <p:spPr>
            <a:xfrm>
              <a:off x="0" y="0"/>
              <a:ext cx="7560056" cy="1642491"/>
            </a:xfrm>
            <a:custGeom>
              <a:avLst/>
              <a:gdLst/>
              <a:ahLst/>
              <a:cxnLst/>
              <a:rect l="l" t="t" r="r" b="b"/>
              <a:pathLst>
                <a:path w="7560056" h="1642491">
                  <a:moveTo>
                    <a:pt x="0" y="1642491"/>
                  </a:moveTo>
                  <a:lnTo>
                    <a:pt x="7560056" y="1642491"/>
                  </a:lnTo>
                  <a:lnTo>
                    <a:pt x="7560056" y="0"/>
                  </a:lnTo>
                  <a:lnTo>
                    <a:pt x="0" y="0"/>
                  </a:lnTo>
                  <a:close/>
                </a:path>
              </a:pathLst>
            </a:custGeom>
            <a:solidFill>
              <a:srgbClr val="1A1447"/>
            </a:solidFill>
          </p:spPr>
          <p:txBody>
            <a:bodyPr/>
            <a:lstStyle/>
            <a:p>
              <a:endParaRPr lang="fr-FR"/>
            </a:p>
          </p:txBody>
        </p:sp>
      </p:grpSp>
      <p:grpSp>
        <p:nvGrpSpPr>
          <p:cNvPr id="16" name="Group 16"/>
          <p:cNvGrpSpPr>
            <a:grpSpLocks noChangeAspect="1"/>
          </p:cNvGrpSpPr>
          <p:nvPr/>
        </p:nvGrpSpPr>
        <p:grpSpPr>
          <a:xfrm>
            <a:off x="5475351" y="4909652"/>
            <a:ext cx="762505" cy="694058"/>
            <a:chOff x="0" y="0"/>
            <a:chExt cx="762495" cy="694055"/>
          </a:xfrm>
        </p:grpSpPr>
        <p:sp>
          <p:nvSpPr>
            <p:cNvPr id="17" name="Freeform 17"/>
            <p:cNvSpPr/>
            <p:nvPr/>
          </p:nvSpPr>
          <p:spPr>
            <a:xfrm>
              <a:off x="63500" y="63500"/>
              <a:ext cx="635508" cy="567055"/>
            </a:xfrm>
            <a:custGeom>
              <a:avLst/>
              <a:gdLst/>
              <a:ahLst/>
              <a:cxnLst/>
              <a:rect l="l" t="t" r="r" b="b"/>
              <a:pathLst>
                <a:path w="635508" h="567055">
                  <a:moveTo>
                    <a:pt x="631698" y="297942"/>
                  </a:moveTo>
                  <a:lnTo>
                    <a:pt x="487045" y="552577"/>
                  </a:lnTo>
                  <a:cubicBezTo>
                    <a:pt x="481965" y="561594"/>
                    <a:pt x="472567" y="567055"/>
                    <a:pt x="462407" y="567055"/>
                  </a:cubicBezTo>
                  <a:lnTo>
                    <a:pt x="173101" y="567055"/>
                  </a:lnTo>
                  <a:cubicBezTo>
                    <a:pt x="162941" y="567055"/>
                    <a:pt x="153543" y="561594"/>
                    <a:pt x="148463" y="552577"/>
                  </a:cubicBezTo>
                  <a:lnTo>
                    <a:pt x="3810" y="297942"/>
                  </a:lnTo>
                  <a:cubicBezTo>
                    <a:pt x="-1270" y="288925"/>
                    <a:pt x="-1270" y="278003"/>
                    <a:pt x="3810" y="268986"/>
                  </a:cubicBezTo>
                  <a:lnTo>
                    <a:pt x="148463" y="14478"/>
                  </a:lnTo>
                  <a:cubicBezTo>
                    <a:pt x="153543" y="5461"/>
                    <a:pt x="162941" y="0"/>
                    <a:pt x="173101" y="0"/>
                  </a:cubicBezTo>
                  <a:lnTo>
                    <a:pt x="462407" y="0"/>
                  </a:lnTo>
                  <a:cubicBezTo>
                    <a:pt x="472567" y="0"/>
                    <a:pt x="481965" y="5461"/>
                    <a:pt x="487045" y="14478"/>
                  </a:cubicBezTo>
                  <a:lnTo>
                    <a:pt x="631698" y="269113"/>
                  </a:lnTo>
                  <a:cubicBezTo>
                    <a:pt x="636778" y="278130"/>
                    <a:pt x="636778" y="289052"/>
                    <a:pt x="631698" y="298069"/>
                  </a:cubicBezTo>
                </a:path>
              </a:pathLst>
            </a:custGeom>
            <a:solidFill>
              <a:srgbClr val="14A1BF"/>
            </a:solidFill>
          </p:spPr>
          <p:txBody>
            <a:bodyPr/>
            <a:lstStyle/>
            <a:p>
              <a:endParaRPr lang="fr-FR"/>
            </a:p>
          </p:txBody>
        </p:sp>
        <p:sp>
          <p:nvSpPr>
            <p:cNvPr id="18" name="Freeform 18"/>
            <p:cNvSpPr/>
            <p:nvPr/>
          </p:nvSpPr>
          <p:spPr>
            <a:xfrm>
              <a:off x="260350" y="148082"/>
              <a:ext cx="438658" cy="482473"/>
            </a:xfrm>
            <a:custGeom>
              <a:avLst/>
              <a:gdLst/>
              <a:ahLst/>
              <a:cxnLst/>
              <a:rect l="l" t="t" r="r" b="b"/>
              <a:pathLst>
                <a:path w="438658" h="482473">
                  <a:moveTo>
                    <a:pt x="261112" y="0"/>
                  </a:moveTo>
                  <a:lnTo>
                    <a:pt x="365887" y="184404"/>
                  </a:lnTo>
                  <a:cubicBezTo>
                    <a:pt x="370967" y="193421"/>
                    <a:pt x="370967" y="204343"/>
                    <a:pt x="365887" y="213360"/>
                  </a:cubicBezTo>
                  <a:lnTo>
                    <a:pt x="255778" y="407289"/>
                  </a:lnTo>
                  <a:cubicBezTo>
                    <a:pt x="250698" y="416306"/>
                    <a:pt x="241300" y="421767"/>
                    <a:pt x="231140" y="421767"/>
                  </a:cubicBezTo>
                  <a:lnTo>
                    <a:pt x="10795" y="421767"/>
                  </a:lnTo>
                  <a:cubicBezTo>
                    <a:pt x="6985" y="421767"/>
                    <a:pt x="3429" y="421005"/>
                    <a:pt x="0" y="419608"/>
                  </a:cubicBezTo>
                  <a:lnTo>
                    <a:pt x="61849" y="482473"/>
                  </a:lnTo>
                  <a:lnTo>
                    <a:pt x="265557" y="482473"/>
                  </a:lnTo>
                  <a:cubicBezTo>
                    <a:pt x="275717" y="482473"/>
                    <a:pt x="285115" y="477012"/>
                    <a:pt x="290195" y="467995"/>
                  </a:cubicBezTo>
                  <a:lnTo>
                    <a:pt x="434848" y="213360"/>
                  </a:lnTo>
                  <a:cubicBezTo>
                    <a:pt x="437388" y="208915"/>
                    <a:pt x="438658" y="203835"/>
                    <a:pt x="438658" y="198882"/>
                  </a:cubicBezTo>
                  <a:lnTo>
                    <a:pt x="437388" y="188849"/>
                  </a:lnTo>
                  <a:lnTo>
                    <a:pt x="424307" y="165735"/>
                  </a:lnTo>
                  <a:close/>
                </a:path>
              </a:pathLst>
            </a:custGeom>
            <a:solidFill>
              <a:srgbClr val="036391"/>
            </a:solidFill>
          </p:spPr>
          <p:txBody>
            <a:bodyPr/>
            <a:lstStyle/>
            <a:p>
              <a:endParaRPr lang="fr-FR"/>
            </a:p>
          </p:txBody>
        </p:sp>
        <p:sp>
          <p:nvSpPr>
            <p:cNvPr id="19" name="Freeform 19"/>
            <p:cNvSpPr/>
            <p:nvPr/>
          </p:nvSpPr>
          <p:spPr>
            <a:xfrm>
              <a:off x="132461" y="124206"/>
              <a:ext cx="497459" cy="445643"/>
            </a:xfrm>
            <a:custGeom>
              <a:avLst/>
              <a:gdLst/>
              <a:ahLst/>
              <a:cxnLst/>
              <a:rect l="l" t="t" r="r" b="b"/>
              <a:pathLst>
                <a:path w="497459" h="445643">
                  <a:moveTo>
                    <a:pt x="493776" y="237236"/>
                  </a:moveTo>
                  <a:lnTo>
                    <a:pt x="383667" y="431165"/>
                  </a:lnTo>
                  <a:cubicBezTo>
                    <a:pt x="378587" y="440182"/>
                    <a:pt x="369189" y="445643"/>
                    <a:pt x="359029" y="445643"/>
                  </a:cubicBezTo>
                  <a:lnTo>
                    <a:pt x="138557" y="445643"/>
                  </a:lnTo>
                  <a:cubicBezTo>
                    <a:pt x="134747" y="445643"/>
                    <a:pt x="131191" y="444881"/>
                    <a:pt x="127762" y="443484"/>
                  </a:cubicBezTo>
                  <a:lnTo>
                    <a:pt x="127635" y="443357"/>
                  </a:lnTo>
                  <a:lnTo>
                    <a:pt x="117094" y="436753"/>
                  </a:lnTo>
                  <a:lnTo>
                    <a:pt x="3810" y="237236"/>
                  </a:lnTo>
                  <a:cubicBezTo>
                    <a:pt x="-1270" y="228219"/>
                    <a:pt x="-1270" y="217297"/>
                    <a:pt x="3810" y="208280"/>
                  </a:cubicBezTo>
                  <a:lnTo>
                    <a:pt x="113919" y="14478"/>
                  </a:lnTo>
                  <a:cubicBezTo>
                    <a:pt x="118999" y="5461"/>
                    <a:pt x="128397" y="0"/>
                    <a:pt x="138557" y="0"/>
                  </a:cubicBezTo>
                  <a:lnTo>
                    <a:pt x="358902" y="0"/>
                  </a:lnTo>
                  <a:cubicBezTo>
                    <a:pt x="369062" y="0"/>
                    <a:pt x="378460" y="5461"/>
                    <a:pt x="383540" y="14478"/>
                  </a:cubicBezTo>
                  <a:lnTo>
                    <a:pt x="493649" y="208407"/>
                  </a:lnTo>
                  <a:cubicBezTo>
                    <a:pt x="498729" y="217424"/>
                    <a:pt x="498729" y="228346"/>
                    <a:pt x="493649" y="237363"/>
                  </a:cubicBezTo>
                </a:path>
              </a:pathLst>
            </a:custGeom>
            <a:solidFill>
              <a:srgbClr val="FFFFFF"/>
            </a:solidFill>
          </p:spPr>
          <p:txBody>
            <a:bodyPr/>
            <a:lstStyle/>
            <a:p>
              <a:endParaRPr lang="fr-FR"/>
            </a:p>
          </p:txBody>
        </p:sp>
        <p:sp>
          <p:nvSpPr>
            <p:cNvPr id="20" name="Freeform 20"/>
            <p:cNvSpPr/>
            <p:nvPr/>
          </p:nvSpPr>
          <p:spPr>
            <a:xfrm>
              <a:off x="260477" y="273431"/>
              <a:ext cx="120269" cy="143764"/>
            </a:xfrm>
            <a:custGeom>
              <a:avLst/>
              <a:gdLst/>
              <a:ahLst/>
              <a:cxnLst/>
              <a:rect l="l" t="t" r="r" b="b"/>
              <a:pathLst>
                <a:path w="120269" h="143764">
                  <a:moveTo>
                    <a:pt x="120269" y="72009"/>
                  </a:moveTo>
                  <a:lnTo>
                    <a:pt x="115697" y="100838"/>
                  </a:lnTo>
                  <a:cubicBezTo>
                    <a:pt x="112649" y="109601"/>
                    <a:pt x="108458" y="117221"/>
                    <a:pt x="103124" y="123571"/>
                  </a:cubicBezTo>
                  <a:lnTo>
                    <a:pt x="91440" y="134874"/>
                  </a:lnTo>
                  <a:cubicBezTo>
                    <a:pt x="76708" y="141986"/>
                    <a:pt x="68707" y="143764"/>
                    <a:pt x="60198" y="143764"/>
                  </a:cubicBezTo>
                  <a:lnTo>
                    <a:pt x="43434" y="141986"/>
                  </a:lnTo>
                  <a:cubicBezTo>
                    <a:pt x="28829" y="134874"/>
                    <a:pt x="22479" y="129921"/>
                    <a:pt x="17145" y="123571"/>
                  </a:cubicBezTo>
                  <a:lnTo>
                    <a:pt x="4572" y="100838"/>
                  </a:lnTo>
                  <a:cubicBezTo>
                    <a:pt x="1524" y="92075"/>
                    <a:pt x="0" y="82550"/>
                    <a:pt x="0" y="72009"/>
                  </a:cubicBezTo>
                  <a:lnTo>
                    <a:pt x="4572" y="43180"/>
                  </a:lnTo>
                  <a:cubicBezTo>
                    <a:pt x="7620" y="34417"/>
                    <a:pt x="11811" y="26797"/>
                    <a:pt x="17145" y="20447"/>
                  </a:cubicBezTo>
                  <a:lnTo>
                    <a:pt x="28829" y="9017"/>
                  </a:lnTo>
                  <a:cubicBezTo>
                    <a:pt x="43434" y="1778"/>
                    <a:pt x="51435" y="0"/>
                    <a:pt x="60071" y="0"/>
                  </a:cubicBezTo>
                  <a:lnTo>
                    <a:pt x="76581" y="1778"/>
                  </a:lnTo>
                  <a:cubicBezTo>
                    <a:pt x="91313" y="9017"/>
                    <a:pt x="97663" y="14097"/>
                    <a:pt x="103124" y="20447"/>
                  </a:cubicBezTo>
                  <a:lnTo>
                    <a:pt x="115697" y="43180"/>
                  </a:lnTo>
                  <a:cubicBezTo>
                    <a:pt x="118745" y="51943"/>
                    <a:pt x="120269" y="61468"/>
                    <a:pt x="120269" y="72009"/>
                  </a:cubicBezTo>
                  <a:moveTo>
                    <a:pt x="88773" y="72009"/>
                  </a:moveTo>
                  <a:lnTo>
                    <a:pt x="88011" y="59944"/>
                  </a:lnTo>
                  <a:cubicBezTo>
                    <a:pt x="85217" y="49403"/>
                    <a:pt x="83185" y="44831"/>
                    <a:pt x="80645" y="41021"/>
                  </a:cubicBezTo>
                  <a:lnTo>
                    <a:pt x="75057" y="34290"/>
                  </a:lnTo>
                  <a:lnTo>
                    <a:pt x="64262" y="29210"/>
                  </a:lnTo>
                  <a:cubicBezTo>
                    <a:pt x="55753" y="29210"/>
                    <a:pt x="51816" y="30226"/>
                    <a:pt x="48260" y="32258"/>
                  </a:cubicBezTo>
                  <a:lnTo>
                    <a:pt x="41783" y="37211"/>
                  </a:lnTo>
                  <a:cubicBezTo>
                    <a:pt x="36703" y="44831"/>
                    <a:pt x="34671" y="49276"/>
                    <a:pt x="33274" y="54610"/>
                  </a:cubicBezTo>
                  <a:lnTo>
                    <a:pt x="31115" y="65659"/>
                  </a:lnTo>
                  <a:cubicBezTo>
                    <a:pt x="31115" y="78232"/>
                    <a:pt x="31877" y="84074"/>
                    <a:pt x="33274" y="89281"/>
                  </a:cubicBezTo>
                  <a:lnTo>
                    <a:pt x="36703" y="99060"/>
                  </a:lnTo>
                  <a:cubicBezTo>
                    <a:pt x="41783" y="106680"/>
                    <a:pt x="44831" y="109601"/>
                    <a:pt x="48387" y="111633"/>
                  </a:cubicBezTo>
                  <a:lnTo>
                    <a:pt x="55753" y="114681"/>
                  </a:lnTo>
                  <a:lnTo>
                    <a:pt x="68199" y="113665"/>
                  </a:lnTo>
                  <a:cubicBezTo>
                    <a:pt x="75184" y="109601"/>
                    <a:pt x="78232" y="106680"/>
                    <a:pt x="80772" y="102870"/>
                  </a:cubicBezTo>
                  <a:lnTo>
                    <a:pt x="85344" y="94615"/>
                  </a:lnTo>
                  <a:cubicBezTo>
                    <a:pt x="88138" y="84201"/>
                    <a:pt x="88900" y="78486"/>
                    <a:pt x="88900" y="72136"/>
                  </a:cubicBezTo>
                </a:path>
              </a:pathLst>
            </a:custGeom>
            <a:solidFill>
              <a:srgbClr val="14A1BF"/>
            </a:solidFill>
          </p:spPr>
          <p:txBody>
            <a:bodyPr/>
            <a:lstStyle/>
            <a:p>
              <a:endParaRPr lang="fr-FR"/>
            </a:p>
          </p:txBody>
        </p:sp>
        <p:sp>
          <p:nvSpPr>
            <p:cNvPr id="21" name="Freeform 21"/>
            <p:cNvSpPr/>
            <p:nvPr/>
          </p:nvSpPr>
          <p:spPr>
            <a:xfrm>
              <a:off x="388493" y="278638"/>
              <a:ext cx="114681" cy="170815"/>
            </a:xfrm>
            <a:custGeom>
              <a:avLst/>
              <a:gdLst/>
              <a:ahLst/>
              <a:cxnLst/>
              <a:rect l="l" t="t" r="r" b="b"/>
              <a:pathLst>
                <a:path w="114681" h="170815">
                  <a:moveTo>
                    <a:pt x="82296" y="80264"/>
                  </a:moveTo>
                  <a:cubicBezTo>
                    <a:pt x="91948" y="82042"/>
                    <a:pt x="99695" y="86741"/>
                    <a:pt x="105664" y="94361"/>
                  </a:cubicBezTo>
                  <a:cubicBezTo>
                    <a:pt x="111633" y="101981"/>
                    <a:pt x="114681" y="111379"/>
                    <a:pt x="114681" y="122428"/>
                  </a:cubicBezTo>
                  <a:lnTo>
                    <a:pt x="113284" y="136525"/>
                  </a:lnTo>
                  <a:cubicBezTo>
                    <a:pt x="107569" y="148463"/>
                    <a:pt x="103505" y="153670"/>
                    <a:pt x="98298" y="157734"/>
                  </a:cubicBezTo>
                  <a:lnTo>
                    <a:pt x="86741" y="165100"/>
                  </a:lnTo>
                  <a:cubicBezTo>
                    <a:pt x="71882" y="169672"/>
                    <a:pt x="63500" y="170815"/>
                    <a:pt x="54102" y="170815"/>
                  </a:cubicBezTo>
                  <a:lnTo>
                    <a:pt x="22733" y="164973"/>
                  </a:lnTo>
                  <a:cubicBezTo>
                    <a:pt x="13589" y="161163"/>
                    <a:pt x="6096" y="155448"/>
                    <a:pt x="0" y="148082"/>
                  </a:cubicBezTo>
                  <a:lnTo>
                    <a:pt x="17653" y="125603"/>
                  </a:lnTo>
                  <a:cubicBezTo>
                    <a:pt x="21717" y="130810"/>
                    <a:pt x="26543" y="134874"/>
                    <a:pt x="32131" y="137668"/>
                  </a:cubicBezTo>
                  <a:lnTo>
                    <a:pt x="44704" y="141986"/>
                  </a:lnTo>
                  <a:cubicBezTo>
                    <a:pt x="62611" y="141986"/>
                    <a:pt x="69850" y="140081"/>
                    <a:pt x="74803" y="136271"/>
                  </a:cubicBezTo>
                  <a:lnTo>
                    <a:pt x="82296" y="126619"/>
                  </a:lnTo>
                  <a:cubicBezTo>
                    <a:pt x="82296" y="110490"/>
                    <a:pt x="79375" y="104140"/>
                    <a:pt x="73660" y="99822"/>
                  </a:cubicBezTo>
                  <a:cubicBezTo>
                    <a:pt x="67945" y="95504"/>
                    <a:pt x="59182" y="93218"/>
                    <a:pt x="47498" y="93218"/>
                  </a:cubicBezTo>
                  <a:lnTo>
                    <a:pt x="41021" y="93218"/>
                  </a:lnTo>
                  <a:lnTo>
                    <a:pt x="41021" y="69723"/>
                  </a:lnTo>
                  <a:lnTo>
                    <a:pt x="48260" y="69723"/>
                  </a:lnTo>
                  <a:cubicBezTo>
                    <a:pt x="57912" y="69723"/>
                    <a:pt x="65405" y="67564"/>
                    <a:pt x="70612" y="63246"/>
                  </a:cubicBezTo>
                  <a:lnTo>
                    <a:pt x="78486" y="53340"/>
                  </a:lnTo>
                  <a:cubicBezTo>
                    <a:pt x="78486" y="40132"/>
                    <a:pt x="76327" y="35306"/>
                    <a:pt x="72009" y="32131"/>
                  </a:cubicBezTo>
                  <a:lnTo>
                    <a:pt x="61976" y="27432"/>
                  </a:lnTo>
                  <a:cubicBezTo>
                    <a:pt x="47879" y="27432"/>
                    <a:pt x="41402" y="29083"/>
                    <a:pt x="35687" y="32385"/>
                  </a:cubicBezTo>
                  <a:lnTo>
                    <a:pt x="25400" y="40386"/>
                  </a:lnTo>
                  <a:lnTo>
                    <a:pt x="2286" y="24130"/>
                  </a:lnTo>
                  <a:cubicBezTo>
                    <a:pt x="4572" y="20447"/>
                    <a:pt x="7747" y="17272"/>
                    <a:pt x="11557" y="14351"/>
                  </a:cubicBezTo>
                  <a:lnTo>
                    <a:pt x="19812" y="8890"/>
                  </a:lnTo>
                  <a:cubicBezTo>
                    <a:pt x="29591" y="4572"/>
                    <a:pt x="34925" y="2921"/>
                    <a:pt x="40640" y="1778"/>
                  </a:cubicBezTo>
                  <a:lnTo>
                    <a:pt x="52324" y="0"/>
                  </a:lnTo>
                  <a:cubicBezTo>
                    <a:pt x="66294" y="0"/>
                    <a:pt x="73533" y="1016"/>
                    <a:pt x="80010" y="3048"/>
                  </a:cubicBezTo>
                  <a:lnTo>
                    <a:pt x="92202" y="8001"/>
                  </a:lnTo>
                  <a:cubicBezTo>
                    <a:pt x="101727" y="15240"/>
                    <a:pt x="105283" y="19685"/>
                    <a:pt x="107950" y="24765"/>
                  </a:cubicBezTo>
                  <a:lnTo>
                    <a:pt x="111760" y="35687"/>
                  </a:lnTo>
                  <a:cubicBezTo>
                    <a:pt x="111760" y="46736"/>
                    <a:pt x="110998" y="51181"/>
                    <a:pt x="109601" y="55499"/>
                  </a:cubicBezTo>
                  <a:lnTo>
                    <a:pt x="106172" y="63627"/>
                  </a:lnTo>
                  <a:cubicBezTo>
                    <a:pt x="100838" y="70612"/>
                    <a:pt x="97790" y="73533"/>
                    <a:pt x="94107" y="75819"/>
                  </a:cubicBezTo>
                  <a:lnTo>
                    <a:pt x="86487" y="79756"/>
                  </a:lnTo>
                </a:path>
              </a:pathLst>
            </a:custGeom>
            <a:solidFill>
              <a:srgbClr val="14A1BF"/>
            </a:solidFill>
          </p:spPr>
          <p:txBody>
            <a:bodyPr/>
            <a:lstStyle/>
            <a:p>
              <a:endParaRPr lang="fr-FR"/>
            </a:p>
          </p:txBody>
        </p:sp>
      </p:grpSp>
      <p:grpSp>
        <p:nvGrpSpPr>
          <p:cNvPr id="22" name="Group 22"/>
          <p:cNvGrpSpPr>
            <a:grpSpLocks noChangeAspect="1"/>
          </p:cNvGrpSpPr>
          <p:nvPr/>
        </p:nvGrpSpPr>
        <p:grpSpPr>
          <a:xfrm>
            <a:off x="454638" y="296494"/>
            <a:ext cx="6466446" cy="1976704"/>
            <a:chOff x="0" y="0"/>
            <a:chExt cx="6466446" cy="1976704"/>
          </a:xfrm>
        </p:grpSpPr>
        <p:sp>
          <p:nvSpPr>
            <p:cNvPr id="23" name="Freeform 23"/>
            <p:cNvSpPr/>
            <p:nvPr/>
          </p:nvSpPr>
          <p:spPr>
            <a:xfrm>
              <a:off x="1884299" y="1236472"/>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4" name="Freeform 24"/>
            <p:cNvSpPr/>
            <p:nvPr/>
          </p:nvSpPr>
          <p:spPr>
            <a:xfrm>
              <a:off x="3229102" y="122643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5" name="Freeform 25"/>
            <p:cNvSpPr/>
            <p:nvPr/>
          </p:nvSpPr>
          <p:spPr>
            <a:xfrm>
              <a:off x="4606036" y="1220978"/>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6" name="Freeform 26"/>
            <p:cNvSpPr/>
            <p:nvPr/>
          </p:nvSpPr>
          <p:spPr>
            <a:xfrm>
              <a:off x="63500" y="381000"/>
              <a:ext cx="6053328" cy="1532255"/>
            </a:xfrm>
            <a:custGeom>
              <a:avLst/>
              <a:gdLst/>
              <a:ahLst/>
              <a:cxnLst/>
              <a:rect l="l" t="t" r="r" b="b"/>
              <a:pathLst>
                <a:path w="6053328" h="1532255">
                  <a:moveTo>
                    <a:pt x="12700" y="1506855"/>
                  </a:moveTo>
                  <a:lnTo>
                    <a:pt x="6040628" y="1506855"/>
                  </a:lnTo>
                  <a:lnTo>
                    <a:pt x="6040628" y="1519555"/>
                  </a:lnTo>
                  <a:lnTo>
                    <a:pt x="6027928" y="1519555"/>
                  </a:lnTo>
                  <a:lnTo>
                    <a:pt x="6027928" y="12700"/>
                  </a:lnTo>
                  <a:lnTo>
                    <a:pt x="6040628" y="12700"/>
                  </a:lnTo>
                  <a:lnTo>
                    <a:pt x="6040628" y="25400"/>
                  </a:lnTo>
                  <a:lnTo>
                    <a:pt x="12700" y="25400"/>
                  </a:lnTo>
                  <a:lnTo>
                    <a:pt x="12700" y="12700"/>
                  </a:lnTo>
                  <a:lnTo>
                    <a:pt x="25400" y="12700"/>
                  </a:lnTo>
                  <a:lnTo>
                    <a:pt x="25400" y="1519555"/>
                  </a:lnTo>
                  <a:lnTo>
                    <a:pt x="12700" y="1519555"/>
                  </a:lnTo>
                  <a:lnTo>
                    <a:pt x="12700" y="1506855"/>
                  </a:lnTo>
                  <a:moveTo>
                    <a:pt x="12700" y="1532255"/>
                  </a:moveTo>
                  <a:lnTo>
                    <a:pt x="0" y="1532255"/>
                  </a:lnTo>
                  <a:lnTo>
                    <a:pt x="0" y="0"/>
                  </a:lnTo>
                  <a:lnTo>
                    <a:pt x="6053328" y="0"/>
                  </a:lnTo>
                  <a:lnTo>
                    <a:pt x="6053328" y="1532255"/>
                  </a:lnTo>
                  <a:lnTo>
                    <a:pt x="12700" y="1532255"/>
                  </a:lnTo>
                  <a:close/>
                </a:path>
              </a:pathLst>
            </a:custGeom>
            <a:solidFill>
              <a:srgbClr val="1A1447"/>
            </a:solidFill>
          </p:spPr>
          <p:txBody>
            <a:bodyPr/>
            <a:lstStyle/>
            <a:p>
              <a:endParaRPr lang="fr-FR"/>
            </a:p>
          </p:txBody>
        </p:sp>
        <p:sp>
          <p:nvSpPr>
            <p:cNvPr id="27" name="Freeform 27"/>
            <p:cNvSpPr/>
            <p:nvPr/>
          </p:nvSpPr>
          <p:spPr>
            <a:xfrm>
              <a:off x="559435" y="179451"/>
              <a:ext cx="1947672" cy="416433"/>
            </a:xfrm>
            <a:custGeom>
              <a:avLst/>
              <a:gdLst/>
              <a:ahLst/>
              <a:cxnLst/>
              <a:rect l="l" t="t" r="r" b="b"/>
              <a:pathLst>
                <a:path w="1947672" h="416433">
                  <a:moveTo>
                    <a:pt x="0" y="416433"/>
                  </a:moveTo>
                  <a:lnTo>
                    <a:pt x="1947672" y="416433"/>
                  </a:lnTo>
                  <a:lnTo>
                    <a:pt x="1947672" y="0"/>
                  </a:lnTo>
                  <a:lnTo>
                    <a:pt x="0" y="0"/>
                  </a:lnTo>
                  <a:close/>
                </a:path>
              </a:pathLst>
            </a:custGeom>
            <a:solidFill>
              <a:srgbClr val="FFFFFF"/>
            </a:solidFill>
          </p:spPr>
          <p:txBody>
            <a:bodyPr/>
            <a:lstStyle/>
            <a:p>
              <a:endParaRPr lang="fr-FR"/>
            </a:p>
          </p:txBody>
        </p:sp>
        <p:sp>
          <p:nvSpPr>
            <p:cNvPr id="28" name="Freeform 28"/>
            <p:cNvSpPr/>
            <p:nvPr/>
          </p:nvSpPr>
          <p:spPr>
            <a:xfrm>
              <a:off x="5722620" y="63500"/>
              <a:ext cx="680339" cy="646176"/>
            </a:xfrm>
            <a:custGeom>
              <a:avLst/>
              <a:gdLst/>
              <a:ahLst/>
              <a:cxnLst/>
              <a:rect l="l" t="t" r="r" b="b"/>
              <a:pathLst>
                <a:path w="680339" h="646176">
                  <a:moveTo>
                    <a:pt x="340233" y="646049"/>
                  </a:moveTo>
                  <a:cubicBezTo>
                    <a:pt x="528066" y="646049"/>
                    <a:pt x="680339" y="501396"/>
                    <a:pt x="680339" y="322961"/>
                  </a:cubicBezTo>
                  <a:cubicBezTo>
                    <a:pt x="680339" y="144526"/>
                    <a:pt x="528066" y="0"/>
                    <a:pt x="340233" y="0"/>
                  </a:cubicBezTo>
                  <a:cubicBezTo>
                    <a:pt x="152400" y="0"/>
                    <a:pt x="0" y="144653"/>
                    <a:pt x="0" y="323088"/>
                  </a:cubicBezTo>
                  <a:cubicBezTo>
                    <a:pt x="0" y="501523"/>
                    <a:pt x="152273" y="646176"/>
                    <a:pt x="340106" y="646176"/>
                  </a:cubicBezTo>
                </a:path>
              </a:pathLst>
            </a:custGeom>
            <a:solidFill>
              <a:srgbClr val="1A1447"/>
            </a:solidFill>
          </p:spPr>
          <p:txBody>
            <a:bodyPr/>
            <a:lstStyle/>
            <a:p>
              <a:endParaRPr lang="fr-FR"/>
            </a:p>
          </p:txBody>
        </p:sp>
        <p:sp>
          <p:nvSpPr>
            <p:cNvPr id="29" name="Freeform 29"/>
            <p:cNvSpPr/>
            <p:nvPr/>
          </p:nvSpPr>
          <p:spPr>
            <a:xfrm>
              <a:off x="566674" y="1236472"/>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grpSp>
      <p:sp>
        <p:nvSpPr>
          <p:cNvPr id="30" name="TextBox 99"/>
          <p:cNvSpPr txBox="1"/>
          <p:nvPr/>
        </p:nvSpPr>
        <p:spPr>
          <a:xfrm>
            <a:off x="6672167" y="9979838"/>
            <a:ext cx="248917" cy="240665"/>
          </a:xfrm>
          <a:prstGeom prst="rect">
            <a:avLst/>
          </a:prstGeom>
        </p:spPr>
        <p:txBody>
          <a:bodyPr lIns="0" tIns="0" rIns="0" bIns="0" rtlCol="0" anchor="t">
            <a:spAutoFit/>
          </a:bodyPr>
          <a:lstStyle/>
          <a:p>
            <a:pPr algn="l">
              <a:lnSpc>
                <a:spcPts val="1959"/>
              </a:lnSpc>
            </a:pPr>
            <a:r>
              <a:rPr lang="en-US" sz="1399" b="1" spc="8" dirty="0">
                <a:solidFill>
                  <a:srgbClr val="231F20"/>
                </a:solidFill>
                <a:latin typeface="IBM Plex Sans Bold"/>
                <a:ea typeface="IBM Plex Sans Bold"/>
                <a:cs typeface="IBM Plex Sans Bold"/>
                <a:sym typeface="IBM Plex Sans Bold"/>
              </a:rPr>
              <a:t>22</a:t>
            </a:r>
          </a:p>
        </p:txBody>
      </p:sp>
      <p:sp>
        <p:nvSpPr>
          <p:cNvPr id="32" name="TextBox 32"/>
          <p:cNvSpPr txBox="1"/>
          <p:nvPr/>
        </p:nvSpPr>
        <p:spPr>
          <a:xfrm>
            <a:off x="643661" y="6581470"/>
            <a:ext cx="1773936" cy="179536"/>
          </a:xfrm>
          <a:prstGeom prst="rect">
            <a:avLst/>
          </a:prstGeom>
        </p:spPr>
        <p:txBody>
          <a:bodyPr wrap="square" lIns="0" tIns="0" rIns="0" bIns="0" rtlCol="0" anchor="t">
            <a:spAutoFit/>
          </a:bodyPr>
          <a:lstStyle/>
          <a:p>
            <a:pPr algn="l">
              <a:lnSpc>
                <a:spcPts val="1439"/>
              </a:lnSpc>
            </a:pPr>
            <a:r>
              <a:rPr lang="en-US" sz="1200" i="1" spc="4" dirty="0">
                <a:solidFill>
                  <a:srgbClr val="231F20"/>
                </a:solidFill>
                <a:latin typeface="IBM Plex Sans Italics"/>
                <a:ea typeface="IBM Plex Sans Italics"/>
                <a:cs typeface="IBM Plex Sans Italics"/>
                <a:sym typeface="IBM Plex Sans Italics"/>
              </a:rPr>
              <a:t>Enseignement1</a:t>
            </a:r>
          </a:p>
        </p:txBody>
      </p:sp>
      <p:sp>
        <p:nvSpPr>
          <p:cNvPr id="33" name="TextBox 33"/>
          <p:cNvSpPr txBox="1"/>
          <p:nvPr/>
        </p:nvSpPr>
        <p:spPr>
          <a:xfrm>
            <a:off x="798281" y="5606948"/>
            <a:ext cx="1856994" cy="179536"/>
          </a:xfrm>
          <a:prstGeom prst="rect">
            <a:avLst/>
          </a:prstGeom>
        </p:spPr>
        <p:txBody>
          <a:bodyPr wrap="square"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PointFort1</a:t>
            </a:r>
          </a:p>
        </p:txBody>
      </p:sp>
      <p:sp>
        <p:nvSpPr>
          <p:cNvPr id="34" name="TextBox 35"/>
          <p:cNvSpPr txBox="1"/>
          <p:nvPr/>
        </p:nvSpPr>
        <p:spPr>
          <a:xfrm>
            <a:off x="618277" y="8558289"/>
            <a:ext cx="3238353" cy="179536"/>
          </a:xfrm>
          <a:prstGeom prst="rect">
            <a:avLst/>
          </a:prstGeom>
        </p:spPr>
        <p:txBody>
          <a:bodyPr wrap="square" lIns="0" tIns="0" rIns="0" bIns="0" rtlCol="0" anchor="t">
            <a:spAutoFit/>
          </a:bodyPr>
          <a:lstStyle/>
          <a:p>
            <a:pPr algn="l">
              <a:lnSpc>
                <a:spcPts val="1439"/>
              </a:lnSpc>
            </a:pPr>
            <a:r>
              <a:rPr lang="en-US" sz="1200" i="1" spc="4" dirty="0" err="1">
                <a:solidFill>
                  <a:srgbClr val="1A1447"/>
                </a:solidFill>
                <a:latin typeface="IBM Plex Sans Italics"/>
                <a:ea typeface="IBM Plex Sans Italics"/>
                <a:cs typeface="IBM Plex Sans Italics"/>
                <a:sym typeface="IBM Plex Sans Italics"/>
              </a:rPr>
              <a:t>Metiers</a:t>
            </a:r>
            <a:endParaRPr lang="en-US" sz="1200" i="1" spc="4" dirty="0">
              <a:solidFill>
                <a:srgbClr val="1A1447"/>
              </a:solidFill>
              <a:latin typeface="IBM Plex Sans Italics"/>
              <a:ea typeface="IBM Plex Sans Italics"/>
              <a:cs typeface="IBM Plex Sans Italics"/>
              <a:sym typeface="IBM Plex Sans Italics"/>
            </a:endParaRPr>
          </a:p>
        </p:txBody>
      </p:sp>
      <p:sp>
        <p:nvSpPr>
          <p:cNvPr id="35" name="TextBox 52"/>
          <p:cNvSpPr txBox="1"/>
          <p:nvPr/>
        </p:nvSpPr>
        <p:spPr>
          <a:xfrm>
            <a:off x="2445344" y="1281655"/>
            <a:ext cx="838810" cy="212174"/>
          </a:xfrm>
          <a:prstGeom prst="rect">
            <a:avLst/>
          </a:prstGeom>
        </p:spPr>
        <p:txBody>
          <a:bodyPr lIns="0" tIns="0" rIns="0" bIns="0" rtlCol="0" anchor="t">
            <a:spAutoFit/>
          </a:bodyPr>
          <a:lstStyle/>
          <a:p>
            <a:pPr algn="just">
              <a:lnSpc>
                <a:spcPts val="1783"/>
              </a:lnSpc>
            </a:pPr>
            <a:r>
              <a:rPr lang="en-US" sz="1200" spc="7" dirty="0">
                <a:solidFill>
                  <a:srgbClr val="464395"/>
                </a:solidFill>
                <a:latin typeface="IBM Plex Sans"/>
                <a:ea typeface="IBM Plex Sans"/>
                <a:cs typeface="IBM Plex Sans"/>
                <a:sym typeface="IBM Plex Sans"/>
              </a:rPr>
              <a:t>LANGUAGE</a:t>
            </a:r>
            <a:endParaRPr lang="en-US" sz="1200" i="1" spc="4" dirty="0">
              <a:solidFill>
                <a:srgbClr val="231F20"/>
              </a:solidFill>
              <a:latin typeface="IBM Plex Sans Italics"/>
              <a:ea typeface="IBM Plex Sans Italics"/>
              <a:cs typeface="IBM Plex Sans Italics"/>
              <a:sym typeface="IBM Plex Sans Italics"/>
            </a:endParaRPr>
          </a:p>
        </p:txBody>
      </p:sp>
      <p:sp>
        <p:nvSpPr>
          <p:cNvPr id="36" name="TextBox 38"/>
          <p:cNvSpPr txBox="1"/>
          <p:nvPr/>
        </p:nvSpPr>
        <p:spPr>
          <a:xfrm>
            <a:off x="3923062" y="1483624"/>
            <a:ext cx="951900" cy="212174"/>
          </a:xfrm>
          <a:prstGeom prst="rect">
            <a:avLst/>
          </a:prstGeom>
        </p:spPr>
        <p:txBody>
          <a:bodyPr lIns="0" tIns="0" rIns="0" bIns="0" rtlCol="0" anchor="t">
            <a:spAutoFit/>
          </a:bodyPr>
          <a:lstStyle/>
          <a:p>
            <a:pPr>
              <a:lnSpc>
                <a:spcPts val="1796"/>
              </a:lnSpc>
            </a:pPr>
            <a:r>
              <a:rPr lang="en-US" sz="1200" i="1" spc="7" dirty="0">
                <a:solidFill>
                  <a:srgbClr val="231F20"/>
                </a:solidFill>
                <a:latin typeface="IBM Plex Sans Italics"/>
                <a:ea typeface="IBM Plex Sans Italics"/>
                <a:cs typeface="IBM Plex Sans Italics"/>
                <a:sym typeface="IBM Plex Sans Italics"/>
              </a:rPr>
              <a:t>Stage</a:t>
            </a:r>
            <a:endParaRPr lang="en-US" sz="1200" i="1" spc="4" dirty="0">
              <a:solidFill>
                <a:srgbClr val="231F20"/>
              </a:solidFill>
              <a:latin typeface="IBM Plex Sans Italics"/>
              <a:ea typeface="IBM Plex Sans Italics"/>
              <a:cs typeface="IBM Plex Sans Italics"/>
              <a:sym typeface="IBM Plex Sans Italics"/>
            </a:endParaRPr>
          </a:p>
        </p:txBody>
      </p:sp>
      <p:sp>
        <p:nvSpPr>
          <p:cNvPr id="37" name="TextBox 36"/>
          <p:cNvSpPr txBox="1"/>
          <p:nvPr/>
        </p:nvSpPr>
        <p:spPr>
          <a:xfrm>
            <a:off x="2951845" y="6563801"/>
            <a:ext cx="1763097" cy="179536"/>
          </a:xfrm>
          <a:prstGeom prst="rect">
            <a:avLst/>
          </a:prstGeom>
        </p:spPr>
        <p:txBody>
          <a:bodyPr lIns="0" tIns="0" rIns="0" bIns="0" rtlCol="0" anchor="t">
            <a:spAutoFit/>
          </a:bodyPr>
          <a:lstStyle/>
          <a:p>
            <a:pPr algn="just">
              <a:lnSpc>
                <a:spcPts val="1439"/>
              </a:lnSpc>
            </a:pPr>
            <a:r>
              <a:rPr lang="en-US" sz="1200" i="1" spc="4" dirty="0">
                <a:solidFill>
                  <a:srgbClr val="231F20"/>
                </a:solidFill>
                <a:latin typeface="IBM Plex Sans Italics"/>
                <a:ea typeface="IBM Plex Sans Italics"/>
                <a:cs typeface="IBM Plex Sans Italics"/>
                <a:sym typeface="IBM Plex Sans Italics"/>
              </a:rPr>
              <a:t>Enseignement2</a:t>
            </a:r>
          </a:p>
        </p:txBody>
      </p:sp>
      <p:sp>
        <p:nvSpPr>
          <p:cNvPr id="38" name="TextBox 37"/>
          <p:cNvSpPr txBox="1"/>
          <p:nvPr/>
        </p:nvSpPr>
        <p:spPr>
          <a:xfrm>
            <a:off x="2883389" y="5606948"/>
            <a:ext cx="1856994"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PointFort2</a:t>
            </a:r>
          </a:p>
        </p:txBody>
      </p:sp>
      <p:sp>
        <p:nvSpPr>
          <p:cNvPr id="39" name="TextBox 39"/>
          <p:cNvSpPr txBox="1"/>
          <p:nvPr/>
        </p:nvSpPr>
        <p:spPr>
          <a:xfrm>
            <a:off x="5196249" y="1527315"/>
            <a:ext cx="1306830" cy="179536"/>
          </a:xfrm>
          <a:prstGeom prst="rect">
            <a:avLst/>
          </a:prstGeom>
        </p:spPr>
        <p:txBody>
          <a:bodyPr lIns="0" tIns="0" rIns="0" bIns="0" rtlCol="0" anchor="t">
            <a:spAutoFit/>
          </a:bodyPr>
          <a:lstStyle/>
          <a:p>
            <a:pPr>
              <a:lnSpc>
                <a:spcPts val="1439"/>
              </a:lnSpc>
            </a:pPr>
            <a:r>
              <a:rPr lang="en-US" sz="1200" i="1" spc="4" dirty="0">
                <a:solidFill>
                  <a:srgbClr val="231F20"/>
                </a:solidFill>
                <a:latin typeface="IBM Plex Sans Italics"/>
                <a:ea typeface="IBM Plex Sans Italics"/>
                <a:cs typeface="IBM Plex Sans Italics"/>
                <a:sym typeface="IBM Plex Sans Italics"/>
              </a:rPr>
              <a:t>Admission</a:t>
            </a:r>
          </a:p>
        </p:txBody>
      </p:sp>
      <p:sp>
        <p:nvSpPr>
          <p:cNvPr id="40" name="TextBox 41"/>
          <p:cNvSpPr txBox="1"/>
          <p:nvPr/>
        </p:nvSpPr>
        <p:spPr>
          <a:xfrm>
            <a:off x="5127250" y="6542094"/>
            <a:ext cx="1456639" cy="179536"/>
          </a:xfrm>
          <a:prstGeom prst="rect">
            <a:avLst/>
          </a:prstGeom>
        </p:spPr>
        <p:txBody>
          <a:bodyPr lIns="0" tIns="0" rIns="0" bIns="0" rtlCol="0" anchor="t">
            <a:spAutoFit/>
          </a:bodyPr>
          <a:lstStyle/>
          <a:p>
            <a:pPr algn="l">
              <a:lnSpc>
                <a:spcPts val="1439"/>
              </a:lnSpc>
            </a:pPr>
            <a:r>
              <a:rPr lang="en-US" sz="1200" i="1" spc="4" dirty="0">
                <a:solidFill>
                  <a:srgbClr val="231F20"/>
                </a:solidFill>
                <a:latin typeface="IBM Plex Sans Italics"/>
                <a:ea typeface="IBM Plex Sans Italics"/>
                <a:cs typeface="IBM Plex Sans Italics"/>
                <a:sym typeface="IBM Plex Sans Italics"/>
              </a:rPr>
              <a:t>Enseignement3</a:t>
            </a:r>
          </a:p>
        </p:txBody>
      </p:sp>
      <p:sp>
        <p:nvSpPr>
          <p:cNvPr id="41" name="TextBox 40"/>
          <p:cNvSpPr txBox="1"/>
          <p:nvPr/>
        </p:nvSpPr>
        <p:spPr>
          <a:xfrm>
            <a:off x="5130670" y="5606948"/>
            <a:ext cx="1641348"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PointFort3</a:t>
            </a:r>
          </a:p>
        </p:txBody>
      </p:sp>
      <p:sp>
        <p:nvSpPr>
          <p:cNvPr id="42" name="TextBox 42"/>
          <p:cNvSpPr txBox="1"/>
          <p:nvPr/>
        </p:nvSpPr>
        <p:spPr>
          <a:xfrm>
            <a:off x="611800" y="2786767"/>
            <a:ext cx="6092133" cy="179536"/>
          </a:xfrm>
          <a:prstGeom prst="rect">
            <a:avLst/>
          </a:prstGeom>
        </p:spPr>
        <p:txBody>
          <a:bodyPr lIns="0" tIns="0" rIns="0" bIns="0" rtlCol="0" anchor="t">
            <a:spAutoFit/>
          </a:bodyPr>
          <a:lstStyle/>
          <a:p>
            <a:pPr algn="just">
              <a:lnSpc>
                <a:spcPts val="1439"/>
              </a:lnSpc>
            </a:pPr>
            <a:r>
              <a:rPr lang="en-US" sz="1200" spc="7" dirty="0">
                <a:solidFill>
                  <a:srgbClr val="FFFFFF"/>
                </a:solidFill>
                <a:latin typeface="IBM Plex Sans"/>
                <a:ea typeface="IBM Plex Sans"/>
                <a:cs typeface="IBM Plex Sans"/>
                <a:sym typeface="IBM Plex Sans"/>
              </a:rPr>
              <a:t>Description</a:t>
            </a:r>
          </a:p>
        </p:txBody>
      </p:sp>
      <p:sp>
        <p:nvSpPr>
          <p:cNvPr id="43" name="TextBox 43"/>
          <p:cNvSpPr txBox="1"/>
          <p:nvPr/>
        </p:nvSpPr>
        <p:spPr>
          <a:xfrm>
            <a:off x="6278525" y="429625"/>
            <a:ext cx="525475" cy="397269"/>
          </a:xfrm>
          <a:prstGeom prst="rect">
            <a:avLst/>
          </a:prstGeom>
        </p:spPr>
        <p:txBody>
          <a:bodyPr lIns="0" tIns="0" rIns="0" bIns="0" rtlCol="0" anchor="t">
            <a:spAutoFit/>
          </a:bodyPr>
          <a:lstStyle/>
          <a:p>
            <a:pPr algn="ctr">
              <a:lnSpc>
                <a:spcPts val="1660"/>
              </a:lnSpc>
            </a:pPr>
            <a:r>
              <a:rPr lang="en-US" sz="1399" b="1" spc="8" dirty="0">
                <a:solidFill>
                  <a:srgbClr val="FFFFFF"/>
                </a:solidFill>
                <a:latin typeface="IBM Plex Sans Bold"/>
                <a:ea typeface="IBM Plex Sans Bold"/>
                <a:cs typeface="IBM Plex Sans Bold"/>
                <a:sym typeface="IBM Plex Sans Bold"/>
              </a:rPr>
              <a:t>2 </a:t>
            </a:r>
          </a:p>
          <a:p>
            <a:pPr algn="l">
              <a:lnSpc>
                <a:spcPts val="1423"/>
              </a:lnSpc>
            </a:pPr>
            <a:r>
              <a:rPr lang="en-US" sz="1200" b="1" spc="7" dirty="0">
                <a:solidFill>
                  <a:srgbClr val="FFFFFF"/>
                </a:solidFill>
                <a:latin typeface="IBM Plex Sans Bold"/>
                <a:ea typeface="IBM Plex Sans Bold"/>
                <a:cs typeface="IBM Plex Sans Bold"/>
                <a:sym typeface="IBM Plex Sans Bold"/>
              </a:rPr>
              <a:t>YEARS</a:t>
            </a:r>
          </a:p>
        </p:txBody>
      </p:sp>
      <p:sp>
        <p:nvSpPr>
          <p:cNvPr id="44" name="TextBox 44"/>
          <p:cNvSpPr txBox="1"/>
          <p:nvPr/>
        </p:nvSpPr>
        <p:spPr>
          <a:xfrm>
            <a:off x="2560053" y="10301611"/>
            <a:ext cx="2515629" cy="151428"/>
          </a:xfrm>
          <a:prstGeom prst="rect">
            <a:avLst/>
          </a:prstGeom>
        </p:spPr>
        <p:txBody>
          <a:bodyPr lIns="0" tIns="0" rIns="0" bIns="0" rtlCol="0" anchor="t">
            <a:spAutoFit/>
          </a:bodyPr>
          <a:lstStyle/>
          <a:p>
            <a:pPr algn="l">
              <a:lnSpc>
                <a:spcPts val="1260"/>
              </a:lnSpc>
            </a:pPr>
            <a:r>
              <a:rPr lang="en-US" sz="900" i="1" spc="25" dirty="0" err="1">
                <a:solidFill>
                  <a:srgbClr val="939496"/>
                </a:solidFill>
                <a:latin typeface="IBM Plex Sans Italics"/>
                <a:ea typeface="IBM Plex Sans Italics"/>
                <a:cs typeface="IBM Plex Sans Italics"/>
                <a:sym typeface="IBM Plex Sans Italics"/>
              </a:rPr>
              <a:t>Etablissement</a:t>
            </a:r>
            <a:r>
              <a:rPr lang="en-US" sz="900" i="1" spc="25" dirty="0">
                <a:solidFill>
                  <a:srgbClr val="939496"/>
                </a:solidFill>
                <a:latin typeface="IBM Plex Sans Italics"/>
                <a:ea typeface="IBM Plex Sans Italics"/>
                <a:cs typeface="IBM Plex Sans Italics"/>
                <a:sym typeface="IBM Plex Sans Italics"/>
              </a:rPr>
              <a:t> </a:t>
            </a:r>
            <a:r>
              <a:rPr lang="en-US" sz="900" i="1" spc="25" dirty="0" err="1">
                <a:solidFill>
                  <a:srgbClr val="939496"/>
                </a:solidFill>
                <a:latin typeface="IBM Plex Sans Italics"/>
                <a:ea typeface="IBM Plex Sans Italics"/>
                <a:cs typeface="IBM Plex Sans Italics"/>
                <a:sym typeface="IBM Plex Sans Italics"/>
              </a:rPr>
              <a:t>d’enseignement</a:t>
            </a:r>
            <a:r>
              <a:rPr lang="en-US" sz="900" i="1" spc="25" dirty="0">
                <a:solidFill>
                  <a:srgbClr val="939496"/>
                </a:solidFill>
                <a:latin typeface="IBM Plex Sans Italics"/>
                <a:ea typeface="IBM Plex Sans Italics"/>
                <a:cs typeface="IBM Plex Sans Italics"/>
                <a:sym typeface="IBM Plex Sans Italics"/>
              </a:rPr>
              <a:t> supérieur </a:t>
            </a:r>
            <a:r>
              <a:rPr lang="en-US" sz="900" i="1" spc="25" dirty="0" err="1">
                <a:solidFill>
                  <a:srgbClr val="939496"/>
                </a:solidFill>
                <a:latin typeface="IBM Plex Sans Italics"/>
                <a:ea typeface="IBM Plex Sans Italics"/>
                <a:cs typeface="IBM Plex Sans Italics"/>
                <a:sym typeface="IBM Plex Sans Italics"/>
              </a:rPr>
              <a:t>privé</a:t>
            </a:r>
            <a:endParaRPr lang="en-US" sz="900" i="1" spc="25" dirty="0">
              <a:solidFill>
                <a:srgbClr val="939496"/>
              </a:solidFill>
              <a:latin typeface="IBM Plex Sans Italics"/>
              <a:ea typeface="IBM Plex Sans Italics"/>
              <a:cs typeface="IBM Plex Sans Italics"/>
              <a:sym typeface="IBM Plex Sans Italics"/>
            </a:endParaRPr>
          </a:p>
        </p:txBody>
      </p:sp>
      <p:sp>
        <p:nvSpPr>
          <p:cNvPr id="45" name="TextBox 46"/>
          <p:cNvSpPr txBox="1"/>
          <p:nvPr/>
        </p:nvSpPr>
        <p:spPr>
          <a:xfrm>
            <a:off x="626278" y="6127490"/>
            <a:ext cx="3837772"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TEACHING UNITS</a:t>
            </a:r>
          </a:p>
        </p:txBody>
      </p:sp>
      <p:sp>
        <p:nvSpPr>
          <p:cNvPr id="46" name="TextBox 45"/>
          <p:cNvSpPr txBox="1"/>
          <p:nvPr/>
        </p:nvSpPr>
        <p:spPr>
          <a:xfrm>
            <a:off x="618277" y="8095164"/>
            <a:ext cx="3464773" cy="299056"/>
          </a:xfrm>
          <a:prstGeom prst="rect">
            <a:avLst/>
          </a:prstGeom>
        </p:spPr>
        <p:txBody>
          <a:bodyPr wrap="square" lIns="0" tIns="0" rIns="0" bIns="0" rtlCol="0" anchor="t">
            <a:spAutoFit/>
          </a:bodyPr>
          <a:lstStyle/>
          <a:p>
            <a:pPr algn="l">
              <a:lnSpc>
                <a:spcPts val="2520"/>
              </a:lnSpc>
            </a:pPr>
            <a:r>
              <a:rPr lang="en-US" sz="1800" b="1" i="1">
                <a:solidFill>
                  <a:srgbClr val="EA8C39"/>
                </a:solidFill>
                <a:latin typeface="IBM Plex Sans Bold Italics"/>
                <a:ea typeface="IBM Plex Sans Bold Italics"/>
                <a:cs typeface="IBM Plex Sans Bold Italics"/>
                <a:sym typeface="IBM Plex Sans Bold Italics"/>
              </a:rPr>
              <a:t>OCCUPATIONS</a:t>
            </a:r>
          </a:p>
        </p:txBody>
      </p:sp>
      <p:sp>
        <p:nvSpPr>
          <p:cNvPr id="47" name="TextBox 47"/>
          <p:cNvSpPr txBox="1"/>
          <p:nvPr/>
        </p:nvSpPr>
        <p:spPr>
          <a:xfrm>
            <a:off x="600894" y="4421000"/>
            <a:ext cx="386315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TOP3 - KEY POINTS</a:t>
            </a:r>
          </a:p>
        </p:txBody>
      </p:sp>
      <p:sp>
        <p:nvSpPr>
          <p:cNvPr id="48" name="TextBox 48"/>
          <p:cNvSpPr txBox="1"/>
          <p:nvPr/>
        </p:nvSpPr>
        <p:spPr>
          <a:xfrm>
            <a:off x="1127645" y="915400"/>
            <a:ext cx="5150879" cy="299056"/>
          </a:xfrm>
          <a:prstGeom prst="rect">
            <a:avLst/>
          </a:prstGeom>
        </p:spPr>
        <p:txBody>
          <a:bodyPr wrap="square" lIns="0" tIns="0" rIns="0" bIns="0" rtlCol="0" anchor="t">
            <a:spAutoFit/>
          </a:bodyPr>
          <a:lstStyle/>
          <a:p>
            <a:pPr algn="l">
              <a:lnSpc>
                <a:spcPts val="2520"/>
              </a:lnSpc>
            </a:pPr>
            <a:r>
              <a:rPr lang="en-US" sz="1800" b="1" spc="7" dirty="0">
                <a:solidFill>
                  <a:srgbClr val="1A1447"/>
                </a:solidFill>
                <a:latin typeface="IBM Plex Sans Bold"/>
                <a:ea typeface="IBM Plex Sans Bold"/>
                <a:cs typeface="IBM Plex Sans Bold"/>
                <a:sym typeface="IBM Plex Sans Bold"/>
              </a:rPr>
              <a:t>Nom</a:t>
            </a:r>
          </a:p>
        </p:txBody>
      </p:sp>
      <p:sp>
        <p:nvSpPr>
          <p:cNvPr id="49" name="TextBox 49"/>
          <p:cNvSpPr txBox="1"/>
          <p:nvPr/>
        </p:nvSpPr>
        <p:spPr>
          <a:xfrm>
            <a:off x="5150644" y="1289818"/>
            <a:ext cx="783022" cy="192491"/>
          </a:xfrm>
          <a:prstGeom prst="rect">
            <a:avLst/>
          </a:prstGeom>
        </p:spPr>
        <p:txBody>
          <a:bodyPr lIns="0" tIns="0" rIns="0" bIns="0" rtlCol="0" anchor="t">
            <a:spAutoFit/>
          </a:bodyPr>
          <a:lstStyle/>
          <a:p>
            <a:pPr algn="l">
              <a:lnSpc>
                <a:spcPts val="1539"/>
              </a:lnSpc>
            </a:pPr>
            <a:r>
              <a:rPr lang="en-US" sz="1100" spc="6" dirty="0">
                <a:solidFill>
                  <a:srgbClr val="464395"/>
                </a:solidFill>
                <a:latin typeface="IBM Plex Sans"/>
                <a:ea typeface="IBM Plex Sans"/>
                <a:cs typeface="IBM Plex Sans"/>
                <a:sym typeface="IBM Plex Sans"/>
              </a:rPr>
              <a:t>ADMISSION</a:t>
            </a:r>
          </a:p>
        </p:txBody>
      </p:sp>
      <p:sp>
        <p:nvSpPr>
          <p:cNvPr id="50" name="TextBox 50"/>
          <p:cNvSpPr txBox="1"/>
          <p:nvPr/>
        </p:nvSpPr>
        <p:spPr>
          <a:xfrm>
            <a:off x="1107748" y="411985"/>
            <a:ext cx="1496263" cy="405699"/>
          </a:xfrm>
          <a:prstGeom prst="rect">
            <a:avLst/>
          </a:prstGeom>
        </p:spPr>
        <p:txBody>
          <a:bodyPr lIns="0" tIns="0" rIns="0" bIns="0" rtlCol="0" anchor="t">
            <a:spAutoFit/>
          </a:bodyPr>
          <a:lstStyle/>
          <a:p>
            <a:pPr algn="l">
              <a:lnSpc>
                <a:spcPts val="3359"/>
              </a:lnSpc>
            </a:pPr>
            <a:r>
              <a:rPr lang="en-US" sz="2400" b="1" spc="14" dirty="0">
                <a:solidFill>
                  <a:srgbClr val="231F20"/>
                </a:solidFill>
                <a:latin typeface="IBM Plex Sans Bold"/>
                <a:ea typeface="IBM Plex Sans Bold"/>
                <a:cs typeface="IBM Plex Sans Bold"/>
                <a:sym typeface="IBM Plex Sans Bold"/>
              </a:rPr>
              <a:t>TYPE</a:t>
            </a:r>
          </a:p>
        </p:txBody>
      </p:sp>
      <p:sp>
        <p:nvSpPr>
          <p:cNvPr id="52" name="TextBox 51">
            <a:extLst>
              <a:ext uri="{FF2B5EF4-FFF2-40B4-BE49-F238E27FC236}">
                <a16:creationId xmlns:a16="http://schemas.microsoft.com/office/drawing/2014/main" id="{08B6434F-E251-F3F4-A8EE-0DB40DADF62C}"/>
              </a:ext>
            </a:extLst>
          </p:cNvPr>
          <p:cNvSpPr txBox="1"/>
          <p:nvPr/>
        </p:nvSpPr>
        <p:spPr>
          <a:xfrm>
            <a:off x="1256030" y="1299715"/>
            <a:ext cx="1040102" cy="192938"/>
          </a:xfrm>
          <a:prstGeom prst="rect">
            <a:avLst/>
          </a:prstGeom>
        </p:spPr>
        <p:txBody>
          <a:bodyPr wrap="square" lIns="0" tIns="0" rIns="0" bIns="0" rtlCol="0" anchor="t">
            <a:spAutoFit/>
          </a:bodyPr>
          <a:lstStyle/>
          <a:p>
            <a:pPr algn="just">
              <a:lnSpc>
                <a:spcPts val="1614"/>
              </a:lnSpc>
            </a:pPr>
            <a:r>
              <a:rPr lang="en-US" sz="1200" spc="7" dirty="0">
                <a:solidFill>
                  <a:srgbClr val="464395"/>
                </a:solidFill>
                <a:latin typeface="IBM Plex Sans"/>
                <a:ea typeface="IBM Plex Sans"/>
                <a:cs typeface="IBM Plex Sans"/>
                <a:sym typeface="IBM Plex Sans"/>
              </a:rPr>
              <a:t>2 INTAKES</a:t>
            </a:r>
            <a:endParaRPr lang="en-US" sz="1200" i="1" spc="4" dirty="0">
              <a:solidFill>
                <a:srgbClr val="231F20"/>
              </a:solidFill>
              <a:latin typeface="IBM Plex Sans Italics"/>
              <a:ea typeface="IBM Plex Sans Italics"/>
              <a:cs typeface="IBM Plex Sans Italics"/>
              <a:sym typeface="IBM Plex Sans Italics"/>
            </a:endParaRPr>
          </a:p>
        </p:txBody>
      </p:sp>
      <p:sp>
        <p:nvSpPr>
          <p:cNvPr id="53" name="TextBox 31">
            <a:extLst>
              <a:ext uri="{FF2B5EF4-FFF2-40B4-BE49-F238E27FC236}">
                <a16:creationId xmlns:a16="http://schemas.microsoft.com/office/drawing/2014/main" id="{63339F6C-44AA-C06C-C876-B9C66129B42B}"/>
              </a:ext>
            </a:extLst>
          </p:cNvPr>
          <p:cNvSpPr txBox="1"/>
          <p:nvPr/>
        </p:nvSpPr>
        <p:spPr>
          <a:xfrm>
            <a:off x="1252559" y="1505911"/>
            <a:ext cx="812873" cy="192938"/>
          </a:xfrm>
          <a:prstGeom prst="rect">
            <a:avLst/>
          </a:prstGeom>
        </p:spPr>
        <p:txBody>
          <a:bodyPr lIns="0" tIns="0" rIns="0" bIns="0" rtlCol="0" anchor="t">
            <a:spAutoFit/>
          </a:bodyPr>
          <a:lstStyle/>
          <a:p>
            <a:pPr>
              <a:lnSpc>
                <a:spcPts val="1614"/>
              </a:lnSpc>
            </a:pPr>
            <a:r>
              <a:rPr lang="en-US" sz="1200" i="1" spc="7" dirty="0">
                <a:solidFill>
                  <a:srgbClr val="231F20"/>
                </a:solidFill>
                <a:latin typeface="IBM Plex Sans Italics"/>
                <a:ea typeface="IBM Plex Sans Italics"/>
                <a:cs typeface="IBM Plex Sans Italics"/>
                <a:sym typeface="IBM Plex Sans Italics"/>
              </a:rPr>
              <a:t>Fall</a:t>
            </a:r>
            <a:endParaRPr lang="en-US" sz="1200" i="1" spc="4" dirty="0">
              <a:solidFill>
                <a:srgbClr val="231F20"/>
              </a:solidFill>
              <a:latin typeface="IBM Plex Sans Italics"/>
              <a:ea typeface="IBM Plex Sans Italics"/>
              <a:cs typeface="IBM Plex Sans Italics"/>
              <a:sym typeface="IBM Plex Sans Italics"/>
            </a:endParaRPr>
          </a:p>
        </p:txBody>
      </p:sp>
      <p:sp>
        <p:nvSpPr>
          <p:cNvPr id="55" name="TextBox 34">
            <a:extLst>
              <a:ext uri="{FF2B5EF4-FFF2-40B4-BE49-F238E27FC236}">
                <a16:creationId xmlns:a16="http://schemas.microsoft.com/office/drawing/2014/main" id="{7F360BAA-61BF-FE8B-0AC4-A991BC941086}"/>
              </a:ext>
            </a:extLst>
          </p:cNvPr>
          <p:cNvSpPr txBox="1"/>
          <p:nvPr/>
        </p:nvSpPr>
        <p:spPr>
          <a:xfrm>
            <a:off x="2467440" y="1508374"/>
            <a:ext cx="838811" cy="221792"/>
          </a:xfrm>
          <a:prstGeom prst="rect">
            <a:avLst/>
          </a:prstGeom>
        </p:spPr>
        <p:txBody>
          <a:bodyPr lIns="0" tIns="0" rIns="0" bIns="0" rtlCol="0" anchor="t">
            <a:spAutoFit/>
          </a:bodyPr>
          <a:lstStyle/>
          <a:p>
            <a:pPr>
              <a:lnSpc>
                <a:spcPts val="1908"/>
              </a:lnSpc>
            </a:pPr>
            <a:r>
              <a:rPr lang="en-US" sz="1200" i="1" spc="4" dirty="0" err="1">
                <a:solidFill>
                  <a:srgbClr val="231F20"/>
                </a:solidFill>
                <a:latin typeface="IBM Plex Sans Italics"/>
                <a:ea typeface="IBM Plex Sans Italics"/>
                <a:cs typeface="IBM Plex Sans Italics"/>
                <a:sym typeface="IBM Plex Sans Italics"/>
              </a:rPr>
              <a:t>Langues</a:t>
            </a:r>
            <a:r>
              <a:rPr lang="en-US" sz="1200" i="1" spc="4" dirty="0">
                <a:solidFill>
                  <a:srgbClr val="231F20"/>
                </a:solidFill>
                <a:latin typeface="IBM Plex Sans Italics"/>
                <a:ea typeface="IBM Plex Sans Italics"/>
                <a:cs typeface="IBM Plex Sans Italics"/>
                <a:sym typeface="IBM Plex Sans Italics"/>
              </a:rPr>
              <a:t> </a:t>
            </a:r>
          </a:p>
        </p:txBody>
      </p:sp>
      <p:sp>
        <p:nvSpPr>
          <p:cNvPr id="56" name="TextBox 53">
            <a:extLst>
              <a:ext uri="{FF2B5EF4-FFF2-40B4-BE49-F238E27FC236}">
                <a16:creationId xmlns:a16="http://schemas.microsoft.com/office/drawing/2014/main" id="{C7B0528E-AFDC-2B75-9630-CDE5B04D540C}"/>
              </a:ext>
            </a:extLst>
          </p:cNvPr>
          <p:cNvSpPr txBox="1"/>
          <p:nvPr/>
        </p:nvSpPr>
        <p:spPr>
          <a:xfrm>
            <a:off x="3909566" y="1257967"/>
            <a:ext cx="1091866" cy="212174"/>
          </a:xfrm>
          <a:prstGeom prst="rect">
            <a:avLst/>
          </a:prstGeom>
        </p:spPr>
        <p:txBody>
          <a:bodyPr lIns="0" tIns="0" rIns="0" bIns="0" rtlCol="0" anchor="t">
            <a:spAutoFit/>
          </a:bodyPr>
          <a:lstStyle/>
          <a:p>
            <a:pPr algn="just">
              <a:lnSpc>
                <a:spcPts val="1796"/>
              </a:lnSpc>
            </a:pPr>
            <a:r>
              <a:rPr lang="en-US" sz="1200" spc="4" dirty="0">
                <a:solidFill>
                  <a:srgbClr val="464395"/>
                </a:solidFill>
                <a:latin typeface="IBM Plex Sans"/>
                <a:ea typeface="IBM Plex Sans"/>
                <a:cs typeface="IBM Plex Sans"/>
                <a:sym typeface="IBM Plex Sans"/>
              </a:rPr>
              <a:t>INTERNSHIP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560000" cy="10692000"/>
          </a:xfrm>
          <a:custGeom>
            <a:avLst/>
            <a:gdLst/>
            <a:ahLst/>
            <a:cxnLst/>
            <a:rect l="l" t="t" r="r" b="b"/>
            <a:pathLst>
              <a:path w="7560000" h="10692000">
                <a:moveTo>
                  <a:pt x="0" y="0"/>
                </a:moveTo>
                <a:lnTo>
                  <a:pt x="7560000" y="0"/>
                </a:lnTo>
                <a:lnTo>
                  <a:pt x="7560000" y="10692000"/>
                </a:lnTo>
                <a:lnTo>
                  <a:pt x="0" y="10692000"/>
                </a:lnTo>
                <a:lnTo>
                  <a:pt x="0" y="0"/>
                </a:lnTo>
                <a:close/>
              </a:path>
            </a:pathLst>
          </a:custGeom>
          <a:blipFill>
            <a:blip r:embed="rId2"/>
            <a:stretch>
              <a:fillRect l="-3546" t="-12547" r="-3985" b="-1501"/>
            </a:stretch>
          </a:blipFill>
        </p:spPr>
        <p:txBody>
          <a:bodyPr/>
          <a:lstStyle/>
          <a:p>
            <a:endParaRPr lang="fr-FR"/>
          </a:p>
        </p:txBody>
      </p:sp>
      <p:grpSp>
        <p:nvGrpSpPr>
          <p:cNvPr id="3" name="Group 3"/>
          <p:cNvGrpSpPr/>
          <p:nvPr/>
        </p:nvGrpSpPr>
        <p:grpSpPr>
          <a:xfrm rot="-5400000">
            <a:off x="3306312" y="6411535"/>
            <a:ext cx="947376" cy="7973798"/>
            <a:chOff x="0" y="0"/>
            <a:chExt cx="339518" cy="2857629"/>
          </a:xfrm>
        </p:grpSpPr>
        <p:sp>
          <p:nvSpPr>
            <p:cNvPr id="4" name="Freeform 4"/>
            <p:cNvSpPr/>
            <p:nvPr/>
          </p:nvSpPr>
          <p:spPr>
            <a:xfrm>
              <a:off x="0" y="0"/>
              <a:ext cx="339518" cy="2857629"/>
            </a:xfrm>
            <a:custGeom>
              <a:avLst/>
              <a:gdLst/>
              <a:ahLst/>
              <a:cxnLst/>
              <a:rect l="l" t="t" r="r" b="b"/>
              <a:pathLst>
                <a:path w="339518" h="2857629">
                  <a:moveTo>
                    <a:pt x="0" y="0"/>
                  </a:moveTo>
                  <a:lnTo>
                    <a:pt x="339518" y="0"/>
                  </a:lnTo>
                  <a:lnTo>
                    <a:pt x="339518" y="2857629"/>
                  </a:lnTo>
                  <a:lnTo>
                    <a:pt x="0" y="2857629"/>
                  </a:lnTo>
                  <a:close/>
                </a:path>
              </a:pathLst>
            </a:custGeom>
            <a:solidFill>
              <a:srgbClr val="1A1447"/>
            </a:solidFill>
          </p:spPr>
          <p:txBody>
            <a:bodyPr/>
            <a:lstStyle/>
            <a:p>
              <a:endParaRPr lang="fr-FR"/>
            </a:p>
          </p:txBody>
        </p:sp>
        <p:sp>
          <p:nvSpPr>
            <p:cNvPr id="5" name="TextBox 5"/>
            <p:cNvSpPr txBox="1"/>
            <p:nvPr/>
          </p:nvSpPr>
          <p:spPr>
            <a:xfrm>
              <a:off x="0" y="-28575"/>
              <a:ext cx="339518" cy="2886204"/>
            </a:xfrm>
            <a:prstGeom prst="rect">
              <a:avLst/>
            </a:prstGeom>
          </p:spPr>
          <p:txBody>
            <a:bodyPr lIns="50800" tIns="50800" rIns="50800" bIns="50800" rtlCol="0" anchor="ctr"/>
            <a:lstStyle/>
            <a:p>
              <a:pPr algn="ctr">
                <a:lnSpc>
                  <a:spcPts val="1960"/>
                </a:lnSpc>
              </a:pPr>
              <a:endParaRPr/>
            </a:p>
          </p:txBody>
        </p:sp>
      </p:grpSp>
      <p:grpSp>
        <p:nvGrpSpPr>
          <p:cNvPr id="6" name="Group 6"/>
          <p:cNvGrpSpPr/>
          <p:nvPr/>
        </p:nvGrpSpPr>
        <p:grpSpPr>
          <a:xfrm>
            <a:off x="1893220" y="8134235"/>
            <a:ext cx="3773561" cy="385908"/>
            <a:chOff x="0" y="0"/>
            <a:chExt cx="1120924" cy="114633"/>
          </a:xfrm>
        </p:grpSpPr>
        <p:sp>
          <p:nvSpPr>
            <p:cNvPr id="7" name="Freeform 7"/>
            <p:cNvSpPr/>
            <p:nvPr/>
          </p:nvSpPr>
          <p:spPr>
            <a:xfrm>
              <a:off x="0" y="0"/>
              <a:ext cx="1120924" cy="114633"/>
            </a:xfrm>
            <a:custGeom>
              <a:avLst/>
              <a:gdLst/>
              <a:ahLst/>
              <a:cxnLst/>
              <a:rect l="l" t="t" r="r" b="b"/>
              <a:pathLst>
                <a:path w="1120924" h="114633">
                  <a:moveTo>
                    <a:pt x="0" y="0"/>
                  </a:moveTo>
                  <a:lnTo>
                    <a:pt x="1120924" y="0"/>
                  </a:lnTo>
                  <a:lnTo>
                    <a:pt x="1120924" y="114633"/>
                  </a:lnTo>
                  <a:lnTo>
                    <a:pt x="0" y="114633"/>
                  </a:lnTo>
                  <a:close/>
                </a:path>
              </a:pathLst>
            </a:custGeom>
            <a:solidFill>
              <a:srgbClr val="FFFFFF"/>
            </a:solidFill>
          </p:spPr>
          <p:txBody>
            <a:bodyPr/>
            <a:lstStyle/>
            <a:p>
              <a:endParaRPr lang="fr-FR"/>
            </a:p>
          </p:txBody>
        </p:sp>
        <p:sp>
          <p:nvSpPr>
            <p:cNvPr id="8" name="TextBox 8"/>
            <p:cNvSpPr txBox="1"/>
            <p:nvPr/>
          </p:nvSpPr>
          <p:spPr>
            <a:xfrm>
              <a:off x="0" y="-28575"/>
              <a:ext cx="1120924" cy="143208"/>
            </a:xfrm>
            <a:prstGeom prst="rect">
              <a:avLst/>
            </a:prstGeom>
          </p:spPr>
          <p:txBody>
            <a:bodyPr lIns="0" tIns="0" rIns="0" bIns="0" rtlCol="0" anchor="ctr"/>
            <a:lstStyle/>
            <a:p>
              <a:pPr algn="ctr">
                <a:lnSpc>
                  <a:spcPts val="1960"/>
                </a:lnSpc>
              </a:pPr>
              <a:r>
                <a:rPr lang="en-US" sz="1400" spc="28">
                  <a:solidFill>
                    <a:srgbClr val="1A1447"/>
                  </a:solidFill>
                  <a:latin typeface="Montserrat Classic"/>
                  <a:ea typeface="Montserrat Classic"/>
                  <a:cs typeface="Montserrat Classic"/>
                  <a:sym typeface="Montserrat Classic"/>
                </a:rPr>
                <a:t>Services + Packages + Next Steps</a:t>
              </a:r>
            </a:p>
          </p:txBody>
        </p:sp>
      </p:grpSp>
      <p:sp>
        <p:nvSpPr>
          <p:cNvPr id="9" name="TextBox 9"/>
          <p:cNvSpPr txBox="1"/>
          <p:nvPr/>
        </p:nvSpPr>
        <p:spPr>
          <a:xfrm>
            <a:off x="756000" y="7260697"/>
            <a:ext cx="6048000" cy="677355"/>
          </a:xfrm>
          <a:prstGeom prst="rect">
            <a:avLst/>
          </a:prstGeom>
        </p:spPr>
        <p:txBody>
          <a:bodyPr lIns="0" tIns="0" rIns="0" bIns="0" rtlCol="0" anchor="t">
            <a:spAutoFit/>
          </a:bodyPr>
          <a:lstStyle/>
          <a:p>
            <a:pPr algn="ctr">
              <a:lnSpc>
                <a:spcPts val="5286"/>
              </a:lnSpc>
            </a:pPr>
            <a:r>
              <a:rPr lang="en-US" sz="4850" b="1">
                <a:solidFill>
                  <a:srgbClr val="EA8C43"/>
                </a:solidFill>
                <a:latin typeface="IBM Plex Sans Bold"/>
                <a:ea typeface="IBM Plex Sans Bold"/>
                <a:cs typeface="IBM Plex Sans Bold"/>
                <a:sym typeface="IBM Plex Sans Bold"/>
              </a:rPr>
              <a:t>BAC+6</a:t>
            </a:r>
          </a:p>
        </p:txBody>
      </p:sp>
      <p:sp>
        <p:nvSpPr>
          <p:cNvPr id="10" name="TextBox 10"/>
          <p:cNvSpPr txBox="1"/>
          <p:nvPr/>
        </p:nvSpPr>
        <p:spPr>
          <a:xfrm>
            <a:off x="2522201" y="10362000"/>
            <a:ext cx="2515629" cy="151428"/>
          </a:xfrm>
          <a:prstGeom prst="rect">
            <a:avLst/>
          </a:prstGeom>
        </p:spPr>
        <p:txBody>
          <a:bodyPr lIns="0" tIns="0" rIns="0" bIns="0" rtlCol="0" anchor="t">
            <a:spAutoFit/>
          </a:bodyPr>
          <a:lstStyle/>
          <a:p>
            <a:pPr algn="l">
              <a:lnSpc>
                <a:spcPts val="1260"/>
              </a:lnSpc>
            </a:pPr>
            <a:r>
              <a:rPr lang="en-US" sz="900" i="1" spc="25">
                <a:solidFill>
                  <a:srgbClr val="FFFFFF"/>
                </a:solidFill>
                <a:latin typeface="IBM Plex Sans Italics"/>
                <a:ea typeface="IBM Plex Sans Italics"/>
                <a:cs typeface="IBM Plex Sans Italics"/>
                <a:sym typeface="IBM Plex Sans Italics"/>
              </a:rPr>
              <a:t>Etablissement d’enseignement supérieur privé</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80363" y="4894745"/>
            <a:ext cx="762505" cy="679580"/>
            <a:chOff x="0" y="0"/>
            <a:chExt cx="762495" cy="679577"/>
          </a:xfrm>
        </p:grpSpPr>
        <p:sp>
          <p:nvSpPr>
            <p:cNvPr id="3" name="Freeform 3"/>
            <p:cNvSpPr/>
            <p:nvPr/>
          </p:nvSpPr>
          <p:spPr>
            <a:xfrm>
              <a:off x="63500" y="63500"/>
              <a:ext cx="635508" cy="552577"/>
            </a:xfrm>
            <a:custGeom>
              <a:avLst/>
              <a:gdLst/>
              <a:ahLst/>
              <a:cxnLst/>
              <a:rect l="l" t="t" r="r" b="b"/>
              <a:pathLst>
                <a:path w="635508" h="552577">
                  <a:moveTo>
                    <a:pt x="631698" y="290322"/>
                  </a:moveTo>
                  <a:lnTo>
                    <a:pt x="487045" y="538480"/>
                  </a:lnTo>
                  <a:cubicBezTo>
                    <a:pt x="481965" y="547243"/>
                    <a:pt x="472567" y="552577"/>
                    <a:pt x="462407" y="552577"/>
                  </a:cubicBezTo>
                  <a:lnTo>
                    <a:pt x="173101" y="552577"/>
                  </a:lnTo>
                  <a:cubicBezTo>
                    <a:pt x="162941" y="552577"/>
                    <a:pt x="153543" y="547243"/>
                    <a:pt x="148463" y="538480"/>
                  </a:cubicBezTo>
                  <a:lnTo>
                    <a:pt x="3810" y="290322"/>
                  </a:lnTo>
                  <a:cubicBezTo>
                    <a:pt x="-1270" y="281559"/>
                    <a:pt x="-1270" y="270891"/>
                    <a:pt x="3810" y="262128"/>
                  </a:cubicBezTo>
                  <a:lnTo>
                    <a:pt x="148463" y="14097"/>
                  </a:lnTo>
                  <a:cubicBezTo>
                    <a:pt x="153543" y="5334"/>
                    <a:pt x="162941" y="0"/>
                    <a:pt x="173101" y="0"/>
                  </a:cubicBezTo>
                  <a:lnTo>
                    <a:pt x="462407" y="0"/>
                  </a:lnTo>
                  <a:cubicBezTo>
                    <a:pt x="472567" y="0"/>
                    <a:pt x="481965" y="5334"/>
                    <a:pt x="487045" y="14097"/>
                  </a:cubicBezTo>
                  <a:lnTo>
                    <a:pt x="631698" y="262128"/>
                  </a:lnTo>
                  <a:cubicBezTo>
                    <a:pt x="636778" y="270891"/>
                    <a:pt x="636778" y="281559"/>
                    <a:pt x="631698" y="290322"/>
                  </a:cubicBezTo>
                </a:path>
              </a:pathLst>
            </a:custGeom>
            <a:solidFill>
              <a:srgbClr val="7DE314"/>
            </a:solidFill>
          </p:spPr>
          <p:txBody>
            <a:bodyPr/>
            <a:lstStyle/>
            <a:p>
              <a:endParaRPr lang="fr-FR"/>
            </a:p>
          </p:txBody>
        </p:sp>
        <p:sp>
          <p:nvSpPr>
            <p:cNvPr id="4" name="Freeform 4"/>
            <p:cNvSpPr/>
            <p:nvPr/>
          </p:nvSpPr>
          <p:spPr>
            <a:xfrm>
              <a:off x="260223" y="145923"/>
              <a:ext cx="438785" cy="470027"/>
            </a:xfrm>
            <a:custGeom>
              <a:avLst/>
              <a:gdLst/>
              <a:ahLst/>
              <a:cxnLst/>
              <a:rect l="l" t="t" r="r" b="b"/>
              <a:pathLst>
                <a:path w="438785" h="470027">
                  <a:moveTo>
                    <a:pt x="261239" y="0"/>
                  </a:moveTo>
                  <a:lnTo>
                    <a:pt x="366014" y="179705"/>
                  </a:lnTo>
                  <a:cubicBezTo>
                    <a:pt x="371094" y="188468"/>
                    <a:pt x="371094" y="199136"/>
                    <a:pt x="366014" y="207899"/>
                  </a:cubicBezTo>
                  <a:lnTo>
                    <a:pt x="255905" y="396875"/>
                  </a:lnTo>
                  <a:cubicBezTo>
                    <a:pt x="250825" y="405638"/>
                    <a:pt x="241427" y="410972"/>
                    <a:pt x="231267" y="410972"/>
                  </a:cubicBezTo>
                  <a:lnTo>
                    <a:pt x="10795" y="410972"/>
                  </a:lnTo>
                  <a:cubicBezTo>
                    <a:pt x="7112" y="410972"/>
                    <a:pt x="3429" y="410210"/>
                    <a:pt x="0" y="408813"/>
                  </a:cubicBezTo>
                  <a:lnTo>
                    <a:pt x="61849" y="470027"/>
                  </a:lnTo>
                  <a:lnTo>
                    <a:pt x="265684" y="470027"/>
                  </a:lnTo>
                  <a:cubicBezTo>
                    <a:pt x="275844" y="470027"/>
                    <a:pt x="285242" y="464693"/>
                    <a:pt x="290322" y="455930"/>
                  </a:cubicBezTo>
                  <a:lnTo>
                    <a:pt x="434975" y="208026"/>
                  </a:lnTo>
                  <a:cubicBezTo>
                    <a:pt x="437515" y="203708"/>
                    <a:pt x="438785" y="198755"/>
                    <a:pt x="438785" y="193929"/>
                  </a:cubicBezTo>
                  <a:lnTo>
                    <a:pt x="437515" y="184150"/>
                  </a:lnTo>
                  <a:lnTo>
                    <a:pt x="424434" y="161671"/>
                  </a:lnTo>
                  <a:close/>
                </a:path>
              </a:pathLst>
            </a:custGeom>
            <a:solidFill>
              <a:srgbClr val="3DC903"/>
            </a:solidFill>
          </p:spPr>
          <p:txBody>
            <a:bodyPr/>
            <a:lstStyle/>
            <a:p>
              <a:endParaRPr lang="fr-FR"/>
            </a:p>
          </p:txBody>
        </p:sp>
        <p:sp>
          <p:nvSpPr>
            <p:cNvPr id="5" name="Freeform 5"/>
            <p:cNvSpPr/>
            <p:nvPr/>
          </p:nvSpPr>
          <p:spPr>
            <a:xfrm>
              <a:off x="132461" y="122682"/>
              <a:ext cx="497459" cy="434213"/>
            </a:xfrm>
            <a:custGeom>
              <a:avLst/>
              <a:gdLst/>
              <a:ahLst/>
              <a:cxnLst/>
              <a:rect l="l" t="t" r="r" b="b"/>
              <a:pathLst>
                <a:path w="497459" h="434213">
                  <a:moveTo>
                    <a:pt x="493776" y="231140"/>
                  </a:moveTo>
                  <a:lnTo>
                    <a:pt x="383667" y="420116"/>
                  </a:lnTo>
                  <a:cubicBezTo>
                    <a:pt x="378587" y="428879"/>
                    <a:pt x="369189" y="434213"/>
                    <a:pt x="359029" y="434213"/>
                  </a:cubicBezTo>
                  <a:lnTo>
                    <a:pt x="138557" y="434213"/>
                  </a:lnTo>
                  <a:cubicBezTo>
                    <a:pt x="134747" y="434213"/>
                    <a:pt x="131191" y="433451"/>
                    <a:pt x="127762" y="432054"/>
                  </a:cubicBezTo>
                  <a:lnTo>
                    <a:pt x="127635" y="432054"/>
                  </a:lnTo>
                  <a:lnTo>
                    <a:pt x="117094" y="425577"/>
                  </a:lnTo>
                  <a:lnTo>
                    <a:pt x="3810" y="231140"/>
                  </a:lnTo>
                  <a:cubicBezTo>
                    <a:pt x="-1270" y="222377"/>
                    <a:pt x="-1270" y="211709"/>
                    <a:pt x="3810" y="202946"/>
                  </a:cubicBezTo>
                  <a:lnTo>
                    <a:pt x="113919" y="14097"/>
                  </a:lnTo>
                  <a:cubicBezTo>
                    <a:pt x="118999" y="5334"/>
                    <a:pt x="128397" y="0"/>
                    <a:pt x="138557" y="0"/>
                  </a:cubicBezTo>
                  <a:lnTo>
                    <a:pt x="358902" y="0"/>
                  </a:lnTo>
                  <a:cubicBezTo>
                    <a:pt x="369062" y="0"/>
                    <a:pt x="378460" y="5334"/>
                    <a:pt x="383540" y="14097"/>
                  </a:cubicBezTo>
                  <a:lnTo>
                    <a:pt x="493649" y="203073"/>
                  </a:lnTo>
                  <a:cubicBezTo>
                    <a:pt x="498729" y="211836"/>
                    <a:pt x="498729" y="222504"/>
                    <a:pt x="493649" y="231267"/>
                  </a:cubicBezTo>
                </a:path>
              </a:pathLst>
            </a:custGeom>
            <a:solidFill>
              <a:srgbClr val="FFFFFF"/>
            </a:solidFill>
          </p:spPr>
          <p:txBody>
            <a:bodyPr/>
            <a:lstStyle/>
            <a:p>
              <a:endParaRPr lang="fr-FR"/>
            </a:p>
          </p:txBody>
        </p:sp>
        <p:sp>
          <p:nvSpPr>
            <p:cNvPr id="6" name="Freeform 6"/>
            <p:cNvSpPr/>
            <p:nvPr/>
          </p:nvSpPr>
          <p:spPr>
            <a:xfrm>
              <a:off x="260477" y="267970"/>
              <a:ext cx="120396" cy="140081"/>
            </a:xfrm>
            <a:custGeom>
              <a:avLst/>
              <a:gdLst/>
              <a:ahLst/>
              <a:cxnLst/>
              <a:rect l="l" t="t" r="r" b="b"/>
              <a:pathLst>
                <a:path w="120396" h="140081">
                  <a:moveTo>
                    <a:pt x="120269" y="70231"/>
                  </a:moveTo>
                  <a:lnTo>
                    <a:pt x="115697" y="98298"/>
                  </a:lnTo>
                  <a:cubicBezTo>
                    <a:pt x="112649" y="106807"/>
                    <a:pt x="108458" y="114173"/>
                    <a:pt x="103124" y="120396"/>
                  </a:cubicBezTo>
                  <a:lnTo>
                    <a:pt x="91440" y="131445"/>
                  </a:lnTo>
                  <a:cubicBezTo>
                    <a:pt x="76708" y="138303"/>
                    <a:pt x="68707" y="140081"/>
                    <a:pt x="60198" y="140081"/>
                  </a:cubicBezTo>
                  <a:lnTo>
                    <a:pt x="43434" y="138430"/>
                  </a:lnTo>
                  <a:cubicBezTo>
                    <a:pt x="28829" y="131572"/>
                    <a:pt x="22479" y="126619"/>
                    <a:pt x="17145" y="120396"/>
                  </a:cubicBezTo>
                  <a:lnTo>
                    <a:pt x="4572" y="98298"/>
                  </a:lnTo>
                  <a:cubicBezTo>
                    <a:pt x="1524" y="89789"/>
                    <a:pt x="0" y="80391"/>
                    <a:pt x="0" y="70231"/>
                  </a:cubicBezTo>
                  <a:lnTo>
                    <a:pt x="4572" y="42164"/>
                  </a:lnTo>
                  <a:cubicBezTo>
                    <a:pt x="7620" y="33655"/>
                    <a:pt x="11811" y="26289"/>
                    <a:pt x="17145" y="20066"/>
                  </a:cubicBezTo>
                  <a:lnTo>
                    <a:pt x="28829" y="8890"/>
                  </a:lnTo>
                  <a:cubicBezTo>
                    <a:pt x="43434" y="1778"/>
                    <a:pt x="51435" y="0"/>
                    <a:pt x="60198" y="0"/>
                  </a:cubicBezTo>
                  <a:lnTo>
                    <a:pt x="76708" y="1778"/>
                  </a:lnTo>
                  <a:cubicBezTo>
                    <a:pt x="91440" y="8890"/>
                    <a:pt x="97790" y="13716"/>
                    <a:pt x="103251" y="19939"/>
                  </a:cubicBezTo>
                  <a:lnTo>
                    <a:pt x="115824" y="42037"/>
                  </a:lnTo>
                  <a:cubicBezTo>
                    <a:pt x="118872" y="50546"/>
                    <a:pt x="120396" y="59944"/>
                    <a:pt x="120396" y="70104"/>
                  </a:cubicBezTo>
                  <a:moveTo>
                    <a:pt x="88900" y="70104"/>
                  </a:moveTo>
                  <a:lnTo>
                    <a:pt x="88265" y="58293"/>
                  </a:lnTo>
                  <a:cubicBezTo>
                    <a:pt x="85471" y="48006"/>
                    <a:pt x="83439" y="43561"/>
                    <a:pt x="80899" y="39878"/>
                  </a:cubicBezTo>
                  <a:lnTo>
                    <a:pt x="75311" y="33401"/>
                  </a:lnTo>
                  <a:lnTo>
                    <a:pt x="64516" y="28448"/>
                  </a:lnTo>
                  <a:cubicBezTo>
                    <a:pt x="56007" y="28448"/>
                    <a:pt x="52070" y="29464"/>
                    <a:pt x="48514" y="31496"/>
                  </a:cubicBezTo>
                  <a:lnTo>
                    <a:pt x="42037" y="36322"/>
                  </a:lnTo>
                  <a:cubicBezTo>
                    <a:pt x="36957" y="43688"/>
                    <a:pt x="34925" y="48133"/>
                    <a:pt x="33528" y="53340"/>
                  </a:cubicBezTo>
                  <a:lnTo>
                    <a:pt x="31369" y="64135"/>
                  </a:lnTo>
                  <a:cubicBezTo>
                    <a:pt x="31369" y="76454"/>
                    <a:pt x="32004" y="82042"/>
                    <a:pt x="33528" y="87122"/>
                  </a:cubicBezTo>
                  <a:lnTo>
                    <a:pt x="36957" y="96520"/>
                  </a:lnTo>
                  <a:cubicBezTo>
                    <a:pt x="42037" y="103886"/>
                    <a:pt x="45085" y="106807"/>
                    <a:pt x="48641" y="108712"/>
                  </a:cubicBezTo>
                  <a:lnTo>
                    <a:pt x="56007" y="111760"/>
                  </a:lnTo>
                  <a:lnTo>
                    <a:pt x="68453" y="110744"/>
                  </a:lnTo>
                  <a:cubicBezTo>
                    <a:pt x="75438" y="106680"/>
                    <a:pt x="78486" y="103886"/>
                    <a:pt x="81026" y="100203"/>
                  </a:cubicBezTo>
                  <a:lnTo>
                    <a:pt x="85598" y="92075"/>
                  </a:lnTo>
                  <a:cubicBezTo>
                    <a:pt x="88392" y="81915"/>
                    <a:pt x="89027" y="76327"/>
                    <a:pt x="89027" y="70104"/>
                  </a:cubicBezTo>
                </a:path>
              </a:pathLst>
            </a:custGeom>
            <a:solidFill>
              <a:srgbClr val="7DE314"/>
            </a:solidFill>
          </p:spPr>
          <p:txBody>
            <a:bodyPr/>
            <a:lstStyle/>
            <a:p>
              <a:endParaRPr lang="fr-FR"/>
            </a:p>
          </p:txBody>
        </p:sp>
        <p:sp>
          <p:nvSpPr>
            <p:cNvPr id="7" name="Freeform 7"/>
            <p:cNvSpPr/>
            <p:nvPr/>
          </p:nvSpPr>
          <p:spPr>
            <a:xfrm>
              <a:off x="399034" y="273939"/>
              <a:ext cx="99187" cy="131953"/>
            </a:xfrm>
            <a:custGeom>
              <a:avLst/>
              <a:gdLst/>
              <a:ahLst/>
              <a:cxnLst/>
              <a:rect l="l" t="t" r="r" b="b"/>
              <a:pathLst>
                <a:path w="99187" h="131953">
                  <a:moveTo>
                    <a:pt x="99187" y="104013"/>
                  </a:moveTo>
                  <a:lnTo>
                    <a:pt x="99187" y="131953"/>
                  </a:lnTo>
                  <a:lnTo>
                    <a:pt x="4572" y="131953"/>
                  </a:lnTo>
                  <a:lnTo>
                    <a:pt x="4572" y="104013"/>
                  </a:lnTo>
                  <a:lnTo>
                    <a:pt x="37719" y="104013"/>
                  </a:lnTo>
                  <a:lnTo>
                    <a:pt x="37719" y="34036"/>
                  </a:lnTo>
                  <a:cubicBezTo>
                    <a:pt x="36322" y="35941"/>
                    <a:pt x="34036" y="37719"/>
                    <a:pt x="31115" y="39751"/>
                  </a:cubicBezTo>
                  <a:lnTo>
                    <a:pt x="24765" y="43434"/>
                  </a:lnTo>
                  <a:lnTo>
                    <a:pt x="13970" y="48260"/>
                  </a:lnTo>
                  <a:cubicBezTo>
                    <a:pt x="6350" y="50419"/>
                    <a:pt x="2921" y="50927"/>
                    <a:pt x="0" y="50927"/>
                  </a:cubicBezTo>
                  <a:lnTo>
                    <a:pt x="0" y="22098"/>
                  </a:lnTo>
                  <a:cubicBezTo>
                    <a:pt x="2794" y="22098"/>
                    <a:pt x="6223" y="21209"/>
                    <a:pt x="10287" y="19431"/>
                  </a:cubicBezTo>
                  <a:lnTo>
                    <a:pt x="18288" y="15494"/>
                  </a:lnTo>
                  <a:cubicBezTo>
                    <a:pt x="26035" y="10541"/>
                    <a:pt x="29464" y="8128"/>
                    <a:pt x="32258" y="5715"/>
                  </a:cubicBezTo>
                  <a:lnTo>
                    <a:pt x="36957" y="1397"/>
                  </a:lnTo>
                  <a:lnTo>
                    <a:pt x="69723" y="0"/>
                  </a:lnTo>
                  <a:lnTo>
                    <a:pt x="69723" y="103886"/>
                  </a:lnTo>
                  <a:close/>
                </a:path>
              </a:pathLst>
            </a:custGeom>
            <a:solidFill>
              <a:srgbClr val="7DE314"/>
            </a:solidFill>
          </p:spPr>
          <p:txBody>
            <a:bodyPr/>
            <a:lstStyle/>
            <a:p>
              <a:endParaRPr lang="fr-FR"/>
            </a:p>
          </p:txBody>
        </p:sp>
      </p:grpSp>
      <p:grpSp>
        <p:nvGrpSpPr>
          <p:cNvPr id="8" name="Group 8"/>
          <p:cNvGrpSpPr>
            <a:grpSpLocks noChangeAspect="1"/>
          </p:cNvGrpSpPr>
          <p:nvPr/>
        </p:nvGrpSpPr>
        <p:grpSpPr>
          <a:xfrm>
            <a:off x="3639750" y="4887516"/>
            <a:ext cx="762505" cy="686800"/>
            <a:chOff x="0" y="0"/>
            <a:chExt cx="762495" cy="686803"/>
          </a:xfrm>
        </p:grpSpPr>
        <p:sp>
          <p:nvSpPr>
            <p:cNvPr id="9" name="Freeform 9"/>
            <p:cNvSpPr/>
            <p:nvPr/>
          </p:nvSpPr>
          <p:spPr>
            <a:xfrm>
              <a:off x="63500" y="63500"/>
              <a:ext cx="635508" cy="559689"/>
            </a:xfrm>
            <a:custGeom>
              <a:avLst/>
              <a:gdLst/>
              <a:ahLst/>
              <a:cxnLst/>
              <a:rect l="l" t="t" r="r" b="b"/>
              <a:pathLst>
                <a:path w="635508" h="559689">
                  <a:moveTo>
                    <a:pt x="631698" y="294132"/>
                  </a:moveTo>
                  <a:lnTo>
                    <a:pt x="487045" y="545465"/>
                  </a:lnTo>
                  <a:cubicBezTo>
                    <a:pt x="481965" y="554355"/>
                    <a:pt x="472567" y="559689"/>
                    <a:pt x="462407" y="559689"/>
                  </a:cubicBezTo>
                  <a:lnTo>
                    <a:pt x="173101" y="559689"/>
                  </a:lnTo>
                  <a:cubicBezTo>
                    <a:pt x="162941" y="559689"/>
                    <a:pt x="153543" y="554228"/>
                    <a:pt x="148463" y="545465"/>
                  </a:cubicBezTo>
                  <a:lnTo>
                    <a:pt x="3810" y="294132"/>
                  </a:lnTo>
                  <a:cubicBezTo>
                    <a:pt x="-1270" y="285242"/>
                    <a:pt x="-1270" y="274447"/>
                    <a:pt x="3810" y="265557"/>
                  </a:cubicBezTo>
                  <a:lnTo>
                    <a:pt x="148463" y="14224"/>
                  </a:lnTo>
                  <a:cubicBezTo>
                    <a:pt x="153543" y="5334"/>
                    <a:pt x="162941" y="0"/>
                    <a:pt x="173101" y="0"/>
                  </a:cubicBezTo>
                  <a:lnTo>
                    <a:pt x="462407" y="0"/>
                  </a:lnTo>
                  <a:cubicBezTo>
                    <a:pt x="472567" y="0"/>
                    <a:pt x="481965" y="5461"/>
                    <a:pt x="487045" y="14224"/>
                  </a:cubicBezTo>
                  <a:lnTo>
                    <a:pt x="631698" y="265684"/>
                  </a:lnTo>
                  <a:cubicBezTo>
                    <a:pt x="636778" y="274574"/>
                    <a:pt x="636778" y="285369"/>
                    <a:pt x="631698" y="294259"/>
                  </a:cubicBezTo>
                </a:path>
              </a:pathLst>
            </a:custGeom>
            <a:solidFill>
              <a:srgbClr val="00CC9C"/>
            </a:solidFill>
          </p:spPr>
          <p:txBody>
            <a:bodyPr/>
            <a:lstStyle/>
            <a:p>
              <a:endParaRPr lang="fr-FR"/>
            </a:p>
          </p:txBody>
        </p:sp>
        <p:sp>
          <p:nvSpPr>
            <p:cNvPr id="10" name="Freeform 10"/>
            <p:cNvSpPr/>
            <p:nvPr/>
          </p:nvSpPr>
          <p:spPr>
            <a:xfrm>
              <a:off x="260223" y="147066"/>
              <a:ext cx="438785" cy="476123"/>
            </a:xfrm>
            <a:custGeom>
              <a:avLst/>
              <a:gdLst/>
              <a:ahLst/>
              <a:cxnLst/>
              <a:rect l="l" t="t" r="r" b="b"/>
              <a:pathLst>
                <a:path w="438785" h="476123">
                  <a:moveTo>
                    <a:pt x="261239" y="0"/>
                  </a:moveTo>
                  <a:lnTo>
                    <a:pt x="366014" y="182118"/>
                  </a:lnTo>
                  <a:cubicBezTo>
                    <a:pt x="371094" y="191008"/>
                    <a:pt x="371094" y="201803"/>
                    <a:pt x="366014" y="210693"/>
                  </a:cubicBezTo>
                  <a:lnTo>
                    <a:pt x="255905" y="402082"/>
                  </a:lnTo>
                  <a:cubicBezTo>
                    <a:pt x="250825" y="410972"/>
                    <a:pt x="241427" y="416306"/>
                    <a:pt x="231267" y="416306"/>
                  </a:cubicBezTo>
                  <a:lnTo>
                    <a:pt x="10795" y="416306"/>
                  </a:lnTo>
                  <a:cubicBezTo>
                    <a:pt x="7112" y="416306"/>
                    <a:pt x="3429" y="415544"/>
                    <a:pt x="0" y="414147"/>
                  </a:cubicBezTo>
                  <a:lnTo>
                    <a:pt x="61849" y="476123"/>
                  </a:lnTo>
                  <a:lnTo>
                    <a:pt x="265684" y="476123"/>
                  </a:lnTo>
                  <a:cubicBezTo>
                    <a:pt x="275844" y="476123"/>
                    <a:pt x="285242" y="470662"/>
                    <a:pt x="290322" y="461899"/>
                  </a:cubicBezTo>
                  <a:lnTo>
                    <a:pt x="434975" y="210566"/>
                  </a:lnTo>
                  <a:cubicBezTo>
                    <a:pt x="437515" y="206121"/>
                    <a:pt x="438785" y="201168"/>
                    <a:pt x="438785" y="196342"/>
                  </a:cubicBezTo>
                  <a:lnTo>
                    <a:pt x="437515" y="186436"/>
                  </a:lnTo>
                  <a:lnTo>
                    <a:pt x="424434" y="163576"/>
                  </a:lnTo>
                  <a:close/>
                </a:path>
              </a:pathLst>
            </a:custGeom>
            <a:solidFill>
              <a:srgbClr val="00A35E"/>
            </a:solidFill>
          </p:spPr>
          <p:txBody>
            <a:bodyPr/>
            <a:lstStyle/>
            <a:p>
              <a:endParaRPr lang="fr-FR"/>
            </a:p>
          </p:txBody>
        </p:sp>
        <p:sp>
          <p:nvSpPr>
            <p:cNvPr id="11" name="Freeform 11"/>
            <p:cNvSpPr/>
            <p:nvPr/>
          </p:nvSpPr>
          <p:spPr>
            <a:xfrm>
              <a:off x="132461" y="123444"/>
              <a:ext cx="497459" cy="439928"/>
            </a:xfrm>
            <a:custGeom>
              <a:avLst/>
              <a:gdLst/>
              <a:ahLst/>
              <a:cxnLst/>
              <a:rect l="l" t="t" r="r" b="b"/>
              <a:pathLst>
                <a:path w="497459" h="439928">
                  <a:moveTo>
                    <a:pt x="493776" y="234188"/>
                  </a:moveTo>
                  <a:lnTo>
                    <a:pt x="383667" y="425704"/>
                  </a:lnTo>
                  <a:cubicBezTo>
                    <a:pt x="378587" y="434594"/>
                    <a:pt x="369189" y="439928"/>
                    <a:pt x="359029" y="439928"/>
                  </a:cubicBezTo>
                  <a:lnTo>
                    <a:pt x="138557" y="439928"/>
                  </a:lnTo>
                  <a:cubicBezTo>
                    <a:pt x="134747" y="439928"/>
                    <a:pt x="131191" y="439166"/>
                    <a:pt x="127762" y="437769"/>
                  </a:cubicBezTo>
                  <a:lnTo>
                    <a:pt x="127635" y="437642"/>
                  </a:lnTo>
                  <a:lnTo>
                    <a:pt x="117094" y="431038"/>
                  </a:lnTo>
                  <a:lnTo>
                    <a:pt x="3810" y="234061"/>
                  </a:lnTo>
                  <a:cubicBezTo>
                    <a:pt x="-1270" y="225171"/>
                    <a:pt x="-1270" y="214376"/>
                    <a:pt x="3810" y="205486"/>
                  </a:cubicBezTo>
                  <a:lnTo>
                    <a:pt x="113919" y="14224"/>
                  </a:lnTo>
                  <a:cubicBezTo>
                    <a:pt x="118999" y="5334"/>
                    <a:pt x="128397" y="0"/>
                    <a:pt x="138557" y="0"/>
                  </a:cubicBezTo>
                  <a:lnTo>
                    <a:pt x="358902" y="0"/>
                  </a:lnTo>
                  <a:cubicBezTo>
                    <a:pt x="369062" y="0"/>
                    <a:pt x="378460" y="5461"/>
                    <a:pt x="383540" y="14224"/>
                  </a:cubicBezTo>
                  <a:lnTo>
                    <a:pt x="493649" y="205613"/>
                  </a:lnTo>
                  <a:cubicBezTo>
                    <a:pt x="498729" y="214503"/>
                    <a:pt x="498729" y="225298"/>
                    <a:pt x="493649" y="234188"/>
                  </a:cubicBezTo>
                </a:path>
              </a:pathLst>
            </a:custGeom>
            <a:solidFill>
              <a:srgbClr val="FFFFFF"/>
            </a:solidFill>
          </p:spPr>
          <p:txBody>
            <a:bodyPr/>
            <a:lstStyle/>
            <a:p>
              <a:endParaRPr lang="fr-FR"/>
            </a:p>
          </p:txBody>
        </p:sp>
        <p:sp>
          <p:nvSpPr>
            <p:cNvPr id="12" name="Freeform 12"/>
            <p:cNvSpPr/>
            <p:nvPr/>
          </p:nvSpPr>
          <p:spPr>
            <a:xfrm>
              <a:off x="260477" y="270510"/>
              <a:ext cx="120269" cy="142240"/>
            </a:xfrm>
            <a:custGeom>
              <a:avLst/>
              <a:gdLst/>
              <a:ahLst/>
              <a:cxnLst/>
              <a:rect l="l" t="t" r="r" b="b"/>
              <a:pathLst>
                <a:path w="120269" h="142240">
                  <a:moveTo>
                    <a:pt x="120269" y="71374"/>
                  </a:moveTo>
                  <a:lnTo>
                    <a:pt x="115697" y="99822"/>
                  </a:lnTo>
                  <a:cubicBezTo>
                    <a:pt x="112649" y="108458"/>
                    <a:pt x="108458" y="115951"/>
                    <a:pt x="103124" y="122301"/>
                  </a:cubicBezTo>
                  <a:lnTo>
                    <a:pt x="91440" y="133477"/>
                  </a:lnTo>
                  <a:cubicBezTo>
                    <a:pt x="76708" y="140462"/>
                    <a:pt x="68707" y="142240"/>
                    <a:pt x="60198" y="142240"/>
                  </a:cubicBezTo>
                  <a:lnTo>
                    <a:pt x="43434" y="140462"/>
                  </a:lnTo>
                  <a:cubicBezTo>
                    <a:pt x="28829" y="133477"/>
                    <a:pt x="22479" y="128524"/>
                    <a:pt x="17145" y="122174"/>
                  </a:cubicBezTo>
                  <a:lnTo>
                    <a:pt x="4572" y="99695"/>
                  </a:lnTo>
                  <a:cubicBezTo>
                    <a:pt x="1524" y="91059"/>
                    <a:pt x="0" y="81534"/>
                    <a:pt x="0" y="71247"/>
                  </a:cubicBezTo>
                  <a:lnTo>
                    <a:pt x="4572" y="42799"/>
                  </a:lnTo>
                  <a:cubicBezTo>
                    <a:pt x="7620" y="34163"/>
                    <a:pt x="11811" y="26670"/>
                    <a:pt x="17145" y="20320"/>
                  </a:cubicBezTo>
                  <a:lnTo>
                    <a:pt x="28829" y="9017"/>
                  </a:lnTo>
                  <a:cubicBezTo>
                    <a:pt x="43434" y="1905"/>
                    <a:pt x="51435" y="0"/>
                    <a:pt x="60071" y="0"/>
                  </a:cubicBezTo>
                  <a:lnTo>
                    <a:pt x="76581" y="1778"/>
                  </a:lnTo>
                  <a:cubicBezTo>
                    <a:pt x="91313" y="8890"/>
                    <a:pt x="97663" y="13843"/>
                    <a:pt x="103124" y="20193"/>
                  </a:cubicBezTo>
                  <a:lnTo>
                    <a:pt x="115697" y="42672"/>
                  </a:lnTo>
                  <a:cubicBezTo>
                    <a:pt x="118745" y="51308"/>
                    <a:pt x="120269" y="60833"/>
                    <a:pt x="120269" y="71120"/>
                  </a:cubicBezTo>
                  <a:moveTo>
                    <a:pt x="88773" y="71120"/>
                  </a:moveTo>
                  <a:lnTo>
                    <a:pt x="88011" y="59182"/>
                  </a:lnTo>
                  <a:cubicBezTo>
                    <a:pt x="85217" y="48768"/>
                    <a:pt x="83185" y="44196"/>
                    <a:pt x="80645" y="40513"/>
                  </a:cubicBezTo>
                  <a:lnTo>
                    <a:pt x="75057" y="33909"/>
                  </a:lnTo>
                  <a:lnTo>
                    <a:pt x="64262" y="28829"/>
                  </a:lnTo>
                  <a:cubicBezTo>
                    <a:pt x="55753" y="28829"/>
                    <a:pt x="51816" y="29845"/>
                    <a:pt x="48260" y="31877"/>
                  </a:cubicBezTo>
                  <a:lnTo>
                    <a:pt x="41783" y="36830"/>
                  </a:lnTo>
                  <a:cubicBezTo>
                    <a:pt x="36703" y="44323"/>
                    <a:pt x="34671" y="48768"/>
                    <a:pt x="33274" y="53975"/>
                  </a:cubicBezTo>
                  <a:lnTo>
                    <a:pt x="31115" y="64897"/>
                  </a:lnTo>
                  <a:cubicBezTo>
                    <a:pt x="31115" y="77343"/>
                    <a:pt x="31877" y="83058"/>
                    <a:pt x="33274" y="88138"/>
                  </a:cubicBezTo>
                  <a:lnTo>
                    <a:pt x="36703" y="97790"/>
                  </a:lnTo>
                  <a:cubicBezTo>
                    <a:pt x="41783" y="105283"/>
                    <a:pt x="44831" y="108204"/>
                    <a:pt x="48387" y="110236"/>
                  </a:cubicBezTo>
                  <a:lnTo>
                    <a:pt x="55753" y="113284"/>
                  </a:lnTo>
                  <a:lnTo>
                    <a:pt x="68199" y="112268"/>
                  </a:lnTo>
                  <a:cubicBezTo>
                    <a:pt x="75184" y="108204"/>
                    <a:pt x="78232" y="105283"/>
                    <a:pt x="80772" y="101600"/>
                  </a:cubicBezTo>
                  <a:lnTo>
                    <a:pt x="85344" y="93472"/>
                  </a:lnTo>
                  <a:cubicBezTo>
                    <a:pt x="88138" y="83185"/>
                    <a:pt x="88900" y="77470"/>
                    <a:pt x="88900" y="71247"/>
                  </a:cubicBezTo>
                </a:path>
              </a:pathLst>
            </a:custGeom>
            <a:solidFill>
              <a:srgbClr val="00CC9C"/>
            </a:solidFill>
          </p:spPr>
          <p:txBody>
            <a:bodyPr/>
            <a:lstStyle/>
            <a:p>
              <a:endParaRPr lang="fr-FR"/>
            </a:p>
          </p:txBody>
        </p:sp>
        <p:sp>
          <p:nvSpPr>
            <p:cNvPr id="13" name="Freeform 13"/>
            <p:cNvSpPr/>
            <p:nvPr/>
          </p:nvSpPr>
          <p:spPr>
            <a:xfrm>
              <a:off x="394716" y="274320"/>
              <a:ext cx="112395" cy="136144"/>
            </a:xfrm>
            <a:custGeom>
              <a:avLst/>
              <a:gdLst/>
              <a:ahLst/>
              <a:cxnLst/>
              <a:rect l="l" t="t" r="r" b="b"/>
              <a:pathLst>
                <a:path w="112395" h="136144">
                  <a:moveTo>
                    <a:pt x="0" y="136017"/>
                  </a:moveTo>
                  <a:lnTo>
                    <a:pt x="508" y="122682"/>
                  </a:lnTo>
                  <a:cubicBezTo>
                    <a:pt x="2667" y="111252"/>
                    <a:pt x="4572" y="106045"/>
                    <a:pt x="7366" y="101219"/>
                  </a:cubicBezTo>
                  <a:lnTo>
                    <a:pt x="13843" y="91821"/>
                  </a:lnTo>
                  <a:cubicBezTo>
                    <a:pt x="23368" y="83439"/>
                    <a:pt x="29337" y="79248"/>
                    <a:pt x="36703" y="75184"/>
                  </a:cubicBezTo>
                  <a:lnTo>
                    <a:pt x="48641" y="68707"/>
                  </a:lnTo>
                  <a:cubicBezTo>
                    <a:pt x="58420" y="63500"/>
                    <a:pt x="62484" y="61214"/>
                    <a:pt x="65786" y="58928"/>
                  </a:cubicBezTo>
                  <a:lnTo>
                    <a:pt x="71501" y="54483"/>
                  </a:lnTo>
                  <a:lnTo>
                    <a:pt x="75819" y="47371"/>
                  </a:lnTo>
                  <a:lnTo>
                    <a:pt x="73914" y="35687"/>
                  </a:lnTo>
                  <a:cubicBezTo>
                    <a:pt x="66421" y="28956"/>
                    <a:pt x="61087" y="27305"/>
                    <a:pt x="54102" y="27305"/>
                  </a:cubicBezTo>
                  <a:lnTo>
                    <a:pt x="46990" y="27813"/>
                  </a:lnTo>
                  <a:lnTo>
                    <a:pt x="37846" y="31242"/>
                  </a:lnTo>
                  <a:lnTo>
                    <a:pt x="29972" y="36576"/>
                  </a:lnTo>
                  <a:lnTo>
                    <a:pt x="23368" y="43053"/>
                  </a:lnTo>
                  <a:lnTo>
                    <a:pt x="1397" y="22225"/>
                  </a:lnTo>
                  <a:cubicBezTo>
                    <a:pt x="3429" y="20066"/>
                    <a:pt x="6350" y="17653"/>
                    <a:pt x="10033" y="15113"/>
                  </a:cubicBezTo>
                  <a:lnTo>
                    <a:pt x="18161" y="10160"/>
                  </a:lnTo>
                  <a:cubicBezTo>
                    <a:pt x="28194" y="5588"/>
                    <a:pt x="33909" y="3810"/>
                    <a:pt x="40005" y="2286"/>
                  </a:cubicBezTo>
                  <a:lnTo>
                    <a:pt x="52705" y="0"/>
                  </a:lnTo>
                  <a:cubicBezTo>
                    <a:pt x="67564" y="0"/>
                    <a:pt x="74676" y="1016"/>
                    <a:pt x="80899" y="2921"/>
                  </a:cubicBezTo>
                  <a:lnTo>
                    <a:pt x="92329" y="7620"/>
                  </a:lnTo>
                  <a:cubicBezTo>
                    <a:pt x="100838" y="14605"/>
                    <a:pt x="104140" y="18796"/>
                    <a:pt x="106426" y="23749"/>
                  </a:cubicBezTo>
                  <a:lnTo>
                    <a:pt x="109855" y="34036"/>
                  </a:lnTo>
                  <a:cubicBezTo>
                    <a:pt x="109855" y="45212"/>
                    <a:pt x="108839" y="50038"/>
                    <a:pt x="106807" y="54356"/>
                  </a:cubicBezTo>
                  <a:lnTo>
                    <a:pt x="102235" y="62357"/>
                  </a:lnTo>
                  <a:cubicBezTo>
                    <a:pt x="96012" y="68961"/>
                    <a:pt x="92583" y="71755"/>
                    <a:pt x="89027" y="74168"/>
                  </a:cubicBezTo>
                  <a:lnTo>
                    <a:pt x="81788" y="78740"/>
                  </a:lnTo>
                  <a:lnTo>
                    <a:pt x="72390" y="83947"/>
                  </a:lnTo>
                  <a:cubicBezTo>
                    <a:pt x="65278" y="88011"/>
                    <a:pt x="61722" y="90170"/>
                    <a:pt x="58166" y="92583"/>
                  </a:cubicBezTo>
                  <a:lnTo>
                    <a:pt x="51435" y="97536"/>
                  </a:lnTo>
                  <a:lnTo>
                    <a:pt x="43307" y="105283"/>
                  </a:lnTo>
                  <a:lnTo>
                    <a:pt x="112395" y="107823"/>
                  </a:lnTo>
                  <a:lnTo>
                    <a:pt x="112395" y="136144"/>
                  </a:lnTo>
                  <a:close/>
                </a:path>
              </a:pathLst>
            </a:custGeom>
            <a:solidFill>
              <a:srgbClr val="00CC9C"/>
            </a:solidFill>
          </p:spPr>
          <p:txBody>
            <a:bodyPr/>
            <a:lstStyle/>
            <a:p>
              <a:endParaRPr lang="fr-FR"/>
            </a:p>
          </p:txBody>
        </p:sp>
      </p:grpSp>
      <p:grpSp>
        <p:nvGrpSpPr>
          <p:cNvPr id="14" name="Group 14"/>
          <p:cNvGrpSpPr>
            <a:grpSpLocks noChangeAspect="1"/>
          </p:cNvGrpSpPr>
          <p:nvPr/>
        </p:nvGrpSpPr>
        <p:grpSpPr>
          <a:xfrm>
            <a:off x="0" y="2592886"/>
            <a:ext cx="7559993" cy="1642539"/>
            <a:chOff x="0" y="0"/>
            <a:chExt cx="7559992" cy="1642542"/>
          </a:xfrm>
        </p:grpSpPr>
        <p:sp>
          <p:nvSpPr>
            <p:cNvPr id="15" name="Freeform 15"/>
            <p:cNvSpPr/>
            <p:nvPr/>
          </p:nvSpPr>
          <p:spPr>
            <a:xfrm>
              <a:off x="0" y="0"/>
              <a:ext cx="7560056" cy="1642491"/>
            </a:xfrm>
            <a:custGeom>
              <a:avLst/>
              <a:gdLst/>
              <a:ahLst/>
              <a:cxnLst/>
              <a:rect l="l" t="t" r="r" b="b"/>
              <a:pathLst>
                <a:path w="7560056" h="1642491">
                  <a:moveTo>
                    <a:pt x="0" y="1642491"/>
                  </a:moveTo>
                  <a:lnTo>
                    <a:pt x="7560056" y="1642491"/>
                  </a:lnTo>
                  <a:lnTo>
                    <a:pt x="7560056" y="0"/>
                  </a:lnTo>
                  <a:lnTo>
                    <a:pt x="0" y="0"/>
                  </a:lnTo>
                  <a:close/>
                </a:path>
              </a:pathLst>
            </a:custGeom>
            <a:solidFill>
              <a:srgbClr val="1A1447"/>
            </a:solidFill>
          </p:spPr>
          <p:txBody>
            <a:bodyPr/>
            <a:lstStyle/>
            <a:p>
              <a:endParaRPr lang="fr-FR"/>
            </a:p>
          </p:txBody>
        </p:sp>
      </p:grpSp>
      <p:grpSp>
        <p:nvGrpSpPr>
          <p:cNvPr id="16" name="Group 16"/>
          <p:cNvGrpSpPr>
            <a:grpSpLocks noChangeAspect="1"/>
          </p:cNvGrpSpPr>
          <p:nvPr/>
        </p:nvGrpSpPr>
        <p:grpSpPr>
          <a:xfrm>
            <a:off x="5653192" y="4880277"/>
            <a:ext cx="762505" cy="694058"/>
            <a:chOff x="0" y="0"/>
            <a:chExt cx="762495" cy="694055"/>
          </a:xfrm>
        </p:grpSpPr>
        <p:sp>
          <p:nvSpPr>
            <p:cNvPr id="17" name="Freeform 17"/>
            <p:cNvSpPr/>
            <p:nvPr/>
          </p:nvSpPr>
          <p:spPr>
            <a:xfrm>
              <a:off x="63500" y="63500"/>
              <a:ext cx="635508" cy="567055"/>
            </a:xfrm>
            <a:custGeom>
              <a:avLst/>
              <a:gdLst/>
              <a:ahLst/>
              <a:cxnLst/>
              <a:rect l="l" t="t" r="r" b="b"/>
              <a:pathLst>
                <a:path w="635508" h="567055">
                  <a:moveTo>
                    <a:pt x="631698" y="297942"/>
                  </a:moveTo>
                  <a:lnTo>
                    <a:pt x="487045" y="552577"/>
                  </a:lnTo>
                  <a:cubicBezTo>
                    <a:pt x="481965" y="561594"/>
                    <a:pt x="472567" y="567055"/>
                    <a:pt x="462407" y="567055"/>
                  </a:cubicBezTo>
                  <a:lnTo>
                    <a:pt x="173101" y="567055"/>
                  </a:lnTo>
                  <a:cubicBezTo>
                    <a:pt x="162941" y="567055"/>
                    <a:pt x="153543" y="561594"/>
                    <a:pt x="148463" y="552577"/>
                  </a:cubicBezTo>
                  <a:lnTo>
                    <a:pt x="3810" y="297942"/>
                  </a:lnTo>
                  <a:cubicBezTo>
                    <a:pt x="-1270" y="288925"/>
                    <a:pt x="-1270" y="278003"/>
                    <a:pt x="3810" y="268986"/>
                  </a:cubicBezTo>
                  <a:lnTo>
                    <a:pt x="148463" y="14478"/>
                  </a:lnTo>
                  <a:cubicBezTo>
                    <a:pt x="153543" y="5461"/>
                    <a:pt x="162941" y="0"/>
                    <a:pt x="173101" y="0"/>
                  </a:cubicBezTo>
                  <a:lnTo>
                    <a:pt x="462407" y="0"/>
                  </a:lnTo>
                  <a:cubicBezTo>
                    <a:pt x="472567" y="0"/>
                    <a:pt x="481965" y="5461"/>
                    <a:pt x="487045" y="14478"/>
                  </a:cubicBezTo>
                  <a:lnTo>
                    <a:pt x="631698" y="269113"/>
                  </a:lnTo>
                  <a:cubicBezTo>
                    <a:pt x="636778" y="278130"/>
                    <a:pt x="636778" y="289052"/>
                    <a:pt x="631698" y="298069"/>
                  </a:cubicBezTo>
                </a:path>
              </a:pathLst>
            </a:custGeom>
            <a:solidFill>
              <a:srgbClr val="14A1BF"/>
            </a:solidFill>
          </p:spPr>
          <p:txBody>
            <a:bodyPr/>
            <a:lstStyle/>
            <a:p>
              <a:endParaRPr lang="fr-FR"/>
            </a:p>
          </p:txBody>
        </p:sp>
        <p:sp>
          <p:nvSpPr>
            <p:cNvPr id="18" name="Freeform 18"/>
            <p:cNvSpPr/>
            <p:nvPr/>
          </p:nvSpPr>
          <p:spPr>
            <a:xfrm>
              <a:off x="260350" y="148082"/>
              <a:ext cx="438658" cy="482473"/>
            </a:xfrm>
            <a:custGeom>
              <a:avLst/>
              <a:gdLst/>
              <a:ahLst/>
              <a:cxnLst/>
              <a:rect l="l" t="t" r="r" b="b"/>
              <a:pathLst>
                <a:path w="438658" h="482473">
                  <a:moveTo>
                    <a:pt x="261112" y="0"/>
                  </a:moveTo>
                  <a:lnTo>
                    <a:pt x="365887" y="184404"/>
                  </a:lnTo>
                  <a:cubicBezTo>
                    <a:pt x="370967" y="193421"/>
                    <a:pt x="370967" y="204343"/>
                    <a:pt x="365887" y="213360"/>
                  </a:cubicBezTo>
                  <a:lnTo>
                    <a:pt x="255778" y="407289"/>
                  </a:lnTo>
                  <a:cubicBezTo>
                    <a:pt x="250698" y="416306"/>
                    <a:pt x="241300" y="421767"/>
                    <a:pt x="231140" y="421767"/>
                  </a:cubicBezTo>
                  <a:lnTo>
                    <a:pt x="10795" y="421767"/>
                  </a:lnTo>
                  <a:cubicBezTo>
                    <a:pt x="6985" y="421767"/>
                    <a:pt x="3429" y="421005"/>
                    <a:pt x="0" y="419608"/>
                  </a:cubicBezTo>
                  <a:lnTo>
                    <a:pt x="61849" y="482473"/>
                  </a:lnTo>
                  <a:lnTo>
                    <a:pt x="265557" y="482473"/>
                  </a:lnTo>
                  <a:cubicBezTo>
                    <a:pt x="275717" y="482473"/>
                    <a:pt x="285115" y="477012"/>
                    <a:pt x="290195" y="467995"/>
                  </a:cubicBezTo>
                  <a:lnTo>
                    <a:pt x="434848" y="213360"/>
                  </a:lnTo>
                  <a:cubicBezTo>
                    <a:pt x="437388" y="208915"/>
                    <a:pt x="438658" y="203835"/>
                    <a:pt x="438658" y="198882"/>
                  </a:cubicBezTo>
                  <a:lnTo>
                    <a:pt x="437388" y="188849"/>
                  </a:lnTo>
                  <a:lnTo>
                    <a:pt x="424307" y="165735"/>
                  </a:lnTo>
                  <a:close/>
                </a:path>
              </a:pathLst>
            </a:custGeom>
            <a:solidFill>
              <a:srgbClr val="036391"/>
            </a:solidFill>
          </p:spPr>
          <p:txBody>
            <a:bodyPr/>
            <a:lstStyle/>
            <a:p>
              <a:endParaRPr lang="fr-FR"/>
            </a:p>
          </p:txBody>
        </p:sp>
        <p:sp>
          <p:nvSpPr>
            <p:cNvPr id="19" name="Freeform 19"/>
            <p:cNvSpPr/>
            <p:nvPr/>
          </p:nvSpPr>
          <p:spPr>
            <a:xfrm>
              <a:off x="132461" y="124206"/>
              <a:ext cx="497459" cy="445643"/>
            </a:xfrm>
            <a:custGeom>
              <a:avLst/>
              <a:gdLst/>
              <a:ahLst/>
              <a:cxnLst/>
              <a:rect l="l" t="t" r="r" b="b"/>
              <a:pathLst>
                <a:path w="497459" h="445643">
                  <a:moveTo>
                    <a:pt x="493776" y="237236"/>
                  </a:moveTo>
                  <a:lnTo>
                    <a:pt x="383667" y="431165"/>
                  </a:lnTo>
                  <a:cubicBezTo>
                    <a:pt x="378587" y="440182"/>
                    <a:pt x="369189" y="445643"/>
                    <a:pt x="359029" y="445643"/>
                  </a:cubicBezTo>
                  <a:lnTo>
                    <a:pt x="138557" y="445643"/>
                  </a:lnTo>
                  <a:cubicBezTo>
                    <a:pt x="134747" y="445643"/>
                    <a:pt x="131191" y="444881"/>
                    <a:pt x="127762" y="443484"/>
                  </a:cubicBezTo>
                  <a:lnTo>
                    <a:pt x="127635" y="443357"/>
                  </a:lnTo>
                  <a:lnTo>
                    <a:pt x="117094" y="436753"/>
                  </a:lnTo>
                  <a:lnTo>
                    <a:pt x="3810" y="237236"/>
                  </a:lnTo>
                  <a:cubicBezTo>
                    <a:pt x="-1270" y="228219"/>
                    <a:pt x="-1270" y="217297"/>
                    <a:pt x="3810" y="208280"/>
                  </a:cubicBezTo>
                  <a:lnTo>
                    <a:pt x="113919" y="14478"/>
                  </a:lnTo>
                  <a:cubicBezTo>
                    <a:pt x="118999" y="5461"/>
                    <a:pt x="128397" y="0"/>
                    <a:pt x="138557" y="0"/>
                  </a:cubicBezTo>
                  <a:lnTo>
                    <a:pt x="358902" y="0"/>
                  </a:lnTo>
                  <a:cubicBezTo>
                    <a:pt x="369062" y="0"/>
                    <a:pt x="378460" y="5461"/>
                    <a:pt x="383540" y="14478"/>
                  </a:cubicBezTo>
                  <a:lnTo>
                    <a:pt x="493649" y="208407"/>
                  </a:lnTo>
                  <a:cubicBezTo>
                    <a:pt x="498729" y="217424"/>
                    <a:pt x="498729" y="228346"/>
                    <a:pt x="493649" y="237363"/>
                  </a:cubicBezTo>
                </a:path>
              </a:pathLst>
            </a:custGeom>
            <a:solidFill>
              <a:srgbClr val="FFFFFF"/>
            </a:solidFill>
          </p:spPr>
          <p:txBody>
            <a:bodyPr/>
            <a:lstStyle/>
            <a:p>
              <a:endParaRPr lang="fr-FR"/>
            </a:p>
          </p:txBody>
        </p:sp>
        <p:sp>
          <p:nvSpPr>
            <p:cNvPr id="20" name="Freeform 20"/>
            <p:cNvSpPr/>
            <p:nvPr/>
          </p:nvSpPr>
          <p:spPr>
            <a:xfrm>
              <a:off x="260477" y="273431"/>
              <a:ext cx="120269" cy="143764"/>
            </a:xfrm>
            <a:custGeom>
              <a:avLst/>
              <a:gdLst/>
              <a:ahLst/>
              <a:cxnLst/>
              <a:rect l="l" t="t" r="r" b="b"/>
              <a:pathLst>
                <a:path w="120269" h="143764">
                  <a:moveTo>
                    <a:pt x="120269" y="72009"/>
                  </a:moveTo>
                  <a:lnTo>
                    <a:pt x="115697" y="100838"/>
                  </a:lnTo>
                  <a:cubicBezTo>
                    <a:pt x="112649" y="109601"/>
                    <a:pt x="108458" y="117221"/>
                    <a:pt x="103124" y="123571"/>
                  </a:cubicBezTo>
                  <a:lnTo>
                    <a:pt x="91440" y="134874"/>
                  </a:lnTo>
                  <a:cubicBezTo>
                    <a:pt x="76708" y="141986"/>
                    <a:pt x="68707" y="143764"/>
                    <a:pt x="60198" y="143764"/>
                  </a:cubicBezTo>
                  <a:lnTo>
                    <a:pt x="43434" y="141986"/>
                  </a:lnTo>
                  <a:cubicBezTo>
                    <a:pt x="28829" y="134874"/>
                    <a:pt x="22479" y="129921"/>
                    <a:pt x="17145" y="123571"/>
                  </a:cubicBezTo>
                  <a:lnTo>
                    <a:pt x="4572" y="100838"/>
                  </a:lnTo>
                  <a:cubicBezTo>
                    <a:pt x="1524" y="92075"/>
                    <a:pt x="0" y="82550"/>
                    <a:pt x="0" y="72009"/>
                  </a:cubicBezTo>
                  <a:lnTo>
                    <a:pt x="4572" y="43180"/>
                  </a:lnTo>
                  <a:cubicBezTo>
                    <a:pt x="7620" y="34417"/>
                    <a:pt x="11811" y="26797"/>
                    <a:pt x="17145" y="20447"/>
                  </a:cubicBezTo>
                  <a:lnTo>
                    <a:pt x="28829" y="9017"/>
                  </a:lnTo>
                  <a:cubicBezTo>
                    <a:pt x="43434" y="1778"/>
                    <a:pt x="51435" y="0"/>
                    <a:pt x="60071" y="0"/>
                  </a:cubicBezTo>
                  <a:lnTo>
                    <a:pt x="76581" y="1778"/>
                  </a:lnTo>
                  <a:cubicBezTo>
                    <a:pt x="91313" y="9017"/>
                    <a:pt x="97663" y="14097"/>
                    <a:pt x="103124" y="20447"/>
                  </a:cubicBezTo>
                  <a:lnTo>
                    <a:pt x="115697" y="43180"/>
                  </a:lnTo>
                  <a:cubicBezTo>
                    <a:pt x="118745" y="51943"/>
                    <a:pt x="120269" y="61468"/>
                    <a:pt x="120269" y="72009"/>
                  </a:cubicBezTo>
                  <a:moveTo>
                    <a:pt x="88773" y="72009"/>
                  </a:moveTo>
                  <a:lnTo>
                    <a:pt x="88011" y="59944"/>
                  </a:lnTo>
                  <a:cubicBezTo>
                    <a:pt x="85217" y="49403"/>
                    <a:pt x="83185" y="44831"/>
                    <a:pt x="80645" y="41021"/>
                  </a:cubicBezTo>
                  <a:lnTo>
                    <a:pt x="75057" y="34290"/>
                  </a:lnTo>
                  <a:lnTo>
                    <a:pt x="64262" y="29210"/>
                  </a:lnTo>
                  <a:cubicBezTo>
                    <a:pt x="55753" y="29210"/>
                    <a:pt x="51816" y="30226"/>
                    <a:pt x="48260" y="32258"/>
                  </a:cubicBezTo>
                  <a:lnTo>
                    <a:pt x="41783" y="37211"/>
                  </a:lnTo>
                  <a:cubicBezTo>
                    <a:pt x="36703" y="44831"/>
                    <a:pt x="34671" y="49276"/>
                    <a:pt x="33274" y="54610"/>
                  </a:cubicBezTo>
                  <a:lnTo>
                    <a:pt x="31115" y="65659"/>
                  </a:lnTo>
                  <a:cubicBezTo>
                    <a:pt x="31115" y="78232"/>
                    <a:pt x="31877" y="84074"/>
                    <a:pt x="33274" y="89281"/>
                  </a:cubicBezTo>
                  <a:lnTo>
                    <a:pt x="36703" y="99060"/>
                  </a:lnTo>
                  <a:cubicBezTo>
                    <a:pt x="41783" y="106680"/>
                    <a:pt x="44831" y="109601"/>
                    <a:pt x="48387" y="111633"/>
                  </a:cubicBezTo>
                  <a:lnTo>
                    <a:pt x="55753" y="114681"/>
                  </a:lnTo>
                  <a:lnTo>
                    <a:pt x="68199" y="113665"/>
                  </a:lnTo>
                  <a:cubicBezTo>
                    <a:pt x="75184" y="109601"/>
                    <a:pt x="78232" y="106680"/>
                    <a:pt x="80772" y="102870"/>
                  </a:cubicBezTo>
                  <a:lnTo>
                    <a:pt x="85344" y="94615"/>
                  </a:lnTo>
                  <a:cubicBezTo>
                    <a:pt x="88138" y="84201"/>
                    <a:pt x="88900" y="78486"/>
                    <a:pt x="88900" y="72136"/>
                  </a:cubicBezTo>
                </a:path>
              </a:pathLst>
            </a:custGeom>
            <a:solidFill>
              <a:srgbClr val="14A1BF"/>
            </a:solidFill>
          </p:spPr>
          <p:txBody>
            <a:bodyPr/>
            <a:lstStyle/>
            <a:p>
              <a:endParaRPr lang="fr-FR"/>
            </a:p>
          </p:txBody>
        </p:sp>
        <p:sp>
          <p:nvSpPr>
            <p:cNvPr id="21" name="Freeform 21"/>
            <p:cNvSpPr/>
            <p:nvPr/>
          </p:nvSpPr>
          <p:spPr>
            <a:xfrm>
              <a:off x="388620" y="278638"/>
              <a:ext cx="114681" cy="170815"/>
            </a:xfrm>
            <a:custGeom>
              <a:avLst/>
              <a:gdLst/>
              <a:ahLst/>
              <a:cxnLst/>
              <a:rect l="l" t="t" r="r" b="b"/>
              <a:pathLst>
                <a:path w="114681" h="170815">
                  <a:moveTo>
                    <a:pt x="82296" y="80264"/>
                  </a:moveTo>
                  <a:cubicBezTo>
                    <a:pt x="91948" y="82042"/>
                    <a:pt x="99695" y="86741"/>
                    <a:pt x="105664" y="94361"/>
                  </a:cubicBezTo>
                  <a:cubicBezTo>
                    <a:pt x="111633" y="101981"/>
                    <a:pt x="114681" y="111379"/>
                    <a:pt x="114681" y="122428"/>
                  </a:cubicBezTo>
                  <a:lnTo>
                    <a:pt x="113284" y="136525"/>
                  </a:lnTo>
                  <a:cubicBezTo>
                    <a:pt x="107569" y="148463"/>
                    <a:pt x="103505" y="153670"/>
                    <a:pt x="98298" y="157734"/>
                  </a:cubicBezTo>
                  <a:lnTo>
                    <a:pt x="86741" y="165100"/>
                  </a:lnTo>
                  <a:cubicBezTo>
                    <a:pt x="71882" y="169672"/>
                    <a:pt x="63500" y="170815"/>
                    <a:pt x="54102" y="170815"/>
                  </a:cubicBezTo>
                  <a:lnTo>
                    <a:pt x="22733" y="164973"/>
                  </a:lnTo>
                  <a:cubicBezTo>
                    <a:pt x="13589" y="161163"/>
                    <a:pt x="6096" y="155448"/>
                    <a:pt x="0" y="148082"/>
                  </a:cubicBezTo>
                  <a:lnTo>
                    <a:pt x="17653" y="125603"/>
                  </a:lnTo>
                  <a:cubicBezTo>
                    <a:pt x="21717" y="130810"/>
                    <a:pt x="26543" y="134874"/>
                    <a:pt x="32131" y="137668"/>
                  </a:cubicBezTo>
                  <a:lnTo>
                    <a:pt x="44704" y="141986"/>
                  </a:lnTo>
                  <a:cubicBezTo>
                    <a:pt x="62611" y="141986"/>
                    <a:pt x="69850" y="140081"/>
                    <a:pt x="74803" y="136271"/>
                  </a:cubicBezTo>
                  <a:lnTo>
                    <a:pt x="82296" y="126619"/>
                  </a:lnTo>
                  <a:cubicBezTo>
                    <a:pt x="82296" y="110490"/>
                    <a:pt x="79375" y="104140"/>
                    <a:pt x="73660" y="99822"/>
                  </a:cubicBezTo>
                  <a:cubicBezTo>
                    <a:pt x="67945" y="95504"/>
                    <a:pt x="59182" y="93218"/>
                    <a:pt x="47498" y="93218"/>
                  </a:cubicBezTo>
                  <a:lnTo>
                    <a:pt x="41021" y="93218"/>
                  </a:lnTo>
                  <a:lnTo>
                    <a:pt x="41021" y="69723"/>
                  </a:lnTo>
                  <a:lnTo>
                    <a:pt x="48260" y="69723"/>
                  </a:lnTo>
                  <a:cubicBezTo>
                    <a:pt x="57912" y="69723"/>
                    <a:pt x="65405" y="67564"/>
                    <a:pt x="70612" y="63246"/>
                  </a:cubicBezTo>
                  <a:lnTo>
                    <a:pt x="78486" y="53340"/>
                  </a:lnTo>
                  <a:cubicBezTo>
                    <a:pt x="78486" y="40132"/>
                    <a:pt x="76327" y="35306"/>
                    <a:pt x="72009" y="32131"/>
                  </a:cubicBezTo>
                  <a:lnTo>
                    <a:pt x="61976" y="27432"/>
                  </a:lnTo>
                  <a:cubicBezTo>
                    <a:pt x="47879" y="27432"/>
                    <a:pt x="41402" y="29083"/>
                    <a:pt x="35687" y="32385"/>
                  </a:cubicBezTo>
                  <a:lnTo>
                    <a:pt x="25400" y="40386"/>
                  </a:lnTo>
                  <a:lnTo>
                    <a:pt x="2286" y="24130"/>
                  </a:lnTo>
                  <a:cubicBezTo>
                    <a:pt x="4572" y="20447"/>
                    <a:pt x="7747" y="17272"/>
                    <a:pt x="11557" y="14351"/>
                  </a:cubicBezTo>
                  <a:lnTo>
                    <a:pt x="19812" y="8890"/>
                  </a:lnTo>
                  <a:cubicBezTo>
                    <a:pt x="29591" y="4572"/>
                    <a:pt x="34925" y="2921"/>
                    <a:pt x="40640" y="1778"/>
                  </a:cubicBezTo>
                  <a:lnTo>
                    <a:pt x="52324" y="0"/>
                  </a:lnTo>
                  <a:cubicBezTo>
                    <a:pt x="66294" y="0"/>
                    <a:pt x="73533" y="1016"/>
                    <a:pt x="80010" y="3048"/>
                  </a:cubicBezTo>
                  <a:lnTo>
                    <a:pt x="92202" y="8001"/>
                  </a:lnTo>
                  <a:cubicBezTo>
                    <a:pt x="101727" y="15240"/>
                    <a:pt x="105283" y="19685"/>
                    <a:pt x="107950" y="24765"/>
                  </a:cubicBezTo>
                  <a:lnTo>
                    <a:pt x="111760" y="35687"/>
                  </a:lnTo>
                  <a:cubicBezTo>
                    <a:pt x="111760" y="46736"/>
                    <a:pt x="110998" y="51181"/>
                    <a:pt x="109601" y="55499"/>
                  </a:cubicBezTo>
                  <a:lnTo>
                    <a:pt x="106172" y="63627"/>
                  </a:lnTo>
                  <a:cubicBezTo>
                    <a:pt x="100838" y="70612"/>
                    <a:pt x="97790" y="73533"/>
                    <a:pt x="94107" y="75819"/>
                  </a:cubicBezTo>
                  <a:lnTo>
                    <a:pt x="86487" y="79756"/>
                  </a:lnTo>
                </a:path>
              </a:pathLst>
            </a:custGeom>
            <a:solidFill>
              <a:srgbClr val="14A1BF"/>
            </a:solidFill>
          </p:spPr>
          <p:txBody>
            <a:bodyPr/>
            <a:lstStyle/>
            <a:p>
              <a:endParaRPr lang="fr-FR"/>
            </a:p>
          </p:txBody>
        </p:sp>
      </p:grpSp>
      <p:grpSp>
        <p:nvGrpSpPr>
          <p:cNvPr id="22" name="Group 22"/>
          <p:cNvGrpSpPr>
            <a:grpSpLocks noChangeAspect="1"/>
          </p:cNvGrpSpPr>
          <p:nvPr/>
        </p:nvGrpSpPr>
        <p:grpSpPr>
          <a:xfrm>
            <a:off x="623635" y="305124"/>
            <a:ext cx="6466446" cy="1976704"/>
            <a:chOff x="0" y="0"/>
            <a:chExt cx="6466446" cy="1976704"/>
          </a:xfrm>
        </p:grpSpPr>
        <p:sp>
          <p:nvSpPr>
            <p:cNvPr id="23" name="Freeform 23"/>
            <p:cNvSpPr/>
            <p:nvPr/>
          </p:nvSpPr>
          <p:spPr>
            <a:xfrm>
              <a:off x="63500" y="381000"/>
              <a:ext cx="6053328" cy="1532255"/>
            </a:xfrm>
            <a:custGeom>
              <a:avLst/>
              <a:gdLst/>
              <a:ahLst/>
              <a:cxnLst/>
              <a:rect l="l" t="t" r="r" b="b"/>
              <a:pathLst>
                <a:path w="6053328" h="1532255">
                  <a:moveTo>
                    <a:pt x="12700" y="1506855"/>
                  </a:moveTo>
                  <a:lnTo>
                    <a:pt x="6040628" y="1506855"/>
                  </a:lnTo>
                  <a:lnTo>
                    <a:pt x="6040628" y="1519555"/>
                  </a:lnTo>
                  <a:lnTo>
                    <a:pt x="6027928" y="1519555"/>
                  </a:lnTo>
                  <a:lnTo>
                    <a:pt x="6027928" y="12700"/>
                  </a:lnTo>
                  <a:lnTo>
                    <a:pt x="6040628" y="12700"/>
                  </a:lnTo>
                  <a:lnTo>
                    <a:pt x="6040628" y="25400"/>
                  </a:lnTo>
                  <a:lnTo>
                    <a:pt x="12700" y="25400"/>
                  </a:lnTo>
                  <a:lnTo>
                    <a:pt x="12700" y="12700"/>
                  </a:lnTo>
                  <a:lnTo>
                    <a:pt x="25400" y="12700"/>
                  </a:lnTo>
                  <a:lnTo>
                    <a:pt x="25400" y="1519555"/>
                  </a:lnTo>
                  <a:lnTo>
                    <a:pt x="12700" y="1519555"/>
                  </a:lnTo>
                  <a:lnTo>
                    <a:pt x="12700" y="1506855"/>
                  </a:lnTo>
                  <a:moveTo>
                    <a:pt x="12700" y="1532255"/>
                  </a:moveTo>
                  <a:lnTo>
                    <a:pt x="0" y="1532255"/>
                  </a:lnTo>
                  <a:lnTo>
                    <a:pt x="0" y="0"/>
                  </a:lnTo>
                  <a:lnTo>
                    <a:pt x="6053328" y="0"/>
                  </a:lnTo>
                  <a:lnTo>
                    <a:pt x="6053328" y="1532255"/>
                  </a:lnTo>
                  <a:lnTo>
                    <a:pt x="12700" y="1532255"/>
                  </a:lnTo>
                  <a:close/>
                </a:path>
              </a:pathLst>
            </a:custGeom>
            <a:solidFill>
              <a:srgbClr val="1A1447"/>
            </a:solidFill>
          </p:spPr>
          <p:txBody>
            <a:bodyPr/>
            <a:lstStyle/>
            <a:p>
              <a:endParaRPr lang="fr-FR"/>
            </a:p>
          </p:txBody>
        </p:sp>
        <p:sp>
          <p:nvSpPr>
            <p:cNvPr id="24" name="Freeform 24"/>
            <p:cNvSpPr/>
            <p:nvPr/>
          </p:nvSpPr>
          <p:spPr>
            <a:xfrm>
              <a:off x="559435" y="179451"/>
              <a:ext cx="1947672" cy="416433"/>
            </a:xfrm>
            <a:custGeom>
              <a:avLst/>
              <a:gdLst/>
              <a:ahLst/>
              <a:cxnLst/>
              <a:rect l="l" t="t" r="r" b="b"/>
              <a:pathLst>
                <a:path w="1947672" h="416433">
                  <a:moveTo>
                    <a:pt x="0" y="416433"/>
                  </a:moveTo>
                  <a:lnTo>
                    <a:pt x="1947672" y="416433"/>
                  </a:lnTo>
                  <a:lnTo>
                    <a:pt x="1947672" y="0"/>
                  </a:lnTo>
                  <a:lnTo>
                    <a:pt x="0" y="0"/>
                  </a:lnTo>
                  <a:close/>
                </a:path>
              </a:pathLst>
            </a:custGeom>
            <a:solidFill>
              <a:srgbClr val="FFFFFF"/>
            </a:solidFill>
          </p:spPr>
          <p:txBody>
            <a:bodyPr/>
            <a:lstStyle/>
            <a:p>
              <a:endParaRPr lang="fr-FR"/>
            </a:p>
          </p:txBody>
        </p:sp>
        <p:sp>
          <p:nvSpPr>
            <p:cNvPr id="25" name="Freeform 25"/>
            <p:cNvSpPr/>
            <p:nvPr/>
          </p:nvSpPr>
          <p:spPr>
            <a:xfrm>
              <a:off x="5722620" y="63500"/>
              <a:ext cx="680339" cy="646176"/>
            </a:xfrm>
            <a:custGeom>
              <a:avLst/>
              <a:gdLst/>
              <a:ahLst/>
              <a:cxnLst/>
              <a:rect l="l" t="t" r="r" b="b"/>
              <a:pathLst>
                <a:path w="680339" h="646176">
                  <a:moveTo>
                    <a:pt x="340233" y="646049"/>
                  </a:moveTo>
                  <a:cubicBezTo>
                    <a:pt x="528066" y="646049"/>
                    <a:pt x="680339" y="501396"/>
                    <a:pt x="680339" y="322961"/>
                  </a:cubicBezTo>
                  <a:cubicBezTo>
                    <a:pt x="680339" y="144526"/>
                    <a:pt x="528066" y="0"/>
                    <a:pt x="340233" y="0"/>
                  </a:cubicBezTo>
                  <a:cubicBezTo>
                    <a:pt x="152400" y="0"/>
                    <a:pt x="0" y="144653"/>
                    <a:pt x="0" y="323088"/>
                  </a:cubicBezTo>
                  <a:cubicBezTo>
                    <a:pt x="0" y="501523"/>
                    <a:pt x="152273" y="646176"/>
                    <a:pt x="340106" y="646176"/>
                  </a:cubicBezTo>
                </a:path>
              </a:pathLst>
            </a:custGeom>
            <a:solidFill>
              <a:srgbClr val="1A1447"/>
            </a:solidFill>
          </p:spPr>
          <p:txBody>
            <a:bodyPr/>
            <a:lstStyle/>
            <a:p>
              <a:endParaRPr lang="fr-FR"/>
            </a:p>
          </p:txBody>
        </p:sp>
        <p:sp>
          <p:nvSpPr>
            <p:cNvPr id="26" name="Freeform 26"/>
            <p:cNvSpPr/>
            <p:nvPr/>
          </p:nvSpPr>
          <p:spPr>
            <a:xfrm>
              <a:off x="1884299" y="134962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7" name="Freeform 27"/>
            <p:cNvSpPr/>
            <p:nvPr/>
          </p:nvSpPr>
          <p:spPr>
            <a:xfrm>
              <a:off x="3229102" y="1339596"/>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8" name="Freeform 28"/>
            <p:cNvSpPr/>
            <p:nvPr/>
          </p:nvSpPr>
          <p:spPr>
            <a:xfrm>
              <a:off x="4741037" y="1334135"/>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9" name="Freeform 29"/>
            <p:cNvSpPr/>
            <p:nvPr/>
          </p:nvSpPr>
          <p:spPr>
            <a:xfrm>
              <a:off x="566674" y="134962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grpSp>
      <p:sp>
        <p:nvSpPr>
          <p:cNvPr id="30" name="TextBox 99"/>
          <p:cNvSpPr txBox="1"/>
          <p:nvPr/>
        </p:nvSpPr>
        <p:spPr>
          <a:xfrm>
            <a:off x="6672167" y="9971913"/>
            <a:ext cx="248917" cy="240665"/>
          </a:xfrm>
          <a:prstGeom prst="rect">
            <a:avLst/>
          </a:prstGeom>
        </p:spPr>
        <p:txBody>
          <a:bodyPr lIns="0" tIns="0" rIns="0" bIns="0" rtlCol="0" anchor="t">
            <a:spAutoFit/>
          </a:bodyPr>
          <a:lstStyle/>
          <a:p>
            <a:pPr algn="l">
              <a:lnSpc>
                <a:spcPts val="1959"/>
              </a:lnSpc>
            </a:pPr>
            <a:r>
              <a:rPr lang="en-US" sz="1399" b="1" spc="2">
                <a:solidFill>
                  <a:srgbClr val="231F20"/>
                </a:solidFill>
                <a:latin typeface="Open Sans Bold"/>
                <a:ea typeface="Open Sans Bold"/>
                <a:cs typeface="Open Sans Bold"/>
                <a:sym typeface="Open Sans Bold"/>
              </a:rPr>
              <a:t>30</a:t>
            </a:r>
          </a:p>
        </p:txBody>
      </p:sp>
      <p:sp>
        <p:nvSpPr>
          <p:cNvPr id="31" name="TextBox 46"/>
          <p:cNvSpPr txBox="1"/>
          <p:nvPr/>
        </p:nvSpPr>
        <p:spPr>
          <a:xfrm>
            <a:off x="796119" y="6182554"/>
            <a:ext cx="3224382" cy="299056"/>
          </a:xfrm>
          <a:prstGeom prst="rect">
            <a:avLst/>
          </a:prstGeom>
        </p:spPr>
        <p:txBody>
          <a:bodyPr wrap="square" lIns="0" tIns="0" rIns="0" bIns="0" rtlCol="0" anchor="t">
            <a:spAutoFit/>
          </a:bodyPr>
          <a:lstStyle/>
          <a:p>
            <a:pPr algn="l">
              <a:lnSpc>
                <a:spcPts val="2520"/>
              </a:lnSpc>
            </a:pPr>
            <a:r>
              <a:rPr lang="en-US" sz="1800" b="1" i="1" spc="9" dirty="0">
                <a:solidFill>
                  <a:srgbClr val="EA8C39"/>
                </a:solidFill>
                <a:latin typeface="IBM Plex Sans Bold Italics"/>
                <a:ea typeface="IBM Plex Sans Bold Italics"/>
                <a:cs typeface="IBM Plex Sans Bold Italics"/>
                <a:sym typeface="IBM Plex Sans Bold Italics"/>
              </a:rPr>
              <a:t>ENSEIGNEMENTS</a:t>
            </a:r>
          </a:p>
        </p:txBody>
      </p:sp>
      <p:sp>
        <p:nvSpPr>
          <p:cNvPr id="32" name="TextBox 47"/>
          <p:cNvSpPr txBox="1"/>
          <p:nvPr/>
        </p:nvSpPr>
        <p:spPr>
          <a:xfrm>
            <a:off x="778744" y="4391616"/>
            <a:ext cx="3990106" cy="299056"/>
          </a:xfrm>
          <a:prstGeom prst="rect">
            <a:avLst/>
          </a:prstGeom>
        </p:spPr>
        <p:txBody>
          <a:bodyPr wrap="square" lIns="0" tIns="0" rIns="0" bIns="0" rtlCol="0" anchor="t">
            <a:spAutoFit/>
          </a:bodyPr>
          <a:lstStyle/>
          <a:p>
            <a:pPr algn="l">
              <a:lnSpc>
                <a:spcPts val="2520"/>
              </a:lnSpc>
            </a:pPr>
            <a:r>
              <a:rPr lang="en-US" sz="1800" b="1" i="1" spc="9" dirty="0">
                <a:solidFill>
                  <a:srgbClr val="EA8C39"/>
                </a:solidFill>
                <a:latin typeface="IBM Plex Sans Bold Italics"/>
                <a:ea typeface="IBM Plex Sans Bold Italics"/>
                <a:cs typeface="IBM Plex Sans Bold Italics"/>
                <a:sym typeface="IBM Plex Sans Bold Italics"/>
              </a:rPr>
              <a:t>TOP3 - POINTS FORTS</a:t>
            </a:r>
          </a:p>
        </p:txBody>
      </p:sp>
      <p:sp>
        <p:nvSpPr>
          <p:cNvPr id="33" name="TextBox 45"/>
          <p:cNvSpPr txBox="1"/>
          <p:nvPr/>
        </p:nvSpPr>
        <p:spPr>
          <a:xfrm>
            <a:off x="804129" y="8159772"/>
            <a:ext cx="3850362" cy="299056"/>
          </a:xfrm>
          <a:prstGeom prst="rect">
            <a:avLst/>
          </a:prstGeom>
        </p:spPr>
        <p:txBody>
          <a:bodyPr lIns="0" tIns="0" rIns="0" bIns="0" rtlCol="0" anchor="t">
            <a:spAutoFit/>
          </a:bodyPr>
          <a:lstStyle/>
          <a:p>
            <a:pPr algn="l">
              <a:lnSpc>
                <a:spcPts val="2520"/>
              </a:lnSpc>
            </a:pPr>
            <a:r>
              <a:rPr lang="en-US" sz="1800" b="1" i="1" spc="9" dirty="0">
                <a:solidFill>
                  <a:srgbClr val="EA8C39"/>
                </a:solidFill>
                <a:latin typeface="IBM Plex Sans Bold Italics"/>
                <a:ea typeface="IBM Plex Sans Bold Italics"/>
                <a:cs typeface="IBM Plex Sans Bold Italics"/>
                <a:sym typeface="IBM Plex Sans Bold Italics"/>
              </a:rPr>
              <a:t>OPPORTUNITÉS MÉTIERS</a:t>
            </a:r>
          </a:p>
        </p:txBody>
      </p:sp>
      <p:sp>
        <p:nvSpPr>
          <p:cNvPr id="34" name="TextBox 48"/>
          <p:cNvSpPr txBox="1"/>
          <p:nvPr/>
        </p:nvSpPr>
        <p:spPr>
          <a:xfrm>
            <a:off x="1274693" y="911790"/>
            <a:ext cx="5145157" cy="299056"/>
          </a:xfrm>
          <a:prstGeom prst="rect">
            <a:avLst/>
          </a:prstGeom>
        </p:spPr>
        <p:txBody>
          <a:bodyPr wrap="square" lIns="0" tIns="0" rIns="0" bIns="0" rtlCol="0" anchor="t">
            <a:spAutoFit/>
          </a:bodyPr>
          <a:lstStyle/>
          <a:p>
            <a:pPr algn="l">
              <a:lnSpc>
                <a:spcPts val="2520"/>
              </a:lnSpc>
            </a:pPr>
            <a:r>
              <a:rPr lang="en-US" sz="1800" b="1" spc="7" dirty="0">
                <a:solidFill>
                  <a:srgbClr val="1A1447"/>
                </a:solidFill>
                <a:latin typeface="IBM Plex Sans Bold"/>
                <a:ea typeface="IBM Plex Sans Bold"/>
                <a:cs typeface="IBM Plex Sans Bold"/>
                <a:sym typeface="IBM Plex Sans Bold"/>
              </a:rPr>
              <a:t>Nom</a:t>
            </a:r>
          </a:p>
        </p:txBody>
      </p:sp>
      <p:sp>
        <p:nvSpPr>
          <p:cNvPr id="35" name="TextBox 50"/>
          <p:cNvSpPr txBox="1"/>
          <p:nvPr/>
        </p:nvSpPr>
        <p:spPr>
          <a:xfrm>
            <a:off x="1274693" y="430139"/>
            <a:ext cx="1496263" cy="406458"/>
          </a:xfrm>
          <a:prstGeom prst="rect">
            <a:avLst/>
          </a:prstGeom>
        </p:spPr>
        <p:txBody>
          <a:bodyPr lIns="0" tIns="0" rIns="0" bIns="0" rtlCol="0" anchor="t">
            <a:spAutoFit/>
          </a:bodyPr>
          <a:lstStyle/>
          <a:p>
            <a:pPr algn="l">
              <a:lnSpc>
                <a:spcPts val="3359"/>
              </a:lnSpc>
            </a:pPr>
            <a:r>
              <a:rPr lang="en-US" sz="2400" b="1" spc="4" dirty="0">
                <a:solidFill>
                  <a:srgbClr val="231F20"/>
                </a:solidFill>
                <a:latin typeface="Open Sans Bold"/>
                <a:ea typeface="Open Sans Bold"/>
                <a:cs typeface="Open Sans Bold"/>
                <a:sym typeface="Open Sans Bold"/>
              </a:rPr>
              <a:t>TYPE</a:t>
            </a:r>
          </a:p>
        </p:txBody>
      </p:sp>
      <p:sp>
        <p:nvSpPr>
          <p:cNvPr id="36" name="TextBox 51"/>
          <p:cNvSpPr txBox="1"/>
          <p:nvPr/>
        </p:nvSpPr>
        <p:spPr>
          <a:xfrm>
            <a:off x="1302506" y="1517485"/>
            <a:ext cx="1158317" cy="192938"/>
          </a:xfrm>
          <a:prstGeom prst="rect">
            <a:avLst/>
          </a:prstGeom>
        </p:spPr>
        <p:txBody>
          <a:bodyPr wrap="square" lIns="0" tIns="0" rIns="0" bIns="0" rtlCol="0" anchor="t">
            <a:spAutoFit/>
          </a:bodyPr>
          <a:lstStyle/>
          <a:p>
            <a:pPr algn="just">
              <a:lnSpc>
                <a:spcPts val="1614"/>
              </a:lnSpc>
            </a:pPr>
            <a:r>
              <a:rPr lang="en-US" sz="1200" spc="7" dirty="0">
                <a:solidFill>
                  <a:srgbClr val="464395"/>
                </a:solidFill>
                <a:latin typeface="IBM Plex Sans"/>
                <a:ea typeface="IBM Plex Sans"/>
                <a:cs typeface="IBM Plex Sans"/>
                <a:sym typeface="IBM Plex Sans"/>
              </a:rPr>
              <a:t>2 RENTRÉES</a:t>
            </a:r>
            <a:endParaRPr lang="en-US" sz="1200" i="1" spc="6" dirty="0">
              <a:solidFill>
                <a:srgbClr val="231F20"/>
              </a:solidFill>
              <a:latin typeface="IBM Plex Sans Italics"/>
              <a:ea typeface="IBM Plex Sans Italics"/>
              <a:cs typeface="IBM Plex Sans Italics"/>
              <a:sym typeface="IBM Plex Sans Italics"/>
            </a:endParaRPr>
          </a:p>
        </p:txBody>
      </p:sp>
      <p:sp>
        <p:nvSpPr>
          <p:cNvPr id="37" name="TextBox 32"/>
          <p:cNvSpPr txBox="1"/>
          <p:nvPr/>
        </p:nvSpPr>
        <p:spPr>
          <a:xfrm>
            <a:off x="827465" y="6658127"/>
            <a:ext cx="1683477" cy="154466"/>
          </a:xfrm>
          <a:prstGeom prst="rect">
            <a:avLst/>
          </a:prstGeom>
        </p:spPr>
        <p:txBody>
          <a:bodyPr lIns="0" tIns="0" rIns="0" bIns="0" rtlCol="0" anchor="t">
            <a:spAutoFit/>
          </a:bodyPr>
          <a:lstStyle/>
          <a:p>
            <a:pPr marL="0" lvl="0" indent="0" algn="l">
              <a:lnSpc>
                <a:spcPts val="1200"/>
              </a:lnSpc>
              <a:spcBef>
                <a:spcPct val="0"/>
              </a:spcBef>
            </a:pPr>
            <a:r>
              <a:rPr lang="en-US" sz="1200" i="1" spc="6" dirty="0">
                <a:solidFill>
                  <a:srgbClr val="231F20"/>
                </a:solidFill>
                <a:latin typeface="IBM Plex Sans Italics"/>
                <a:ea typeface="IBM Plex Sans Italics"/>
                <a:cs typeface="IBM Plex Sans Italics"/>
                <a:sym typeface="IBM Plex Sans Italics"/>
              </a:rPr>
              <a:t>Enseignement1</a:t>
            </a:r>
            <a:endParaRPr lang="en-US" sz="1200" i="1" u="none" strike="noStrike" spc="6" dirty="0">
              <a:solidFill>
                <a:srgbClr val="231F20"/>
              </a:solidFill>
              <a:latin typeface="IBM Plex Sans Italics"/>
              <a:ea typeface="IBM Plex Sans Italics"/>
              <a:cs typeface="IBM Plex Sans Italics"/>
              <a:sym typeface="IBM Plex Sans Italics"/>
            </a:endParaRPr>
          </a:p>
        </p:txBody>
      </p:sp>
      <p:sp>
        <p:nvSpPr>
          <p:cNvPr id="38" name="TextBox 33"/>
          <p:cNvSpPr txBox="1"/>
          <p:nvPr/>
        </p:nvSpPr>
        <p:spPr>
          <a:xfrm>
            <a:off x="922553" y="5577573"/>
            <a:ext cx="1818113" cy="179536"/>
          </a:xfrm>
          <a:prstGeom prst="rect">
            <a:avLst/>
          </a:prstGeom>
        </p:spPr>
        <p:txBody>
          <a:bodyPr lIns="0" tIns="0" rIns="0" bIns="0" rtlCol="0" anchor="t">
            <a:spAutoFit/>
          </a:bodyPr>
          <a:lstStyle/>
          <a:p>
            <a:pPr algn="ctr">
              <a:lnSpc>
                <a:spcPts val="1439"/>
              </a:lnSpc>
            </a:pPr>
            <a:r>
              <a:rPr lang="en-US" sz="1200" i="1" spc="6" dirty="0">
                <a:solidFill>
                  <a:srgbClr val="1A1447"/>
                </a:solidFill>
                <a:latin typeface="IBM Plex Sans Italics"/>
                <a:ea typeface="IBM Plex Sans Italics"/>
                <a:cs typeface="IBM Plex Sans Italics"/>
                <a:sym typeface="IBM Plex Sans Italics"/>
              </a:rPr>
              <a:t>PointFort1</a:t>
            </a:r>
          </a:p>
        </p:txBody>
      </p:sp>
      <p:sp>
        <p:nvSpPr>
          <p:cNvPr id="39" name="TextBox 52"/>
          <p:cNvSpPr txBox="1"/>
          <p:nvPr/>
        </p:nvSpPr>
        <p:spPr>
          <a:xfrm>
            <a:off x="2664000" y="1485071"/>
            <a:ext cx="723062" cy="212174"/>
          </a:xfrm>
          <a:prstGeom prst="rect">
            <a:avLst/>
          </a:prstGeom>
        </p:spPr>
        <p:txBody>
          <a:bodyPr lIns="0" tIns="0" rIns="0" bIns="0" rtlCol="0" anchor="t">
            <a:spAutoFit/>
          </a:bodyPr>
          <a:lstStyle/>
          <a:p>
            <a:pPr algn="l">
              <a:lnSpc>
                <a:spcPts val="1783"/>
              </a:lnSpc>
            </a:pPr>
            <a:r>
              <a:rPr lang="en-US" sz="1200" spc="6" dirty="0">
                <a:solidFill>
                  <a:srgbClr val="464395"/>
                </a:solidFill>
                <a:latin typeface="IBM Plex Sans"/>
                <a:ea typeface="IBM Plex Sans"/>
                <a:cs typeface="IBM Plex Sans"/>
                <a:sym typeface="IBM Plex Sans"/>
              </a:rPr>
              <a:t>LANGUE</a:t>
            </a:r>
            <a:endParaRPr lang="en-US" sz="1200" i="1" spc="6" dirty="0">
              <a:solidFill>
                <a:srgbClr val="231F20"/>
              </a:solidFill>
              <a:latin typeface="IBM Plex Sans Italics"/>
              <a:ea typeface="IBM Plex Sans Italics"/>
              <a:cs typeface="IBM Plex Sans Italics"/>
              <a:sym typeface="IBM Plex Sans Italics"/>
            </a:endParaRPr>
          </a:p>
        </p:txBody>
      </p:sp>
      <p:sp>
        <p:nvSpPr>
          <p:cNvPr id="40" name="TextBox 35"/>
          <p:cNvSpPr txBox="1"/>
          <p:nvPr/>
        </p:nvSpPr>
        <p:spPr>
          <a:xfrm>
            <a:off x="796119" y="8528914"/>
            <a:ext cx="2997689" cy="179536"/>
          </a:xfrm>
          <a:prstGeom prst="rect">
            <a:avLst/>
          </a:prstGeom>
        </p:spPr>
        <p:txBody>
          <a:bodyPr lIns="0" tIns="0" rIns="0" bIns="0" rtlCol="0" anchor="t">
            <a:spAutoFit/>
          </a:bodyPr>
          <a:lstStyle/>
          <a:p>
            <a:pPr marL="129540" lvl="1" algn="just">
              <a:lnSpc>
                <a:spcPts val="1439"/>
              </a:lnSpc>
            </a:pPr>
            <a:r>
              <a:rPr lang="en-US" sz="1200" i="1" spc="6" dirty="0" err="1">
                <a:solidFill>
                  <a:srgbClr val="1A1447"/>
                </a:solidFill>
                <a:latin typeface="IBM Plex Sans Italics"/>
                <a:ea typeface="IBM Plex Sans Italics"/>
                <a:cs typeface="IBM Plex Sans Italics"/>
                <a:sym typeface="IBM Plex Sans Italics"/>
              </a:rPr>
              <a:t>Metier</a:t>
            </a:r>
            <a:endParaRPr lang="en-US" sz="1200" i="1" spc="6" dirty="0">
              <a:solidFill>
                <a:srgbClr val="1A1447"/>
              </a:solidFill>
              <a:latin typeface="IBM Plex Sans Italics"/>
              <a:ea typeface="IBM Plex Sans Italics"/>
              <a:cs typeface="IBM Plex Sans Italics"/>
              <a:sym typeface="IBM Plex Sans Italics"/>
            </a:endParaRPr>
          </a:p>
        </p:txBody>
      </p:sp>
      <p:sp>
        <p:nvSpPr>
          <p:cNvPr id="41" name="TextBox 37"/>
          <p:cNvSpPr txBox="1"/>
          <p:nvPr/>
        </p:nvSpPr>
        <p:spPr>
          <a:xfrm>
            <a:off x="3173397" y="5577573"/>
            <a:ext cx="1632661" cy="179536"/>
          </a:xfrm>
          <a:prstGeom prst="rect">
            <a:avLst/>
          </a:prstGeom>
        </p:spPr>
        <p:txBody>
          <a:bodyPr lIns="0" tIns="0" rIns="0" bIns="0" rtlCol="0" anchor="t">
            <a:spAutoFit/>
          </a:bodyPr>
          <a:lstStyle/>
          <a:p>
            <a:pPr algn="ctr">
              <a:lnSpc>
                <a:spcPts val="1439"/>
              </a:lnSpc>
            </a:pPr>
            <a:r>
              <a:rPr lang="en-US" sz="1200" i="1" spc="6" dirty="0">
                <a:solidFill>
                  <a:srgbClr val="1A1447"/>
                </a:solidFill>
                <a:latin typeface="IBM Plex Sans Italics"/>
                <a:ea typeface="IBM Plex Sans Italics"/>
                <a:cs typeface="IBM Plex Sans Italics"/>
                <a:sym typeface="IBM Plex Sans Italics"/>
              </a:rPr>
              <a:t>PointFort2</a:t>
            </a:r>
          </a:p>
        </p:txBody>
      </p:sp>
      <p:sp>
        <p:nvSpPr>
          <p:cNvPr id="42" name="TextBox 36"/>
          <p:cNvSpPr txBox="1"/>
          <p:nvPr/>
        </p:nvSpPr>
        <p:spPr>
          <a:xfrm>
            <a:off x="3135649" y="6640468"/>
            <a:ext cx="1766992" cy="154466"/>
          </a:xfrm>
          <a:prstGeom prst="rect">
            <a:avLst/>
          </a:prstGeom>
        </p:spPr>
        <p:txBody>
          <a:bodyPr lIns="0" tIns="0" rIns="0" bIns="0" rtlCol="0" anchor="t">
            <a:spAutoFit/>
          </a:bodyPr>
          <a:lstStyle/>
          <a:p>
            <a:pPr marL="0" lvl="0" indent="0" algn="l">
              <a:lnSpc>
                <a:spcPts val="1200"/>
              </a:lnSpc>
              <a:spcBef>
                <a:spcPct val="0"/>
              </a:spcBef>
            </a:pPr>
            <a:r>
              <a:rPr lang="en-US" sz="1200" i="1" u="none" strike="noStrike" spc="6" dirty="0">
                <a:solidFill>
                  <a:srgbClr val="231F20"/>
                </a:solidFill>
                <a:latin typeface="IBM Plex Sans Italics"/>
                <a:ea typeface="IBM Plex Sans Italics"/>
                <a:cs typeface="IBM Plex Sans Italics"/>
                <a:sym typeface="IBM Plex Sans Italics"/>
              </a:rPr>
              <a:t>Enseignement2</a:t>
            </a:r>
          </a:p>
        </p:txBody>
      </p:sp>
      <p:sp>
        <p:nvSpPr>
          <p:cNvPr id="43" name="TextBox 53"/>
          <p:cNvSpPr txBox="1"/>
          <p:nvPr/>
        </p:nvSpPr>
        <p:spPr>
          <a:xfrm>
            <a:off x="3925248" y="1507960"/>
            <a:ext cx="983504" cy="212174"/>
          </a:xfrm>
          <a:prstGeom prst="rect">
            <a:avLst/>
          </a:prstGeom>
        </p:spPr>
        <p:txBody>
          <a:bodyPr lIns="0" tIns="0" rIns="0" bIns="0" rtlCol="0" anchor="t">
            <a:spAutoFit/>
          </a:bodyPr>
          <a:lstStyle/>
          <a:p>
            <a:pPr algn="l">
              <a:lnSpc>
                <a:spcPts val="1796"/>
              </a:lnSpc>
            </a:pPr>
            <a:r>
              <a:rPr lang="en-US" sz="1200" spc="7" dirty="0">
                <a:solidFill>
                  <a:srgbClr val="464395"/>
                </a:solidFill>
                <a:latin typeface="IBM Plex Sans"/>
                <a:ea typeface="IBM Plex Sans"/>
                <a:cs typeface="IBM Plex Sans"/>
                <a:sym typeface="IBM Plex Sans"/>
              </a:rPr>
              <a:t>STAGE</a:t>
            </a:r>
          </a:p>
        </p:txBody>
      </p:sp>
      <p:sp>
        <p:nvSpPr>
          <p:cNvPr id="44" name="TextBox 39"/>
          <p:cNvSpPr txBox="1"/>
          <p:nvPr/>
        </p:nvSpPr>
        <p:spPr>
          <a:xfrm>
            <a:off x="5446938" y="1716900"/>
            <a:ext cx="788670" cy="179536"/>
          </a:xfrm>
          <a:prstGeom prst="rect">
            <a:avLst/>
          </a:prstGeom>
        </p:spPr>
        <p:txBody>
          <a:bodyPr lIns="0" tIns="0" rIns="0" bIns="0" rtlCol="0" anchor="t">
            <a:spAutoFit/>
          </a:bodyPr>
          <a:lstStyle/>
          <a:p>
            <a:pPr>
              <a:lnSpc>
                <a:spcPts val="1439"/>
              </a:lnSpc>
            </a:pPr>
            <a:r>
              <a:rPr lang="en-US" sz="1200" i="1" spc="6" dirty="0">
                <a:solidFill>
                  <a:srgbClr val="231F20"/>
                </a:solidFill>
                <a:latin typeface="IBM Plex Sans Italics"/>
                <a:ea typeface="IBM Plex Sans Italics"/>
                <a:cs typeface="IBM Plex Sans Italics"/>
                <a:sym typeface="IBM Plex Sans Italics"/>
              </a:rPr>
              <a:t>Admission</a:t>
            </a:r>
          </a:p>
        </p:txBody>
      </p:sp>
      <p:sp>
        <p:nvSpPr>
          <p:cNvPr id="45" name="TextBox 40"/>
          <p:cNvSpPr txBox="1"/>
          <p:nvPr/>
        </p:nvSpPr>
        <p:spPr>
          <a:xfrm>
            <a:off x="5294186" y="5577573"/>
            <a:ext cx="1766350" cy="179536"/>
          </a:xfrm>
          <a:prstGeom prst="rect">
            <a:avLst/>
          </a:prstGeom>
        </p:spPr>
        <p:txBody>
          <a:bodyPr lIns="0" tIns="0" rIns="0" bIns="0" rtlCol="0" anchor="t">
            <a:spAutoFit/>
          </a:bodyPr>
          <a:lstStyle/>
          <a:p>
            <a:pPr algn="ctr">
              <a:lnSpc>
                <a:spcPts val="1439"/>
              </a:lnSpc>
            </a:pPr>
            <a:r>
              <a:rPr lang="en-US" sz="1200" i="1" spc="6" dirty="0">
                <a:solidFill>
                  <a:srgbClr val="1A1447"/>
                </a:solidFill>
                <a:latin typeface="IBM Plex Sans Italics"/>
                <a:ea typeface="IBM Plex Sans Italics"/>
                <a:cs typeface="IBM Plex Sans Italics"/>
                <a:sym typeface="IBM Plex Sans Italics"/>
              </a:rPr>
              <a:t>PointFort3</a:t>
            </a:r>
          </a:p>
        </p:txBody>
      </p:sp>
      <p:sp>
        <p:nvSpPr>
          <p:cNvPr id="46" name="TextBox 43"/>
          <p:cNvSpPr txBox="1"/>
          <p:nvPr/>
        </p:nvSpPr>
        <p:spPr>
          <a:xfrm>
            <a:off x="6505746" y="468239"/>
            <a:ext cx="332842" cy="383311"/>
          </a:xfrm>
          <a:prstGeom prst="rect">
            <a:avLst/>
          </a:prstGeom>
        </p:spPr>
        <p:txBody>
          <a:bodyPr lIns="0" tIns="0" rIns="0" bIns="0" rtlCol="0" anchor="t">
            <a:spAutoFit/>
          </a:bodyPr>
          <a:lstStyle/>
          <a:p>
            <a:pPr algn="ctr">
              <a:lnSpc>
                <a:spcPts val="1660"/>
              </a:lnSpc>
            </a:pPr>
            <a:r>
              <a:rPr lang="en-US" sz="1399" b="1" spc="2" dirty="0">
                <a:solidFill>
                  <a:srgbClr val="FFFFFF"/>
                </a:solidFill>
                <a:latin typeface="Open Sans Bold"/>
                <a:ea typeface="Open Sans Bold"/>
                <a:cs typeface="Open Sans Bold"/>
                <a:sym typeface="Open Sans Bold"/>
              </a:rPr>
              <a:t>1 </a:t>
            </a:r>
          </a:p>
          <a:p>
            <a:pPr algn="ctr">
              <a:lnSpc>
                <a:spcPts val="1423"/>
              </a:lnSpc>
            </a:pPr>
            <a:r>
              <a:rPr lang="en-US" sz="1200" b="1" spc="2" dirty="0">
                <a:solidFill>
                  <a:srgbClr val="FFFFFF"/>
                </a:solidFill>
                <a:latin typeface="Open Sans Bold"/>
                <a:ea typeface="Open Sans Bold"/>
                <a:cs typeface="Open Sans Bold"/>
                <a:sym typeface="Open Sans Bold"/>
              </a:rPr>
              <a:t>AN</a:t>
            </a:r>
          </a:p>
        </p:txBody>
      </p:sp>
      <p:sp>
        <p:nvSpPr>
          <p:cNvPr id="47" name="TextBox 42"/>
          <p:cNvSpPr txBox="1"/>
          <p:nvPr/>
        </p:nvSpPr>
        <p:spPr>
          <a:xfrm>
            <a:off x="756000" y="2631872"/>
            <a:ext cx="6040626" cy="179536"/>
          </a:xfrm>
          <a:prstGeom prst="rect">
            <a:avLst/>
          </a:prstGeom>
        </p:spPr>
        <p:txBody>
          <a:bodyPr lIns="0" tIns="0" rIns="0" bIns="0" rtlCol="0" anchor="t">
            <a:spAutoFit/>
          </a:bodyPr>
          <a:lstStyle/>
          <a:p>
            <a:pPr algn="l">
              <a:lnSpc>
                <a:spcPts val="1439"/>
              </a:lnSpc>
            </a:pPr>
            <a:r>
              <a:rPr lang="en-US" sz="1200" spc="7" dirty="0">
                <a:solidFill>
                  <a:srgbClr val="FFFFFF"/>
                </a:solidFill>
                <a:latin typeface="IBM Plex Sans"/>
                <a:ea typeface="IBM Plex Sans"/>
                <a:cs typeface="IBM Plex Sans"/>
                <a:sym typeface="IBM Plex Sans"/>
              </a:rPr>
              <a:t>Description</a:t>
            </a:r>
          </a:p>
        </p:txBody>
      </p:sp>
      <p:sp>
        <p:nvSpPr>
          <p:cNvPr id="48" name="TextBox 41"/>
          <p:cNvSpPr txBox="1"/>
          <p:nvPr/>
        </p:nvSpPr>
        <p:spPr>
          <a:xfrm>
            <a:off x="5311045" y="6618761"/>
            <a:ext cx="1610039" cy="154466"/>
          </a:xfrm>
          <a:prstGeom prst="rect">
            <a:avLst/>
          </a:prstGeom>
        </p:spPr>
        <p:txBody>
          <a:bodyPr lIns="0" tIns="0" rIns="0" bIns="0" rtlCol="0" anchor="t">
            <a:spAutoFit/>
          </a:bodyPr>
          <a:lstStyle/>
          <a:p>
            <a:pPr algn="just">
              <a:lnSpc>
                <a:spcPts val="1200"/>
              </a:lnSpc>
            </a:pPr>
            <a:r>
              <a:rPr lang="en-US" sz="1200" i="1" spc="6" dirty="0">
                <a:solidFill>
                  <a:srgbClr val="231F20"/>
                </a:solidFill>
                <a:latin typeface="IBM Plex Sans Italics"/>
                <a:ea typeface="IBM Plex Sans Italics"/>
                <a:cs typeface="IBM Plex Sans Italics"/>
                <a:sym typeface="IBM Plex Sans Italics"/>
              </a:rPr>
              <a:t>Enseignement3</a:t>
            </a:r>
          </a:p>
        </p:txBody>
      </p:sp>
      <p:sp>
        <p:nvSpPr>
          <p:cNvPr id="49" name="TextBox 44"/>
          <p:cNvSpPr txBox="1"/>
          <p:nvPr/>
        </p:nvSpPr>
        <p:spPr>
          <a:xfrm>
            <a:off x="2497055" y="10250005"/>
            <a:ext cx="2515629" cy="151428"/>
          </a:xfrm>
          <a:prstGeom prst="rect">
            <a:avLst/>
          </a:prstGeom>
        </p:spPr>
        <p:txBody>
          <a:bodyPr lIns="0" tIns="0" rIns="0" bIns="0" rtlCol="0" anchor="t">
            <a:spAutoFit/>
          </a:bodyPr>
          <a:lstStyle/>
          <a:p>
            <a:pPr algn="l">
              <a:lnSpc>
                <a:spcPts val="1260"/>
              </a:lnSpc>
            </a:pPr>
            <a:r>
              <a:rPr lang="en-US" sz="900" i="1" spc="26">
                <a:solidFill>
                  <a:srgbClr val="939496"/>
                </a:solidFill>
                <a:latin typeface="IBM Plex Sans Italics"/>
                <a:ea typeface="IBM Plex Sans Italics"/>
                <a:cs typeface="IBM Plex Sans Italics"/>
                <a:sym typeface="IBM Plex Sans Italics"/>
              </a:rPr>
              <a:t>Etablissement d’enseignement supérieur privé</a:t>
            </a:r>
          </a:p>
        </p:txBody>
      </p:sp>
      <p:sp>
        <p:nvSpPr>
          <p:cNvPr id="50" name="TextBox 49"/>
          <p:cNvSpPr txBox="1"/>
          <p:nvPr/>
        </p:nvSpPr>
        <p:spPr>
          <a:xfrm>
            <a:off x="5452586" y="1494596"/>
            <a:ext cx="783022" cy="192491"/>
          </a:xfrm>
          <a:prstGeom prst="rect">
            <a:avLst/>
          </a:prstGeom>
        </p:spPr>
        <p:txBody>
          <a:bodyPr lIns="0" tIns="0" rIns="0" bIns="0" rtlCol="0" anchor="t">
            <a:spAutoFit/>
          </a:bodyPr>
          <a:lstStyle/>
          <a:p>
            <a:pPr algn="l">
              <a:lnSpc>
                <a:spcPts val="1539"/>
              </a:lnSpc>
            </a:pPr>
            <a:r>
              <a:rPr lang="en-US" sz="1100" spc="6" dirty="0">
                <a:solidFill>
                  <a:srgbClr val="464395"/>
                </a:solidFill>
                <a:latin typeface="IBM Plex Sans"/>
                <a:ea typeface="IBM Plex Sans"/>
                <a:cs typeface="IBM Plex Sans"/>
                <a:sym typeface="IBM Plex Sans"/>
              </a:rPr>
              <a:t>ADMISSION</a:t>
            </a:r>
          </a:p>
        </p:txBody>
      </p:sp>
      <p:sp>
        <p:nvSpPr>
          <p:cNvPr id="51" name="TextBox 34">
            <a:extLst>
              <a:ext uri="{FF2B5EF4-FFF2-40B4-BE49-F238E27FC236}">
                <a16:creationId xmlns:a16="http://schemas.microsoft.com/office/drawing/2014/main" id="{CC0210CA-C893-8B54-7DCC-26ECCB5BBD5E}"/>
              </a:ext>
            </a:extLst>
          </p:cNvPr>
          <p:cNvSpPr txBox="1"/>
          <p:nvPr/>
        </p:nvSpPr>
        <p:spPr>
          <a:xfrm>
            <a:off x="2661175" y="1713840"/>
            <a:ext cx="723062" cy="212174"/>
          </a:xfrm>
          <a:prstGeom prst="rect">
            <a:avLst/>
          </a:prstGeom>
        </p:spPr>
        <p:txBody>
          <a:bodyPr lIns="0" tIns="0" rIns="0" bIns="0" rtlCol="0" anchor="t">
            <a:spAutoFit/>
          </a:bodyPr>
          <a:lstStyle/>
          <a:p>
            <a:pPr algn="l">
              <a:lnSpc>
                <a:spcPts val="1783"/>
              </a:lnSpc>
            </a:pPr>
            <a:r>
              <a:rPr lang="en-US" sz="1200" i="1" spc="6" dirty="0">
                <a:solidFill>
                  <a:srgbClr val="231F20"/>
                </a:solidFill>
                <a:latin typeface="IBM Plex Sans Italics"/>
                <a:ea typeface="IBM Plex Sans Italics"/>
                <a:cs typeface="IBM Plex Sans Italics"/>
                <a:sym typeface="IBM Plex Sans Italics"/>
              </a:rPr>
              <a:t>Langue</a:t>
            </a:r>
          </a:p>
        </p:txBody>
      </p:sp>
      <p:sp>
        <p:nvSpPr>
          <p:cNvPr id="52" name="TextBox 38">
            <a:extLst>
              <a:ext uri="{FF2B5EF4-FFF2-40B4-BE49-F238E27FC236}">
                <a16:creationId xmlns:a16="http://schemas.microsoft.com/office/drawing/2014/main" id="{0571E810-DE32-3ED7-2CF5-8369BB9F97AE}"/>
              </a:ext>
            </a:extLst>
          </p:cNvPr>
          <p:cNvSpPr txBox="1"/>
          <p:nvPr/>
        </p:nvSpPr>
        <p:spPr>
          <a:xfrm>
            <a:off x="3924805" y="1694420"/>
            <a:ext cx="1022483" cy="212174"/>
          </a:xfrm>
          <a:prstGeom prst="rect">
            <a:avLst/>
          </a:prstGeom>
        </p:spPr>
        <p:txBody>
          <a:bodyPr wrap="square" lIns="0" tIns="0" rIns="0" bIns="0" rtlCol="0" anchor="t">
            <a:spAutoFit/>
          </a:bodyPr>
          <a:lstStyle/>
          <a:p>
            <a:pPr algn="l">
              <a:lnSpc>
                <a:spcPts val="1796"/>
              </a:lnSpc>
            </a:pPr>
            <a:r>
              <a:rPr lang="en-US" sz="1200" i="1" spc="6" dirty="0">
                <a:solidFill>
                  <a:srgbClr val="231F20"/>
                </a:solidFill>
                <a:latin typeface="IBM Plex Sans Italics"/>
                <a:ea typeface="IBM Plex Sans Italics"/>
                <a:cs typeface="IBM Plex Sans Italics"/>
                <a:sym typeface="IBM Plex Sans Italics"/>
              </a:rPr>
              <a:t>Stage</a:t>
            </a:r>
          </a:p>
        </p:txBody>
      </p:sp>
      <p:sp>
        <p:nvSpPr>
          <p:cNvPr id="53" name="TextBox 31">
            <a:extLst>
              <a:ext uri="{FF2B5EF4-FFF2-40B4-BE49-F238E27FC236}">
                <a16:creationId xmlns:a16="http://schemas.microsoft.com/office/drawing/2014/main" id="{59F2F614-DB59-88D3-F06C-A9764E0F35CD}"/>
              </a:ext>
            </a:extLst>
          </p:cNvPr>
          <p:cNvSpPr txBox="1"/>
          <p:nvPr/>
        </p:nvSpPr>
        <p:spPr>
          <a:xfrm>
            <a:off x="1302506" y="1722168"/>
            <a:ext cx="918219" cy="192938"/>
          </a:xfrm>
          <a:prstGeom prst="rect">
            <a:avLst/>
          </a:prstGeom>
        </p:spPr>
        <p:txBody>
          <a:bodyPr lIns="0" tIns="0" rIns="0" bIns="0" rtlCol="0" anchor="t">
            <a:spAutoFit/>
          </a:bodyPr>
          <a:lstStyle/>
          <a:p>
            <a:pPr>
              <a:lnSpc>
                <a:spcPts val="1614"/>
              </a:lnSpc>
            </a:pPr>
            <a:r>
              <a:rPr lang="en-US" sz="1200" i="1" spc="7" dirty="0">
                <a:solidFill>
                  <a:srgbClr val="231F20"/>
                </a:solidFill>
                <a:latin typeface="IBM Plex Sans Italics"/>
                <a:ea typeface="IBM Plex Sans Italics"/>
                <a:cs typeface="IBM Plex Sans Italics"/>
                <a:sym typeface="IBM Plex Sans Italics"/>
              </a:rPr>
              <a:t>Fall</a:t>
            </a:r>
            <a:endParaRPr lang="en-US" sz="1200" i="1" spc="6" dirty="0">
              <a:solidFill>
                <a:srgbClr val="231F20"/>
              </a:solidFill>
              <a:latin typeface="IBM Plex Sans Italics"/>
              <a:ea typeface="IBM Plex Sans Italics"/>
              <a:cs typeface="IBM Plex Sans Italics"/>
              <a:sym typeface="IBM Plex Sans Itali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559993" cy="10692003"/>
          </a:xfrm>
          <a:custGeom>
            <a:avLst/>
            <a:gdLst/>
            <a:ahLst/>
            <a:cxnLst/>
            <a:rect l="l" t="t" r="r" b="b"/>
            <a:pathLst>
              <a:path w="7559993" h="10692003">
                <a:moveTo>
                  <a:pt x="0" y="0"/>
                </a:moveTo>
                <a:lnTo>
                  <a:pt x="7559993" y="0"/>
                </a:lnTo>
                <a:lnTo>
                  <a:pt x="7559993" y="10692003"/>
                </a:lnTo>
                <a:lnTo>
                  <a:pt x="0" y="10692003"/>
                </a:lnTo>
                <a:lnTo>
                  <a:pt x="0" y="0"/>
                </a:lnTo>
                <a:close/>
              </a:path>
            </a:pathLst>
          </a:custGeom>
          <a:blipFill>
            <a:blip r:embed="rId2"/>
            <a:stretch>
              <a:fillRect l="-193" t="-135" b="-136"/>
            </a:stretch>
          </a:blipFill>
        </p:spPr>
        <p:txBody>
          <a:bodyPr/>
          <a:lstStyle/>
          <a:p>
            <a:endParaRPr lang="fr-FR"/>
          </a:p>
        </p:txBody>
      </p:sp>
      <p:grpSp>
        <p:nvGrpSpPr>
          <p:cNvPr id="3" name="Group 3"/>
          <p:cNvGrpSpPr/>
          <p:nvPr/>
        </p:nvGrpSpPr>
        <p:grpSpPr>
          <a:xfrm rot="-5400000">
            <a:off x="3306312" y="6411535"/>
            <a:ext cx="947376" cy="7973798"/>
            <a:chOff x="0" y="0"/>
            <a:chExt cx="339518" cy="2857629"/>
          </a:xfrm>
        </p:grpSpPr>
        <p:sp>
          <p:nvSpPr>
            <p:cNvPr id="4" name="Freeform 4"/>
            <p:cNvSpPr/>
            <p:nvPr/>
          </p:nvSpPr>
          <p:spPr>
            <a:xfrm>
              <a:off x="0" y="0"/>
              <a:ext cx="339518" cy="2857629"/>
            </a:xfrm>
            <a:custGeom>
              <a:avLst/>
              <a:gdLst/>
              <a:ahLst/>
              <a:cxnLst/>
              <a:rect l="l" t="t" r="r" b="b"/>
              <a:pathLst>
                <a:path w="339518" h="2857629">
                  <a:moveTo>
                    <a:pt x="0" y="0"/>
                  </a:moveTo>
                  <a:lnTo>
                    <a:pt x="339518" y="0"/>
                  </a:lnTo>
                  <a:lnTo>
                    <a:pt x="339518" y="2857629"/>
                  </a:lnTo>
                  <a:lnTo>
                    <a:pt x="0" y="2857629"/>
                  </a:lnTo>
                  <a:close/>
                </a:path>
              </a:pathLst>
            </a:custGeom>
            <a:solidFill>
              <a:srgbClr val="1A1447"/>
            </a:solidFill>
          </p:spPr>
          <p:txBody>
            <a:bodyPr/>
            <a:lstStyle/>
            <a:p>
              <a:endParaRPr lang="fr-FR"/>
            </a:p>
          </p:txBody>
        </p:sp>
        <p:sp>
          <p:nvSpPr>
            <p:cNvPr id="5" name="TextBox 5"/>
            <p:cNvSpPr txBox="1"/>
            <p:nvPr/>
          </p:nvSpPr>
          <p:spPr>
            <a:xfrm>
              <a:off x="0" y="-28575"/>
              <a:ext cx="339518" cy="2886204"/>
            </a:xfrm>
            <a:prstGeom prst="rect">
              <a:avLst/>
            </a:prstGeom>
          </p:spPr>
          <p:txBody>
            <a:bodyPr lIns="50800" tIns="50800" rIns="50800" bIns="50800" rtlCol="0" anchor="ctr"/>
            <a:lstStyle/>
            <a:p>
              <a:pPr algn="ctr">
                <a:lnSpc>
                  <a:spcPts val="1960"/>
                </a:lnSpc>
              </a:pPr>
              <a:endParaRPr/>
            </a:p>
          </p:txBody>
        </p:sp>
      </p:grpSp>
      <p:grpSp>
        <p:nvGrpSpPr>
          <p:cNvPr id="6" name="Group 6"/>
          <p:cNvGrpSpPr>
            <a:grpSpLocks noChangeAspect="1"/>
          </p:cNvGrpSpPr>
          <p:nvPr/>
        </p:nvGrpSpPr>
        <p:grpSpPr>
          <a:xfrm>
            <a:off x="437502" y="9488087"/>
            <a:ext cx="998992" cy="63503"/>
            <a:chOff x="0" y="0"/>
            <a:chExt cx="998995" cy="63500"/>
          </a:xfrm>
        </p:grpSpPr>
        <p:sp>
          <p:nvSpPr>
            <p:cNvPr id="7" name="Freeform 7"/>
            <p:cNvSpPr/>
            <p:nvPr/>
          </p:nvSpPr>
          <p:spPr>
            <a:xfrm>
              <a:off x="0" y="0"/>
              <a:ext cx="998982" cy="63500"/>
            </a:xfrm>
            <a:custGeom>
              <a:avLst/>
              <a:gdLst/>
              <a:ahLst/>
              <a:cxnLst/>
              <a:rect l="l" t="t" r="r" b="b"/>
              <a:pathLst>
                <a:path w="998982" h="63500">
                  <a:moveTo>
                    <a:pt x="0" y="0"/>
                  </a:moveTo>
                  <a:lnTo>
                    <a:pt x="998982" y="0"/>
                  </a:lnTo>
                  <a:lnTo>
                    <a:pt x="998982" y="63500"/>
                  </a:lnTo>
                  <a:lnTo>
                    <a:pt x="0" y="63500"/>
                  </a:lnTo>
                  <a:close/>
                </a:path>
              </a:pathLst>
            </a:custGeom>
            <a:solidFill>
              <a:srgbClr val="EA8C4C"/>
            </a:solidFill>
          </p:spPr>
          <p:txBody>
            <a:bodyPr/>
            <a:lstStyle/>
            <a:p>
              <a:endParaRPr lang="fr-FR"/>
            </a:p>
          </p:txBody>
        </p:sp>
      </p:grpSp>
      <p:sp>
        <p:nvSpPr>
          <p:cNvPr id="8" name="Freeform 8"/>
          <p:cNvSpPr/>
          <p:nvPr/>
        </p:nvSpPr>
        <p:spPr>
          <a:xfrm>
            <a:off x="0" y="0"/>
            <a:ext cx="7559992" cy="9936000"/>
          </a:xfrm>
          <a:custGeom>
            <a:avLst/>
            <a:gdLst/>
            <a:ahLst/>
            <a:cxnLst/>
            <a:rect l="l" t="t" r="r" b="b"/>
            <a:pathLst>
              <a:path w="7559992" h="9936000">
                <a:moveTo>
                  <a:pt x="0" y="0"/>
                </a:moveTo>
                <a:lnTo>
                  <a:pt x="7559992" y="0"/>
                </a:lnTo>
                <a:lnTo>
                  <a:pt x="7559992" y="9936000"/>
                </a:lnTo>
                <a:lnTo>
                  <a:pt x="0" y="9936000"/>
                </a:lnTo>
                <a:lnTo>
                  <a:pt x="0" y="0"/>
                </a:lnTo>
                <a:close/>
              </a:path>
            </a:pathLst>
          </a:custGeom>
          <a:blipFill>
            <a:blip r:embed="rId3"/>
            <a:stretch>
              <a:fillRect l="-48448" r="-48448"/>
            </a:stretch>
          </a:blipFill>
        </p:spPr>
        <p:txBody>
          <a:bodyPr/>
          <a:lstStyle/>
          <a:p>
            <a:endParaRPr lang="fr-FR"/>
          </a:p>
        </p:txBody>
      </p:sp>
      <p:sp>
        <p:nvSpPr>
          <p:cNvPr id="9" name="TextBox 9"/>
          <p:cNvSpPr txBox="1"/>
          <p:nvPr/>
        </p:nvSpPr>
        <p:spPr>
          <a:xfrm rot="-1182670">
            <a:off x="4194592" y="1177456"/>
            <a:ext cx="2977929" cy="613410"/>
          </a:xfrm>
          <a:prstGeom prst="rect">
            <a:avLst/>
          </a:prstGeom>
        </p:spPr>
        <p:txBody>
          <a:bodyPr lIns="0" tIns="0" rIns="0" bIns="0" rtlCol="0" anchor="t">
            <a:spAutoFit/>
          </a:bodyPr>
          <a:lstStyle/>
          <a:p>
            <a:pPr algn="l">
              <a:lnSpc>
                <a:spcPts val="5040"/>
              </a:lnSpc>
            </a:pPr>
            <a:r>
              <a:rPr lang="en-US" sz="3600" b="1" spc="7">
                <a:solidFill>
                  <a:srgbClr val="1A1447"/>
                </a:solidFill>
                <a:latin typeface="Open Sans Bold"/>
                <a:ea typeface="Open Sans Bold"/>
                <a:cs typeface="Open Sans Bold"/>
                <a:sym typeface="Open Sans Bold"/>
              </a:rPr>
              <a:t>DOCTORATE</a:t>
            </a:r>
          </a:p>
        </p:txBody>
      </p:sp>
      <p:sp>
        <p:nvSpPr>
          <p:cNvPr id="10" name="TextBox 10"/>
          <p:cNvSpPr txBox="1"/>
          <p:nvPr/>
        </p:nvSpPr>
        <p:spPr>
          <a:xfrm>
            <a:off x="2427637" y="10342369"/>
            <a:ext cx="2515629" cy="151428"/>
          </a:xfrm>
          <a:prstGeom prst="rect">
            <a:avLst/>
          </a:prstGeom>
        </p:spPr>
        <p:txBody>
          <a:bodyPr lIns="0" tIns="0" rIns="0" bIns="0" rtlCol="0" anchor="t">
            <a:spAutoFit/>
          </a:bodyPr>
          <a:lstStyle/>
          <a:p>
            <a:pPr algn="l">
              <a:lnSpc>
                <a:spcPts val="1260"/>
              </a:lnSpc>
            </a:pPr>
            <a:r>
              <a:rPr lang="en-US" sz="900" i="1" spc="26">
                <a:solidFill>
                  <a:srgbClr val="FFFFFF"/>
                </a:solidFill>
                <a:latin typeface="IBM Plex Sans Italics"/>
                <a:ea typeface="IBM Plex Sans Italics"/>
                <a:cs typeface="IBM Plex Sans Italics"/>
                <a:sym typeface="IBM Plex Sans Italics"/>
              </a:rPr>
              <a:t>Etablissement d’enseignement supérieur privé</a:t>
            </a:r>
          </a:p>
        </p:txBody>
      </p:sp>
      <p:sp>
        <p:nvSpPr>
          <p:cNvPr id="11" name="TextBox 11"/>
          <p:cNvSpPr txBox="1"/>
          <p:nvPr/>
        </p:nvSpPr>
        <p:spPr>
          <a:xfrm rot="-1165300">
            <a:off x="4568742" y="2538787"/>
            <a:ext cx="2032635" cy="1566558"/>
          </a:xfrm>
          <a:prstGeom prst="rect">
            <a:avLst/>
          </a:prstGeom>
        </p:spPr>
        <p:txBody>
          <a:bodyPr lIns="0" tIns="0" rIns="0" bIns="0" rtlCol="0" anchor="t">
            <a:spAutoFit/>
          </a:bodyPr>
          <a:lstStyle/>
          <a:p>
            <a:pPr algn="ctr">
              <a:lnSpc>
                <a:spcPts val="4111"/>
              </a:lnSpc>
            </a:pPr>
            <a:r>
              <a:rPr lang="en-US" sz="3426" b="1" spc="13">
                <a:solidFill>
                  <a:srgbClr val="1A1447"/>
                </a:solidFill>
                <a:latin typeface="IBM Plex Sans Bold"/>
                <a:ea typeface="IBM Plex Sans Bold"/>
                <a:cs typeface="IBM Plex Sans Bold"/>
                <a:sym typeface="IBM Plex Sans Bold"/>
              </a:rPr>
              <a:t>BAC +6 BAC +7 BAC +8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447"/>
        </a:solidFill>
        <a:effectLst/>
      </p:bgPr>
    </p:bg>
    <p:spTree>
      <p:nvGrpSpPr>
        <p:cNvPr id="1" name=""/>
        <p:cNvGrpSpPr/>
        <p:nvPr/>
      </p:nvGrpSpPr>
      <p:grpSpPr>
        <a:xfrm>
          <a:off x="0" y="0"/>
          <a:ext cx="0" cy="0"/>
          <a:chOff x="0" y="0"/>
          <a:chExt cx="0" cy="0"/>
        </a:xfrm>
      </p:grpSpPr>
      <p:grpSp>
        <p:nvGrpSpPr>
          <p:cNvPr id="2" name="Group 2"/>
          <p:cNvGrpSpPr/>
          <p:nvPr/>
        </p:nvGrpSpPr>
        <p:grpSpPr>
          <a:xfrm>
            <a:off x="-938943" y="1104165"/>
            <a:ext cx="7324271" cy="8483670"/>
            <a:chOff x="0" y="0"/>
            <a:chExt cx="2624853" cy="3040356"/>
          </a:xfrm>
        </p:grpSpPr>
        <p:sp>
          <p:nvSpPr>
            <p:cNvPr id="3" name="Freeform 3"/>
            <p:cNvSpPr/>
            <p:nvPr/>
          </p:nvSpPr>
          <p:spPr>
            <a:xfrm>
              <a:off x="0" y="0"/>
              <a:ext cx="2624853" cy="3040356"/>
            </a:xfrm>
            <a:custGeom>
              <a:avLst/>
              <a:gdLst/>
              <a:ahLst/>
              <a:cxnLst/>
              <a:rect l="l" t="t" r="r" b="b"/>
              <a:pathLst>
                <a:path w="2624853" h="3040356">
                  <a:moveTo>
                    <a:pt x="0" y="0"/>
                  </a:moveTo>
                  <a:lnTo>
                    <a:pt x="2624853" y="0"/>
                  </a:lnTo>
                  <a:lnTo>
                    <a:pt x="2624853" y="3040356"/>
                  </a:lnTo>
                  <a:lnTo>
                    <a:pt x="0" y="3040356"/>
                  </a:lnTo>
                  <a:close/>
                </a:path>
              </a:pathLst>
            </a:custGeom>
            <a:solidFill>
              <a:srgbClr val="FEF9F6"/>
            </a:solidFill>
          </p:spPr>
          <p:txBody>
            <a:bodyPr/>
            <a:lstStyle/>
            <a:p>
              <a:endParaRPr lang="fr-FR"/>
            </a:p>
          </p:txBody>
        </p:sp>
        <p:sp>
          <p:nvSpPr>
            <p:cNvPr id="4" name="TextBox 4"/>
            <p:cNvSpPr txBox="1"/>
            <p:nvPr/>
          </p:nvSpPr>
          <p:spPr>
            <a:xfrm>
              <a:off x="0" y="-28575"/>
              <a:ext cx="2624853" cy="3068931"/>
            </a:xfrm>
            <a:prstGeom prst="rect">
              <a:avLst/>
            </a:prstGeom>
          </p:spPr>
          <p:txBody>
            <a:bodyPr lIns="50800" tIns="50800" rIns="50800" bIns="50800" rtlCol="0" anchor="ctr"/>
            <a:lstStyle/>
            <a:p>
              <a:pPr algn="ctr">
                <a:lnSpc>
                  <a:spcPts val="1960"/>
                </a:lnSpc>
                <a:spcBef>
                  <a:spcPct val="0"/>
                </a:spcBef>
              </a:pPr>
              <a:endParaRPr/>
            </a:p>
          </p:txBody>
        </p:sp>
      </p:grpSp>
      <p:sp>
        <p:nvSpPr>
          <p:cNvPr id="5" name="TextBox 5"/>
          <p:cNvSpPr txBox="1"/>
          <p:nvPr/>
        </p:nvSpPr>
        <p:spPr>
          <a:xfrm>
            <a:off x="269834" y="1323240"/>
            <a:ext cx="5974567" cy="1453349"/>
          </a:xfrm>
          <a:prstGeom prst="rect">
            <a:avLst/>
          </a:prstGeom>
        </p:spPr>
        <p:txBody>
          <a:bodyPr lIns="0" tIns="0" rIns="0" bIns="0" rtlCol="0" anchor="t">
            <a:spAutoFit/>
          </a:bodyPr>
          <a:lstStyle/>
          <a:p>
            <a:pPr algn="r">
              <a:lnSpc>
                <a:spcPts val="10954"/>
              </a:lnSpc>
            </a:pPr>
            <a:r>
              <a:rPr lang="en-US" sz="11064">
                <a:solidFill>
                  <a:srgbClr val="1A1447"/>
                </a:solidFill>
                <a:latin typeface="League Gothic"/>
                <a:ea typeface="League Gothic"/>
                <a:cs typeface="League Gothic"/>
                <a:sym typeface="League Gothic"/>
              </a:rPr>
              <a:t>AVANT-PROPOS</a:t>
            </a:r>
          </a:p>
        </p:txBody>
      </p:sp>
      <p:sp>
        <p:nvSpPr>
          <p:cNvPr id="6" name="TextBox 6"/>
          <p:cNvSpPr txBox="1"/>
          <p:nvPr/>
        </p:nvSpPr>
        <p:spPr>
          <a:xfrm>
            <a:off x="600160" y="2549894"/>
            <a:ext cx="5486837" cy="824865"/>
          </a:xfrm>
          <a:prstGeom prst="rect">
            <a:avLst/>
          </a:prstGeom>
        </p:spPr>
        <p:txBody>
          <a:bodyPr lIns="0" tIns="0" rIns="0" bIns="0" rtlCol="0" anchor="t">
            <a:spAutoFit/>
          </a:bodyPr>
          <a:lstStyle/>
          <a:p>
            <a:pPr algn="l">
              <a:lnSpc>
                <a:spcPts val="3359"/>
              </a:lnSpc>
            </a:pPr>
            <a:r>
              <a:rPr lang="en-US" sz="2400" i="1" spc="220">
                <a:solidFill>
                  <a:srgbClr val="EA8C43"/>
                </a:solidFill>
                <a:latin typeface="League Gothic Italics"/>
                <a:ea typeface="League Gothic Italics"/>
                <a:cs typeface="League Gothic Italics"/>
                <a:sym typeface="League Gothic Italics"/>
              </a:rPr>
              <a:t>Vingt Ans d'Excellence et d'Avenir Radieux</a:t>
            </a:r>
          </a:p>
          <a:p>
            <a:pPr algn="l">
              <a:lnSpc>
                <a:spcPts val="3359"/>
              </a:lnSpc>
            </a:pPr>
            <a:endParaRPr lang="en-US" sz="2400" i="1" spc="220">
              <a:solidFill>
                <a:srgbClr val="EA8C43"/>
              </a:solidFill>
              <a:latin typeface="League Gothic Italics"/>
              <a:ea typeface="League Gothic Italics"/>
              <a:cs typeface="League Gothic Italics"/>
              <a:sym typeface="League Gothic Italics"/>
            </a:endParaRPr>
          </a:p>
        </p:txBody>
      </p:sp>
      <p:sp>
        <p:nvSpPr>
          <p:cNvPr id="7" name="TextBox 7"/>
          <p:cNvSpPr txBox="1"/>
          <p:nvPr/>
        </p:nvSpPr>
        <p:spPr>
          <a:xfrm>
            <a:off x="504287" y="3130703"/>
            <a:ext cx="2436153" cy="5436870"/>
          </a:xfrm>
          <a:prstGeom prst="rect">
            <a:avLst/>
          </a:prstGeom>
        </p:spPr>
        <p:txBody>
          <a:bodyPr lIns="0" tIns="0" rIns="0" bIns="0" rtlCol="0" anchor="t">
            <a:spAutoFit/>
          </a:bodyPr>
          <a:lstStyle/>
          <a:p>
            <a:pPr algn="l">
              <a:lnSpc>
                <a:spcPts val="1680"/>
              </a:lnSpc>
            </a:pPr>
            <a:r>
              <a:rPr lang="en-US" sz="1200">
                <a:solidFill>
                  <a:srgbClr val="000000"/>
                </a:solidFill>
                <a:latin typeface="Tex Gyre Termes"/>
                <a:ea typeface="Tex Gyre Termes"/>
                <a:cs typeface="Tex Gyre Termes"/>
                <a:sym typeface="Tex Gyre Termes"/>
              </a:rPr>
              <a:t>C</a:t>
            </a:r>
            <a:r>
              <a:rPr lang="en-US" sz="1200" b="1">
                <a:solidFill>
                  <a:srgbClr val="000000"/>
                </a:solidFill>
                <a:latin typeface="Tex Gyre Termes Bold"/>
                <a:ea typeface="Tex Gyre Termes Bold"/>
                <a:cs typeface="Tex Gyre Termes Bold"/>
                <a:sym typeface="Tex Gyre Termes Bold"/>
              </a:rPr>
              <a:t>hers étudiants, parents et partenaires,</a:t>
            </a:r>
          </a:p>
          <a:p>
            <a:pPr algn="just">
              <a:lnSpc>
                <a:spcPts val="1680"/>
              </a:lnSpc>
            </a:pPr>
            <a:endParaRPr lang="en-US" sz="1200" b="1">
              <a:solidFill>
                <a:srgbClr val="000000"/>
              </a:solidFill>
              <a:latin typeface="Tex Gyre Termes Bold"/>
              <a:ea typeface="Tex Gyre Termes Bold"/>
              <a:cs typeface="Tex Gyre Termes Bold"/>
              <a:sym typeface="Tex Gyre Termes Bold"/>
            </a:endParaRPr>
          </a:p>
          <a:p>
            <a:pPr algn="just">
              <a:lnSpc>
                <a:spcPts val="1680"/>
              </a:lnSpc>
            </a:pPr>
            <a:r>
              <a:rPr lang="en-US" sz="1200">
                <a:solidFill>
                  <a:srgbClr val="000000"/>
                </a:solidFill>
                <a:latin typeface="Tex Gyre Termes"/>
                <a:ea typeface="Tex Gyre Termes"/>
                <a:cs typeface="Tex Gyre Termes"/>
                <a:sym typeface="Tex Gyre Termes"/>
              </a:rPr>
              <a:t>L'année 2024 marque une étape importante pour notre école, alors que nous célébrons notre 20e anniversaire. Depuis deux décennies, nous nous engageons à offrir une éducation de qualité, tournée vers les technologies et l’international, qui prépare nos étudiants à exceller dans un monde en constante évolution.</a:t>
            </a:r>
          </a:p>
          <a:p>
            <a:pPr algn="just">
              <a:lnSpc>
                <a:spcPts val="1680"/>
              </a:lnSpc>
            </a:pPr>
            <a:endParaRPr lang="en-US" sz="1200">
              <a:solidFill>
                <a:srgbClr val="000000"/>
              </a:solidFill>
              <a:latin typeface="Tex Gyre Termes"/>
              <a:ea typeface="Tex Gyre Termes"/>
              <a:cs typeface="Tex Gyre Termes"/>
              <a:sym typeface="Tex Gyre Termes"/>
            </a:endParaRPr>
          </a:p>
          <a:p>
            <a:pPr algn="just">
              <a:lnSpc>
                <a:spcPts val="1680"/>
              </a:lnSpc>
            </a:pPr>
            <a:r>
              <a:rPr lang="en-US" sz="1200">
                <a:solidFill>
                  <a:srgbClr val="000000"/>
                </a:solidFill>
                <a:latin typeface="Tex Gyre Termes"/>
                <a:ea typeface="Tex Gyre Termes"/>
                <a:cs typeface="Tex Gyre Termes"/>
                <a:sym typeface="Tex Gyre Termes"/>
              </a:rPr>
              <a:t>Au cours de ces 20 dernières années, nous avons bâti une communauté dynamique et diversifiée, attirant des étudiants du monde entier. Notre mission est de rendre l’éducation accessible à tous et de permettre de réussir à chacun. Notre engagement envers l'excellence académique et notre ouverture sur le monde nous ont permis de nous démarquer et de former des leaders prêts à relever les défis de demain.</a:t>
            </a:r>
          </a:p>
          <a:p>
            <a:pPr algn="just">
              <a:lnSpc>
                <a:spcPts val="1680"/>
              </a:lnSpc>
            </a:pPr>
            <a:endParaRPr lang="en-US" sz="1200">
              <a:solidFill>
                <a:srgbClr val="000000"/>
              </a:solidFill>
              <a:latin typeface="Tex Gyre Termes"/>
              <a:ea typeface="Tex Gyre Termes"/>
              <a:cs typeface="Tex Gyre Termes"/>
              <a:sym typeface="Tex Gyre Termes"/>
            </a:endParaRPr>
          </a:p>
        </p:txBody>
      </p:sp>
      <p:sp>
        <p:nvSpPr>
          <p:cNvPr id="8" name="TextBox 8"/>
          <p:cNvSpPr txBox="1"/>
          <p:nvPr/>
        </p:nvSpPr>
        <p:spPr>
          <a:xfrm>
            <a:off x="3169160" y="3121178"/>
            <a:ext cx="2436153" cy="2967355"/>
          </a:xfrm>
          <a:prstGeom prst="rect">
            <a:avLst/>
          </a:prstGeom>
        </p:spPr>
        <p:txBody>
          <a:bodyPr lIns="0" tIns="0" rIns="0" bIns="0" rtlCol="0" anchor="t">
            <a:spAutoFit/>
          </a:bodyPr>
          <a:lstStyle/>
          <a:p>
            <a:pPr algn="just">
              <a:lnSpc>
                <a:spcPts val="1819"/>
              </a:lnSpc>
            </a:pPr>
            <a:r>
              <a:rPr lang="en-US" sz="1299" b="1">
                <a:solidFill>
                  <a:srgbClr val="000000"/>
                </a:solidFill>
                <a:latin typeface="Tex Gyre Termes Bold"/>
                <a:ea typeface="Tex Gyre Termes Bold"/>
                <a:cs typeface="Tex Gyre Termes Bold"/>
                <a:sym typeface="Tex Gyre Termes Bold"/>
              </a:rPr>
              <a:t>Regardant vers l'avenir, nous restons déterminés à poursuivre notre mission d'amélioration continue. Nous mettons en œuvre des initiatives innovantes, intégrons l’IA à nos programmes ,  renforcons nos partenariats internationaux et continuons à développer des programmes qui répondent aux besoins émergents du marché global.</a:t>
            </a:r>
          </a:p>
          <a:p>
            <a:pPr algn="just">
              <a:lnSpc>
                <a:spcPts val="1819"/>
              </a:lnSpc>
            </a:pPr>
            <a:endParaRPr lang="en-US" sz="1299" b="1">
              <a:solidFill>
                <a:srgbClr val="000000"/>
              </a:solidFill>
              <a:latin typeface="Tex Gyre Termes Bold"/>
              <a:ea typeface="Tex Gyre Termes Bold"/>
              <a:cs typeface="Tex Gyre Termes Bold"/>
              <a:sym typeface="Tex Gyre Termes Bold"/>
            </a:endParaRPr>
          </a:p>
          <a:p>
            <a:pPr algn="just">
              <a:lnSpc>
                <a:spcPts val="1819"/>
              </a:lnSpc>
            </a:pPr>
            <a:endParaRPr lang="en-US" sz="1299" b="1">
              <a:solidFill>
                <a:srgbClr val="000000"/>
              </a:solidFill>
              <a:latin typeface="Tex Gyre Termes Bold"/>
              <a:ea typeface="Tex Gyre Termes Bold"/>
              <a:cs typeface="Tex Gyre Termes Bold"/>
              <a:sym typeface="Tex Gyre Termes Bold"/>
            </a:endParaRPr>
          </a:p>
        </p:txBody>
      </p:sp>
      <p:sp>
        <p:nvSpPr>
          <p:cNvPr id="9" name="TextBox 9"/>
          <p:cNvSpPr txBox="1"/>
          <p:nvPr/>
        </p:nvSpPr>
        <p:spPr>
          <a:xfrm>
            <a:off x="3169160" y="5827365"/>
            <a:ext cx="2436153" cy="3760470"/>
          </a:xfrm>
          <a:prstGeom prst="rect">
            <a:avLst/>
          </a:prstGeom>
        </p:spPr>
        <p:txBody>
          <a:bodyPr lIns="0" tIns="0" rIns="0" bIns="0" rtlCol="0" anchor="t">
            <a:spAutoFit/>
          </a:bodyPr>
          <a:lstStyle/>
          <a:p>
            <a:pPr algn="just">
              <a:lnSpc>
                <a:spcPts val="1680"/>
              </a:lnSpc>
            </a:pPr>
            <a:r>
              <a:rPr lang="en-US" sz="1200">
                <a:solidFill>
                  <a:srgbClr val="000000"/>
                </a:solidFill>
                <a:latin typeface="Tex Gyre Termes"/>
                <a:ea typeface="Tex Gyre Termes"/>
                <a:cs typeface="Tex Gyre Termes"/>
                <a:sym typeface="Tex Gyre Termes"/>
              </a:rPr>
              <a:t>Nous sommes confiants que les 20 prochaines années seront encore plus fructueuses. Notre objectif est de fournir à chaque étudiant les compétences et les connaissances nécessaires pour réussir et contribuer positivement à la société. Nous croyons fermement que l'avenir de nos étudiants sera brillant et rempli d'opportunités.</a:t>
            </a:r>
          </a:p>
          <a:p>
            <a:pPr algn="just">
              <a:lnSpc>
                <a:spcPts val="1680"/>
              </a:lnSpc>
            </a:pPr>
            <a:r>
              <a:rPr lang="en-US" sz="1200">
                <a:solidFill>
                  <a:srgbClr val="000000"/>
                </a:solidFill>
                <a:latin typeface="Tex Gyre Termes"/>
                <a:ea typeface="Tex Gyre Termes"/>
                <a:cs typeface="Tex Gyre Termes"/>
                <a:sym typeface="Tex Gyre Termes"/>
              </a:rPr>
              <a:t>Nous vous remercions de votre confiance et de votre soutien continu. Ensemble, nous continuerons à bâtir un avenir prometteur pour tous.</a:t>
            </a:r>
          </a:p>
          <a:p>
            <a:pPr algn="just">
              <a:lnSpc>
                <a:spcPts val="1680"/>
              </a:lnSpc>
            </a:pPr>
            <a:endParaRPr lang="en-US" sz="1200">
              <a:solidFill>
                <a:srgbClr val="000000"/>
              </a:solidFill>
              <a:latin typeface="Tex Gyre Termes"/>
              <a:ea typeface="Tex Gyre Termes"/>
              <a:cs typeface="Tex Gyre Termes"/>
              <a:sym typeface="Tex Gyre Termes"/>
            </a:endParaRPr>
          </a:p>
          <a:p>
            <a:pPr algn="r">
              <a:lnSpc>
                <a:spcPts val="1680"/>
              </a:lnSpc>
            </a:pPr>
            <a:r>
              <a:rPr lang="en-US" sz="1200">
                <a:solidFill>
                  <a:srgbClr val="000000"/>
                </a:solidFill>
                <a:latin typeface="Tex Gyre Termes"/>
                <a:ea typeface="Tex Gyre Termes"/>
                <a:cs typeface="Tex Gyre Termes"/>
                <a:sym typeface="Tex Gyre Termes"/>
              </a:rPr>
              <a:t>Avec nos salutations les plus distinguées,</a:t>
            </a:r>
          </a:p>
          <a:p>
            <a:pPr algn="r">
              <a:lnSpc>
                <a:spcPts val="1680"/>
              </a:lnSpc>
            </a:pPr>
            <a:r>
              <a:rPr lang="en-US" sz="1200">
                <a:solidFill>
                  <a:srgbClr val="000000"/>
                </a:solidFill>
                <a:latin typeface="Tex Gyre Termes"/>
                <a:ea typeface="Tex Gyre Termes"/>
                <a:cs typeface="Tex Gyre Termes"/>
                <a:sym typeface="Tex Gyre Termes"/>
              </a:rPr>
              <a:t>L'équipe de direction</a:t>
            </a:r>
          </a:p>
          <a:p>
            <a:pPr algn="just">
              <a:lnSpc>
                <a:spcPts val="1680"/>
              </a:lnSpc>
            </a:pPr>
            <a:endParaRPr lang="en-US" sz="1200">
              <a:solidFill>
                <a:srgbClr val="000000"/>
              </a:solidFill>
              <a:latin typeface="Tex Gyre Termes"/>
              <a:ea typeface="Tex Gyre Termes"/>
              <a:cs typeface="Tex Gyre Termes"/>
              <a:sym typeface="Tex Gyre Termes"/>
            </a:endParaRPr>
          </a:p>
        </p:txBody>
      </p:sp>
      <p:sp>
        <p:nvSpPr>
          <p:cNvPr id="10" name="TextBox 10"/>
          <p:cNvSpPr txBox="1"/>
          <p:nvPr/>
        </p:nvSpPr>
        <p:spPr>
          <a:xfrm>
            <a:off x="2522201" y="10407263"/>
            <a:ext cx="2515629" cy="151428"/>
          </a:xfrm>
          <a:prstGeom prst="rect">
            <a:avLst/>
          </a:prstGeom>
        </p:spPr>
        <p:txBody>
          <a:bodyPr lIns="0" tIns="0" rIns="0" bIns="0" rtlCol="0" anchor="t">
            <a:spAutoFit/>
          </a:bodyPr>
          <a:lstStyle/>
          <a:p>
            <a:pPr algn="l">
              <a:lnSpc>
                <a:spcPts val="1260"/>
              </a:lnSpc>
            </a:pPr>
            <a:r>
              <a:rPr lang="en-US" sz="900" i="1" spc="25">
                <a:solidFill>
                  <a:srgbClr val="FFFFFF"/>
                </a:solidFill>
                <a:latin typeface="IBM Plex Sans Italics"/>
                <a:ea typeface="IBM Plex Sans Italics"/>
                <a:cs typeface="IBM Plex Sans Italics"/>
                <a:sym typeface="IBM Plex Sans Italics"/>
              </a:rPr>
              <a:t>Etablissement d’enseignement supérieur privé</a:t>
            </a:r>
          </a:p>
        </p:txBody>
      </p:sp>
      <p:sp>
        <p:nvSpPr>
          <p:cNvPr id="11" name="TextBox 99"/>
          <p:cNvSpPr txBox="1"/>
          <p:nvPr/>
        </p:nvSpPr>
        <p:spPr>
          <a:xfrm>
            <a:off x="6784953" y="9971913"/>
            <a:ext cx="124463" cy="240665"/>
          </a:xfrm>
          <a:prstGeom prst="rect">
            <a:avLst/>
          </a:prstGeom>
        </p:spPr>
        <p:txBody>
          <a:bodyPr lIns="0" tIns="0" rIns="0" bIns="0" rtlCol="0" anchor="t">
            <a:spAutoFit/>
          </a:bodyPr>
          <a:lstStyle/>
          <a:p>
            <a:pPr algn="l">
              <a:lnSpc>
                <a:spcPts val="1959"/>
              </a:lnSpc>
            </a:pPr>
            <a:r>
              <a:rPr lang="en-US" sz="1399" b="1" spc="8">
                <a:solidFill>
                  <a:srgbClr val="FFFFFF"/>
                </a:solidFill>
                <a:latin typeface="IBM Plex Sans Bold"/>
                <a:ea typeface="IBM Plex Sans Bold"/>
                <a:cs typeface="IBM Plex Sans Bold"/>
                <a:sym typeface="IBM Plex Sans Bold"/>
              </a:rPr>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7B2E9-DBE4-ED3D-D4C7-BA201E4F6EE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E4D447C-9A35-23A7-CFFF-2ACF59B99B8A}"/>
              </a:ext>
            </a:extLst>
          </p:cNvPr>
          <p:cNvGrpSpPr>
            <a:grpSpLocks noChangeAspect="1"/>
          </p:cNvGrpSpPr>
          <p:nvPr/>
        </p:nvGrpSpPr>
        <p:grpSpPr>
          <a:xfrm>
            <a:off x="1079383" y="4764424"/>
            <a:ext cx="762505" cy="679580"/>
            <a:chOff x="0" y="0"/>
            <a:chExt cx="762495" cy="679577"/>
          </a:xfrm>
        </p:grpSpPr>
        <p:sp>
          <p:nvSpPr>
            <p:cNvPr id="3" name="Freeform 3">
              <a:extLst>
                <a:ext uri="{FF2B5EF4-FFF2-40B4-BE49-F238E27FC236}">
                  <a16:creationId xmlns:a16="http://schemas.microsoft.com/office/drawing/2014/main" id="{7C48DA50-3FEE-E01C-DDE7-2F9DB497960B}"/>
                </a:ext>
              </a:extLst>
            </p:cNvPr>
            <p:cNvSpPr/>
            <p:nvPr/>
          </p:nvSpPr>
          <p:spPr>
            <a:xfrm>
              <a:off x="63500" y="63500"/>
              <a:ext cx="635508" cy="552577"/>
            </a:xfrm>
            <a:custGeom>
              <a:avLst/>
              <a:gdLst/>
              <a:ahLst/>
              <a:cxnLst/>
              <a:rect l="l" t="t" r="r" b="b"/>
              <a:pathLst>
                <a:path w="635508" h="552577">
                  <a:moveTo>
                    <a:pt x="631698" y="290322"/>
                  </a:moveTo>
                  <a:lnTo>
                    <a:pt x="487045" y="538480"/>
                  </a:lnTo>
                  <a:cubicBezTo>
                    <a:pt x="481965" y="547243"/>
                    <a:pt x="472567" y="552577"/>
                    <a:pt x="462407" y="552577"/>
                  </a:cubicBezTo>
                  <a:lnTo>
                    <a:pt x="173101" y="552577"/>
                  </a:lnTo>
                  <a:cubicBezTo>
                    <a:pt x="162941" y="552577"/>
                    <a:pt x="153543" y="547243"/>
                    <a:pt x="148463" y="538480"/>
                  </a:cubicBezTo>
                  <a:lnTo>
                    <a:pt x="3810" y="290322"/>
                  </a:lnTo>
                  <a:cubicBezTo>
                    <a:pt x="-1270" y="281559"/>
                    <a:pt x="-1270" y="270891"/>
                    <a:pt x="3810" y="262128"/>
                  </a:cubicBezTo>
                  <a:lnTo>
                    <a:pt x="148463" y="14097"/>
                  </a:lnTo>
                  <a:cubicBezTo>
                    <a:pt x="153543" y="5334"/>
                    <a:pt x="162941" y="0"/>
                    <a:pt x="173101" y="0"/>
                  </a:cubicBezTo>
                  <a:lnTo>
                    <a:pt x="462407" y="0"/>
                  </a:lnTo>
                  <a:cubicBezTo>
                    <a:pt x="472567" y="0"/>
                    <a:pt x="481965" y="5334"/>
                    <a:pt x="487045" y="14097"/>
                  </a:cubicBezTo>
                  <a:lnTo>
                    <a:pt x="631698" y="262128"/>
                  </a:lnTo>
                  <a:cubicBezTo>
                    <a:pt x="636778" y="270891"/>
                    <a:pt x="636778" y="281559"/>
                    <a:pt x="631698" y="290322"/>
                  </a:cubicBezTo>
                </a:path>
              </a:pathLst>
            </a:custGeom>
            <a:solidFill>
              <a:srgbClr val="7DE314"/>
            </a:solidFill>
          </p:spPr>
          <p:txBody>
            <a:bodyPr/>
            <a:lstStyle/>
            <a:p>
              <a:endParaRPr lang="fr-FR"/>
            </a:p>
          </p:txBody>
        </p:sp>
        <p:sp>
          <p:nvSpPr>
            <p:cNvPr id="4" name="Freeform 4">
              <a:extLst>
                <a:ext uri="{FF2B5EF4-FFF2-40B4-BE49-F238E27FC236}">
                  <a16:creationId xmlns:a16="http://schemas.microsoft.com/office/drawing/2014/main" id="{13535EC7-78AF-A557-67E0-E2BC82714795}"/>
                </a:ext>
              </a:extLst>
            </p:cNvPr>
            <p:cNvSpPr/>
            <p:nvPr/>
          </p:nvSpPr>
          <p:spPr>
            <a:xfrm>
              <a:off x="260223" y="145923"/>
              <a:ext cx="438785" cy="470027"/>
            </a:xfrm>
            <a:custGeom>
              <a:avLst/>
              <a:gdLst/>
              <a:ahLst/>
              <a:cxnLst/>
              <a:rect l="l" t="t" r="r" b="b"/>
              <a:pathLst>
                <a:path w="438785" h="470027">
                  <a:moveTo>
                    <a:pt x="261239" y="0"/>
                  </a:moveTo>
                  <a:lnTo>
                    <a:pt x="366014" y="179705"/>
                  </a:lnTo>
                  <a:cubicBezTo>
                    <a:pt x="371094" y="188468"/>
                    <a:pt x="371094" y="199136"/>
                    <a:pt x="366014" y="207899"/>
                  </a:cubicBezTo>
                  <a:lnTo>
                    <a:pt x="255905" y="396875"/>
                  </a:lnTo>
                  <a:cubicBezTo>
                    <a:pt x="250825" y="405638"/>
                    <a:pt x="241427" y="410972"/>
                    <a:pt x="231267" y="410972"/>
                  </a:cubicBezTo>
                  <a:lnTo>
                    <a:pt x="10795" y="410972"/>
                  </a:lnTo>
                  <a:cubicBezTo>
                    <a:pt x="6985" y="410972"/>
                    <a:pt x="3429" y="410210"/>
                    <a:pt x="0" y="408813"/>
                  </a:cubicBezTo>
                  <a:lnTo>
                    <a:pt x="61849" y="470027"/>
                  </a:lnTo>
                  <a:lnTo>
                    <a:pt x="265684" y="470027"/>
                  </a:lnTo>
                  <a:cubicBezTo>
                    <a:pt x="275844" y="470027"/>
                    <a:pt x="285242" y="464693"/>
                    <a:pt x="290322" y="455930"/>
                  </a:cubicBezTo>
                  <a:lnTo>
                    <a:pt x="434975" y="208026"/>
                  </a:lnTo>
                  <a:cubicBezTo>
                    <a:pt x="437515" y="203708"/>
                    <a:pt x="438785" y="198755"/>
                    <a:pt x="438785" y="193929"/>
                  </a:cubicBezTo>
                  <a:lnTo>
                    <a:pt x="437515" y="184150"/>
                  </a:lnTo>
                  <a:lnTo>
                    <a:pt x="424434" y="161671"/>
                  </a:lnTo>
                  <a:close/>
                </a:path>
              </a:pathLst>
            </a:custGeom>
            <a:solidFill>
              <a:srgbClr val="3DC903"/>
            </a:solidFill>
          </p:spPr>
          <p:txBody>
            <a:bodyPr/>
            <a:lstStyle/>
            <a:p>
              <a:endParaRPr lang="fr-FR"/>
            </a:p>
          </p:txBody>
        </p:sp>
        <p:sp>
          <p:nvSpPr>
            <p:cNvPr id="5" name="Freeform 5">
              <a:extLst>
                <a:ext uri="{FF2B5EF4-FFF2-40B4-BE49-F238E27FC236}">
                  <a16:creationId xmlns:a16="http://schemas.microsoft.com/office/drawing/2014/main" id="{11E70F9B-984B-C3E9-59D6-942CAE9912B1}"/>
                </a:ext>
              </a:extLst>
            </p:cNvPr>
            <p:cNvSpPr/>
            <p:nvPr/>
          </p:nvSpPr>
          <p:spPr>
            <a:xfrm>
              <a:off x="132461" y="122682"/>
              <a:ext cx="497459" cy="434213"/>
            </a:xfrm>
            <a:custGeom>
              <a:avLst/>
              <a:gdLst/>
              <a:ahLst/>
              <a:cxnLst/>
              <a:rect l="l" t="t" r="r" b="b"/>
              <a:pathLst>
                <a:path w="497459" h="434213">
                  <a:moveTo>
                    <a:pt x="493776" y="231140"/>
                  </a:moveTo>
                  <a:lnTo>
                    <a:pt x="383667" y="420116"/>
                  </a:lnTo>
                  <a:cubicBezTo>
                    <a:pt x="378587" y="428879"/>
                    <a:pt x="369189" y="434213"/>
                    <a:pt x="359029" y="434213"/>
                  </a:cubicBezTo>
                  <a:lnTo>
                    <a:pt x="138557" y="434213"/>
                  </a:lnTo>
                  <a:cubicBezTo>
                    <a:pt x="134747" y="434213"/>
                    <a:pt x="131191" y="433451"/>
                    <a:pt x="127762" y="432054"/>
                  </a:cubicBezTo>
                  <a:lnTo>
                    <a:pt x="127635" y="432054"/>
                  </a:lnTo>
                  <a:lnTo>
                    <a:pt x="117094" y="425577"/>
                  </a:lnTo>
                  <a:lnTo>
                    <a:pt x="3810" y="231140"/>
                  </a:lnTo>
                  <a:cubicBezTo>
                    <a:pt x="-1270" y="222377"/>
                    <a:pt x="-1270" y="211709"/>
                    <a:pt x="3810" y="202946"/>
                  </a:cubicBezTo>
                  <a:lnTo>
                    <a:pt x="113919" y="14097"/>
                  </a:lnTo>
                  <a:cubicBezTo>
                    <a:pt x="118999" y="5334"/>
                    <a:pt x="128397" y="0"/>
                    <a:pt x="138557" y="0"/>
                  </a:cubicBezTo>
                  <a:lnTo>
                    <a:pt x="358902" y="0"/>
                  </a:lnTo>
                  <a:cubicBezTo>
                    <a:pt x="369062" y="0"/>
                    <a:pt x="378460" y="5334"/>
                    <a:pt x="383540" y="14097"/>
                  </a:cubicBezTo>
                  <a:lnTo>
                    <a:pt x="493649" y="203073"/>
                  </a:lnTo>
                  <a:cubicBezTo>
                    <a:pt x="498729" y="211836"/>
                    <a:pt x="498729" y="222504"/>
                    <a:pt x="493649" y="231267"/>
                  </a:cubicBezTo>
                </a:path>
              </a:pathLst>
            </a:custGeom>
            <a:solidFill>
              <a:srgbClr val="FFFFFF"/>
            </a:solidFill>
          </p:spPr>
          <p:txBody>
            <a:bodyPr/>
            <a:lstStyle/>
            <a:p>
              <a:endParaRPr lang="fr-FR"/>
            </a:p>
          </p:txBody>
        </p:sp>
        <p:sp>
          <p:nvSpPr>
            <p:cNvPr id="6" name="Freeform 6">
              <a:extLst>
                <a:ext uri="{FF2B5EF4-FFF2-40B4-BE49-F238E27FC236}">
                  <a16:creationId xmlns:a16="http://schemas.microsoft.com/office/drawing/2014/main" id="{BEA51BE9-D53D-F21F-98F6-6AEB64696F04}"/>
                </a:ext>
              </a:extLst>
            </p:cNvPr>
            <p:cNvSpPr/>
            <p:nvPr/>
          </p:nvSpPr>
          <p:spPr>
            <a:xfrm>
              <a:off x="260477" y="267970"/>
              <a:ext cx="120269" cy="140081"/>
            </a:xfrm>
            <a:custGeom>
              <a:avLst/>
              <a:gdLst/>
              <a:ahLst/>
              <a:cxnLst/>
              <a:rect l="l" t="t" r="r" b="b"/>
              <a:pathLst>
                <a:path w="120269" h="140081">
                  <a:moveTo>
                    <a:pt x="120269" y="70231"/>
                  </a:moveTo>
                  <a:lnTo>
                    <a:pt x="115697" y="98298"/>
                  </a:lnTo>
                  <a:cubicBezTo>
                    <a:pt x="112649" y="106807"/>
                    <a:pt x="108458" y="114173"/>
                    <a:pt x="103124" y="120396"/>
                  </a:cubicBezTo>
                  <a:lnTo>
                    <a:pt x="91440" y="131445"/>
                  </a:lnTo>
                  <a:cubicBezTo>
                    <a:pt x="76708" y="138303"/>
                    <a:pt x="68707" y="140081"/>
                    <a:pt x="60198" y="140081"/>
                  </a:cubicBezTo>
                  <a:lnTo>
                    <a:pt x="43434" y="138430"/>
                  </a:lnTo>
                  <a:cubicBezTo>
                    <a:pt x="28829" y="131572"/>
                    <a:pt x="22479" y="126619"/>
                    <a:pt x="17145" y="120396"/>
                  </a:cubicBezTo>
                  <a:lnTo>
                    <a:pt x="4572" y="98298"/>
                  </a:lnTo>
                  <a:cubicBezTo>
                    <a:pt x="1524" y="89789"/>
                    <a:pt x="0" y="80391"/>
                    <a:pt x="0" y="70231"/>
                  </a:cubicBezTo>
                  <a:lnTo>
                    <a:pt x="4572" y="42164"/>
                  </a:lnTo>
                  <a:cubicBezTo>
                    <a:pt x="7620" y="33655"/>
                    <a:pt x="11811" y="26289"/>
                    <a:pt x="17145" y="20066"/>
                  </a:cubicBezTo>
                  <a:lnTo>
                    <a:pt x="28829" y="8890"/>
                  </a:lnTo>
                  <a:cubicBezTo>
                    <a:pt x="43434" y="1778"/>
                    <a:pt x="51435" y="0"/>
                    <a:pt x="60071" y="0"/>
                  </a:cubicBezTo>
                  <a:lnTo>
                    <a:pt x="76581" y="1778"/>
                  </a:lnTo>
                  <a:cubicBezTo>
                    <a:pt x="91313" y="8890"/>
                    <a:pt x="97663" y="13716"/>
                    <a:pt x="103124" y="19939"/>
                  </a:cubicBezTo>
                  <a:lnTo>
                    <a:pt x="115697" y="42037"/>
                  </a:lnTo>
                  <a:cubicBezTo>
                    <a:pt x="118745" y="50546"/>
                    <a:pt x="120269" y="59944"/>
                    <a:pt x="120269" y="70104"/>
                  </a:cubicBezTo>
                  <a:moveTo>
                    <a:pt x="88773" y="70104"/>
                  </a:moveTo>
                  <a:lnTo>
                    <a:pt x="88011" y="58293"/>
                  </a:lnTo>
                  <a:cubicBezTo>
                    <a:pt x="85217" y="48006"/>
                    <a:pt x="83185" y="43561"/>
                    <a:pt x="80645" y="39878"/>
                  </a:cubicBezTo>
                  <a:lnTo>
                    <a:pt x="75057" y="33401"/>
                  </a:lnTo>
                  <a:lnTo>
                    <a:pt x="64262" y="28448"/>
                  </a:lnTo>
                  <a:cubicBezTo>
                    <a:pt x="55753" y="28448"/>
                    <a:pt x="51816" y="29464"/>
                    <a:pt x="48260" y="31496"/>
                  </a:cubicBezTo>
                  <a:lnTo>
                    <a:pt x="41783" y="36322"/>
                  </a:lnTo>
                  <a:cubicBezTo>
                    <a:pt x="36703" y="43688"/>
                    <a:pt x="34671" y="48133"/>
                    <a:pt x="33274" y="53340"/>
                  </a:cubicBezTo>
                  <a:lnTo>
                    <a:pt x="31115" y="64135"/>
                  </a:lnTo>
                  <a:cubicBezTo>
                    <a:pt x="31115" y="76454"/>
                    <a:pt x="31877" y="82042"/>
                    <a:pt x="33274" y="87122"/>
                  </a:cubicBezTo>
                  <a:lnTo>
                    <a:pt x="36703" y="96520"/>
                  </a:lnTo>
                  <a:cubicBezTo>
                    <a:pt x="41783" y="103886"/>
                    <a:pt x="44831" y="106807"/>
                    <a:pt x="48387" y="108712"/>
                  </a:cubicBezTo>
                  <a:lnTo>
                    <a:pt x="55753" y="111760"/>
                  </a:lnTo>
                  <a:lnTo>
                    <a:pt x="68199" y="110744"/>
                  </a:lnTo>
                  <a:cubicBezTo>
                    <a:pt x="75184" y="106680"/>
                    <a:pt x="78232" y="103886"/>
                    <a:pt x="80772" y="100203"/>
                  </a:cubicBezTo>
                  <a:lnTo>
                    <a:pt x="85344" y="92075"/>
                  </a:lnTo>
                  <a:cubicBezTo>
                    <a:pt x="88138" y="81915"/>
                    <a:pt x="88900" y="76327"/>
                    <a:pt x="88900" y="70104"/>
                  </a:cubicBezTo>
                </a:path>
              </a:pathLst>
            </a:custGeom>
            <a:solidFill>
              <a:srgbClr val="7DE314"/>
            </a:solidFill>
          </p:spPr>
          <p:txBody>
            <a:bodyPr/>
            <a:lstStyle/>
            <a:p>
              <a:endParaRPr lang="fr-FR"/>
            </a:p>
          </p:txBody>
        </p:sp>
        <p:sp>
          <p:nvSpPr>
            <p:cNvPr id="7" name="Freeform 7">
              <a:extLst>
                <a:ext uri="{FF2B5EF4-FFF2-40B4-BE49-F238E27FC236}">
                  <a16:creationId xmlns:a16="http://schemas.microsoft.com/office/drawing/2014/main" id="{7EA07A40-4F71-1354-3460-3A1495C327A3}"/>
                </a:ext>
              </a:extLst>
            </p:cNvPr>
            <p:cNvSpPr/>
            <p:nvPr/>
          </p:nvSpPr>
          <p:spPr>
            <a:xfrm>
              <a:off x="399034" y="273939"/>
              <a:ext cx="99187" cy="131953"/>
            </a:xfrm>
            <a:custGeom>
              <a:avLst/>
              <a:gdLst/>
              <a:ahLst/>
              <a:cxnLst/>
              <a:rect l="l" t="t" r="r" b="b"/>
              <a:pathLst>
                <a:path w="99187" h="131953">
                  <a:moveTo>
                    <a:pt x="99187" y="104013"/>
                  </a:moveTo>
                  <a:lnTo>
                    <a:pt x="99187" y="131953"/>
                  </a:lnTo>
                  <a:lnTo>
                    <a:pt x="4572" y="131953"/>
                  </a:lnTo>
                  <a:lnTo>
                    <a:pt x="4572" y="104013"/>
                  </a:lnTo>
                  <a:lnTo>
                    <a:pt x="37719" y="104013"/>
                  </a:lnTo>
                  <a:lnTo>
                    <a:pt x="37719" y="34036"/>
                  </a:lnTo>
                  <a:cubicBezTo>
                    <a:pt x="36322" y="35941"/>
                    <a:pt x="34163" y="37719"/>
                    <a:pt x="31115" y="39751"/>
                  </a:cubicBezTo>
                  <a:lnTo>
                    <a:pt x="24765" y="43434"/>
                  </a:lnTo>
                  <a:lnTo>
                    <a:pt x="13970" y="48260"/>
                  </a:lnTo>
                  <a:cubicBezTo>
                    <a:pt x="6350" y="50419"/>
                    <a:pt x="3048" y="50927"/>
                    <a:pt x="0" y="50927"/>
                  </a:cubicBezTo>
                  <a:lnTo>
                    <a:pt x="0" y="22098"/>
                  </a:lnTo>
                  <a:cubicBezTo>
                    <a:pt x="2794" y="22098"/>
                    <a:pt x="6223" y="21209"/>
                    <a:pt x="10287" y="19431"/>
                  </a:cubicBezTo>
                  <a:lnTo>
                    <a:pt x="18288" y="15494"/>
                  </a:lnTo>
                  <a:cubicBezTo>
                    <a:pt x="26035" y="10541"/>
                    <a:pt x="29464" y="8128"/>
                    <a:pt x="32258" y="5715"/>
                  </a:cubicBezTo>
                  <a:lnTo>
                    <a:pt x="36957" y="1397"/>
                  </a:lnTo>
                  <a:lnTo>
                    <a:pt x="69723" y="0"/>
                  </a:lnTo>
                  <a:lnTo>
                    <a:pt x="69723" y="103886"/>
                  </a:lnTo>
                  <a:close/>
                </a:path>
              </a:pathLst>
            </a:custGeom>
            <a:solidFill>
              <a:srgbClr val="7DE314"/>
            </a:solidFill>
          </p:spPr>
          <p:txBody>
            <a:bodyPr/>
            <a:lstStyle/>
            <a:p>
              <a:endParaRPr lang="fr-FR"/>
            </a:p>
          </p:txBody>
        </p:sp>
      </p:grpSp>
      <p:grpSp>
        <p:nvGrpSpPr>
          <p:cNvPr id="8" name="Group 8">
            <a:extLst>
              <a:ext uri="{FF2B5EF4-FFF2-40B4-BE49-F238E27FC236}">
                <a16:creationId xmlns:a16="http://schemas.microsoft.com/office/drawing/2014/main" id="{D35C2D44-B388-88BF-976C-45F8CF58065F}"/>
              </a:ext>
            </a:extLst>
          </p:cNvPr>
          <p:cNvGrpSpPr>
            <a:grpSpLocks noChangeAspect="1"/>
          </p:cNvGrpSpPr>
          <p:nvPr/>
        </p:nvGrpSpPr>
        <p:grpSpPr>
          <a:xfrm>
            <a:off x="3338779" y="4757195"/>
            <a:ext cx="762505" cy="686800"/>
            <a:chOff x="0" y="0"/>
            <a:chExt cx="762495" cy="686803"/>
          </a:xfrm>
        </p:grpSpPr>
        <p:sp>
          <p:nvSpPr>
            <p:cNvPr id="9" name="Freeform 9">
              <a:extLst>
                <a:ext uri="{FF2B5EF4-FFF2-40B4-BE49-F238E27FC236}">
                  <a16:creationId xmlns:a16="http://schemas.microsoft.com/office/drawing/2014/main" id="{2DBCFD6D-A1EC-7999-4548-DA767A91B5BD}"/>
                </a:ext>
              </a:extLst>
            </p:cNvPr>
            <p:cNvSpPr/>
            <p:nvPr/>
          </p:nvSpPr>
          <p:spPr>
            <a:xfrm>
              <a:off x="63500" y="63500"/>
              <a:ext cx="635508" cy="559689"/>
            </a:xfrm>
            <a:custGeom>
              <a:avLst/>
              <a:gdLst/>
              <a:ahLst/>
              <a:cxnLst/>
              <a:rect l="l" t="t" r="r" b="b"/>
              <a:pathLst>
                <a:path w="635508" h="559689">
                  <a:moveTo>
                    <a:pt x="631698" y="294132"/>
                  </a:moveTo>
                  <a:lnTo>
                    <a:pt x="487045" y="545465"/>
                  </a:lnTo>
                  <a:cubicBezTo>
                    <a:pt x="481965" y="554355"/>
                    <a:pt x="472567" y="559689"/>
                    <a:pt x="462407" y="559689"/>
                  </a:cubicBezTo>
                  <a:lnTo>
                    <a:pt x="173101" y="559689"/>
                  </a:lnTo>
                  <a:cubicBezTo>
                    <a:pt x="162941" y="559689"/>
                    <a:pt x="153543" y="554228"/>
                    <a:pt x="148463" y="545465"/>
                  </a:cubicBezTo>
                  <a:lnTo>
                    <a:pt x="3810" y="294132"/>
                  </a:lnTo>
                  <a:cubicBezTo>
                    <a:pt x="-1270" y="285242"/>
                    <a:pt x="-1270" y="274447"/>
                    <a:pt x="3810" y="265557"/>
                  </a:cubicBezTo>
                  <a:lnTo>
                    <a:pt x="148463" y="14224"/>
                  </a:lnTo>
                  <a:cubicBezTo>
                    <a:pt x="153543" y="5334"/>
                    <a:pt x="162941" y="0"/>
                    <a:pt x="173101" y="0"/>
                  </a:cubicBezTo>
                  <a:lnTo>
                    <a:pt x="462407" y="0"/>
                  </a:lnTo>
                  <a:cubicBezTo>
                    <a:pt x="472567" y="0"/>
                    <a:pt x="481965" y="5461"/>
                    <a:pt x="487045" y="14224"/>
                  </a:cubicBezTo>
                  <a:lnTo>
                    <a:pt x="631698" y="265684"/>
                  </a:lnTo>
                  <a:cubicBezTo>
                    <a:pt x="636778" y="274574"/>
                    <a:pt x="636778" y="285369"/>
                    <a:pt x="631698" y="294259"/>
                  </a:cubicBezTo>
                </a:path>
              </a:pathLst>
            </a:custGeom>
            <a:solidFill>
              <a:srgbClr val="00CC9C"/>
            </a:solidFill>
          </p:spPr>
          <p:txBody>
            <a:bodyPr/>
            <a:lstStyle/>
            <a:p>
              <a:endParaRPr lang="fr-FR"/>
            </a:p>
          </p:txBody>
        </p:sp>
        <p:sp>
          <p:nvSpPr>
            <p:cNvPr id="10" name="Freeform 10">
              <a:extLst>
                <a:ext uri="{FF2B5EF4-FFF2-40B4-BE49-F238E27FC236}">
                  <a16:creationId xmlns:a16="http://schemas.microsoft.com/office/drawing/2014/main" id="{E8D63DEF-D31C-63D8-9394-C5D3F9E26128}"/>
                </a:ext>
              </a:extLst>
            </p:cNvPr>
            <p:cNvSpPr/>
            <p:nvPr/>
          </p:nvSpPr>
          <p:spPr>
            <a:xfrm>
              <a:off x="260223" y="147066"/>
              <a:ext cx="438785" cy="476123"/>
            </a:xfrm>
            <a:custGeom>
              <a:avLst/>
              <a:gdLst/>
              <a:ahLst/>
              <a:cxnLst/>
              <a:rect l="l" t="t" r="r" b="b"/>
              <a:pathLst>
                <a:path w="438785" h="476123">
                  <a:moveTo>
                    <a:pt x="261239" y="0"/>
                  </a:moveTo>
                  <a:lnTo>
                    <a:pt x="366014" y="182118"/>
                  </a:lnTo>
                  <a:cubicBezTo>
                    <a:pt x="371094" y="191008"/>
                    <a:pt x="371094" y="201803"/>
                    <a:pt x="366014" y="210693"/>
                  </a:cubicBezTo>
                  <a:lnTo>
                    <a:pt x="255905" y="402082"/>
                  </a:lnTo>
                  <a:cubicBezTo>
                    <a:pt x="250825" y="410972"/>
                    <a:pt x="241427" y="416306"/>
                    <a:pt x="231267" y="416306"/>
                  </a:cubicBezTo>
                  <a:lnTo>
                    <a:pt x="10795" y="416306"/>
                  </a:lnTo>
                  <a:cubicBezTo>
                    <a:pt x="7112" y="416306"/>
                    <a:pt x="3429" y="415544"/>
                    <a:pt x="0" y="414147"/>
                  </a:cubicBezTo>
                  <a:lnTo>
                    <a:pt x="61849" y="476123"/>
                  </a:lnTo>
                  <a:lnTo>
                    <a:pt x="265684" y="476123"/>
                  </a:lnTo>
                  <a:cubicBezTo>
                    <a:pt x="275844" y="476123"/>
                    <a:pt x="285242" y="470662"/>
                    <a:pt x="290322" y="461899"/>
                  </a:cubicBezTo>
                  <a:lnTo>
                    <a:pt x="434975" y="210566"/>
                  </a:lnTo>
                  <a:cubicBezTo>
                    <a:pt x="437515" y="206121"/>
                    <a:pt x="438785" y="201168"/>
                    <a:pt x="438785" y="196342"/>
                  </a:cubicBezTo>
                  <a:lnTo>
                    <a:pt x="437515" y="186436"/>
                  </a:lnTo>
                  <a:lnTo>
                    <a:pt x="424434" y="163576"/>
                  </a:lnTo>
                  <a:close/>
                </a:path>
              </a:pathLst>
            </a:custGeom>
            <a:solidFill>
              <a:srgbClr val="00A35E"/>
            </a:solidFill>
          </p:spPr>
          <p:txBody>
            <a:bodyPr/>
            <a:lstStyle/>
            <a:p>
              <a:endParaRPr lang="fr-FR"/>
            </a:p>
          </p:txBody>
        </p:sp>
        <p:sp>
          <p:nvSpPr>
            <p:cNvPr id="11" name="Freeform 11">
              <a:extLst>
                <a:ext uri="{FF2B5EF4-FFF2-40B4-BE49-F238E27FC236}">
                  <a16:creationId xmlns:a16="http://schemas.microsoft.com/office/drawing/2014/main" id="{BA908B8C-EE09-579D-7AB0-78228D873688}"/>
                </a:ext>
              </a:extLst>
            </p:cNvPr>
            <p:cNvSpPr/>
            <p:nvPr/>
          </p:nvSpPr>
          <p:spPr>
            <a:xfrm>
              <a:off x="132461" y="123444"/>
              <a:ext cx="497459" cy="439928"/>
            </a:xfrm>
            <a:custGeom>
              <a:avLst/>
              <a:gdLst/>
              <a:ahLst/>
              <a:cxnLst/>
              <a:rect l="l" t="t" r="r" b="b"/>
              <a:pathLst>
                <a:path w="497459" h="439928">
                  <a:moveTo>
                    <a:pt x="493776" y="234188"/>
                  </a:moveTo>
                  <a:lnTo>
                    <a:pt x="383667" y="425704"/>
                  </a:lnTo>
                  <a:cubicBezTo>
                    <a:pt x="378587" y="434594"/>
                    <a:pt x="369189" y="439928"/>
                    <a:pt x="359029" y="439928"/>
                  </a:cubicBezTo>
                  <a:lnTo>
                    <a:pt x="138557" y="439928"/>
                  </a:lnTo>
                  <a:cubicBezTo>
                    <a:pt x="134747" y="439928"/>
                    <a:pt x="131191" y="439166"/>
                    <a:pt x="127762" y="437769"/>
                  </a:cubicBezTo>
                  <a:lnTo>
                    <a:pt x="127635" y="437642"/>
                  </a:lnTo>
                  <a:lnTo>
                    <a:pt x="117094" y="431038"/>
                  </a:lnTo>
                  <a:lnTo>
                    <a:pt x="3810" y="234061"/>
                  </a:lnTo>
                  <a:cubicBezTo>
                    <a:pt x="-1270" y="225171"/>
                    <a:pt x="-1270" y="214376"/>
                    <a:pt x="3810" y="205486"/>
                  </a:cubicBezTo>
                  <a:lnTo>
                    <a:pt x="113919" y="14224"/>
                  </a:lnTo>
                  <a:cubicBezTo>
                    <a:pt x="118999" y="5334"/>
                    <a:pt x="128397" y="0"/>
                    <a:pt x="138557" y="0"/>
                  </a:cubicBezTo>
                  <a:lnTo>
                    <a:pt x="358902" y="0"/>
                  </a:lnTo>
                  <a:cubicBezTo>
                    <a:pt x="369062" y="0"/>
                    <a:pt x="378460" y="5461"/>
                    <a:pt x="383540" y="14224"/>
                  </a:cubicBezTo>
                  <a:lnTo>
                    <a:pt x="493649" y="205613"/>
                  </a:lnTo>
                  <a:cubicBezTo>
                    <a:pt x="498729" y="214503"/>
                    <a:pt x="498729" y="225298"/>
                    <a:pt x="493649" y="234188"/>
                  </a:cubicBezTo>
                </a:path>
              </a:pathLst>
            </a:custGeom>
            <a:solidFill>
              <a:srgbClr val="FFFFFF"/>
            </a:solidFill>
          </p:spPr>
          <p:txBody>
            <a:bodyPr/>
            <a:lstStyle/>
            <a:p>
              <a:endParaRPr lang="fr-FR"/>
            </a:p>
          </p:txBody>
        </p:sp>
        <p:sp>
          <p:nvSpPr>
            <p:cNvPr id="12" name="Freeform 12">
              <a:extLst>
                <a:ext uri="{FF2B5EF4-FFF2-40B4-BE49-F238E27FC236}">
                  <a16:creationId xmlns:a16="http://schemas.microsoft.com/office/drawing/2014/main" id="{065CB19B-7CD4-6489-798D-96F17A56A65B}"/>
                </a:ext>
              </a:extLst>
            </p:cNvPr>
            <p:cNvSpPr/>
            <p:nvPr/>
          </p:nvSpPr>
          <p:spPr>
            <a:xfrm>
              <a:off x="260477" y="270510"/>
              <a:ext cx="120269" cy="142240"/>
            </a:xfrm>
            <a:custGeom>
              <a:avLst/>
              <a:gdLst/>
              <a:ahLst/>
              <a:cxnLst/>
              <a:rect l="l" t="t" r="r" b="b"/>
              <a:pathLst>
                <a:path w="120269" h="142240">
                  <a:moveTo>
                    <a:pt x="120269" y="71374"/>
                  </a:moveTo>
                  <a:lnTo>
                    <a:pt x="115697" y="99822"/>
                  </a:lnTo>
                  <a:cubicBezTo>
                    <a:pt x="112649" y="108458"/>
                    <a:pt x="108458" y="115951"/>
                    <a:pt x="103124" y="122301"/>
                  </a:cubicBezTo>
                  <a:lnTo>
                    <a:pt x="91440" y="133477"/>
                  </a:lnTo>
                  <a:cubicBezTo>
                    <a:pt x="76708" y="140462"/>
                    <a:pt x="68707" y="142240"/>
                    <a:pt x="60198" y="142240"/>
                  </a:cubicBezTo>
                  <a:lnTo>
                    <a:pt x="43434" y="140462"/>
                  </a:lnTo>
                  <a:cubicBezTo>
                    <a:pt x="28829" y="133477"/>
                    <a:pt x="22479" y="128524"/>
                    <a:pt x="17145" y="122174"/>
                  </a:cubicBezTo>
                  <a:lnTo>
                    <a:pt x="4572" y="99695"/>
                  </a:lnTo>
                  <a:cubicBezTo>
                    <a:pt x="1524" y="91059"/>
                    <a:pt x="0" y="81534"/>
                    <a:pt x="0" y="71247"/>
                  </a:cubicBezTo>
                  <a:lnTo>
                    <a:pt x="4572" y="42799"/>
                  </a:lnTo>
                  <a:cubicBezTo>
                    <a:pt x="7620" y="34163"/>
                    <a:pt x="11811" y="26670"/>
                    <a:pt x="17145" y="20320"/>
                  </a:cubicBezTo>
                  <a:lnTo>
                    <a:pt x="28829" y="9017"/>
                  </a:lnTo>
                  <a:cubicBezTo>
                    <a:pt x="43434" y="1905"/>
                    <a:pt x="51435" y="0"/>
                    <a:pt x="60071" y="0"/>
                  </a:cubicBezTo>
                  <a:lnTo>
                    <a:pt x="76581" y="1778"/>
                  </a:lnTo>
                  <a:cubicBezTo>
                    <a:pt x="91313" y="8890"/>
                    <a:pt x="97663" y="13843"/>
                    <a:pt x="103124" y="20193"/>
                  </a:cubicBezTo>
                  <a:lnTo>
                    <a:pt x="115697" y="42672"/>
                  </a:lnTo>
                  <a:cubicBezTo>
                    <a:pt x="118745" y="51308"/>
                    <a:pt x="120269" y="60833"/>
                    <a:pt x="120269" y="71120"/>
                  </a:cubicBezTo>
                  <a:moveTo>
                    <a:pt x="88773" y="71120"/>
                  </a:moveTo>
                  <a:lnTo>
                    <a:pt x="88011" y="59182"/>
                  </a:lnTo>
                  <a:cubicBezTo>
                    <a:pt x="85217" y="48768"/>
                    <a:pt x="83185" y="44196"/>
                    <a:pt x="80645" y="40513"/>
                  </a:cubicBezTo>
                  <a:lnTo>
                    <a:pt x="75057" y="33909"/>
                  </a:lnTo>
                  <a:lnTo>
                    <a:pt x="64262" y="28829"/>
                  </a:lnTo>
                  <a:cubicBezTo>
                    <a:pt x="55753" y="28829"/>
                    <a:pt x="51816" y="29845"/>
                    <a:pt x="48260" y="31877"/>
                  </a:cubicBezTo>
                  <a:lnTo>
                    <a:pt x="41783" y="36830"/>
                  </a:lnTo>
                  <a:cubicBezTo>
                    <a:pt x="36703" y="44323"/>
                    <a:pt x="34671" y="48768"/>
                    <a:pt x="33274" y="53975"/>
                  </a:cubicBezTo>
                  <a:lnTo>
                    <a:pt x="31115" y="64897"/>
                  </a:lnTo>
                  <a:cubicBezTo>
                    <a:pt x="31115" y="77343"/>
                    <a:pt x="31877" y="83058"/>
                    <a:pt x="33274" y="88138"/>
                  </a:cubicBezTo>
                  <a:lnTo>
                    <a:pt x="36703" y="97790"/>
                  </a:lnTo>
                  <a:cubicBezTo>
                    <a:pt x="41783" y="105283"/>
                    <a:pt x="44831" y="108204"/>
                    <a:pt x="48387" y="110236"/>
                  </a:cubicBezTo>
                  <a:lnTo>
                    <a:pt x="55753" y="113284"/>
                  </a:lnTo>
                  <a:lnTo>
                    <a:pt x="68199" y="112268"/>
                  </a:lnTo>
                  <a:cubicBezTo>
                    <a:pt x="75184" y="108204"/>
                    <a:pt x="78232" y="105283"/>
                    <a:pt x="80772" y="101600"/>
                  </a:cubicBezTo>
                  <a:lnTo>
                    <a:pt x="85344" y="93472"/>
                  </a:lnTo>
                  <a:cubicBezTo>
                    <a:pt x="88138" y="83185"/>
                    <a:pt x="88900" y="77470"/>
                    <a:pt x="88900" y="71247"/>
                  </a:cubicBezTo>
                </a:path>
              </a:pathLst>
            </a:custGeom>
            <a:solidFill>
              <a:srgbClr val="00CC9C"/>
            </a:solidFill>
          </p:spPr>
          <p:txBody>
            <a:bodyPr/>
            <a:lstStyle/>
            <a:p>
              <a:endParaRPr lang="fr-FR"/>
            </a:p>
          </p:txBody>
        </p:sp>
        <p:sp>
          <p:nvSpPr>
            <p:cNvPr id="13" name="Freeform 13">
              <a:extLst>
                <a:ext uri="{FF2B5EF4-FFF2-40B4-BE49-F238E27FC236}">
                  <a16:creationId xmlns:a16="http://schemas.microsoft.com/office/drawing/2014/main" id="{001AC975-2062-ED09-FB5B-43297E48901C}"/>
                </a:ext>
              </a:extLst>
            </p:cNvPr>
            <p:cNvSpPr/>
            <p:nvPr/>
          </p:nvSpPr>
          <p:spPr>
            <a:xfrm>
              <a:off x="394716" y="274320"/>
              <a:ext cx="112395" cy="136144"/>
            </a:xfrm>
            <a:custGeom>
              <a:avLst/>
              <a:gdLst/>
              <a:ahLst/>
              <a:cxnLst/>
              <a:rect l="l" t="t" r="r" b="b"/>
              <a:pathLst>
                <a:path w="112395" h="136144">
                  <a:moveTo>
                    <a:pt x="0" y="136017"/>
                  </a:moveTo>
                  <a:lnTo>
                    <a:pt x="508" y="122682"/>
                  </a:lnTo>
                  <a:cubicBezTo>
                    <a:pt x="2667" y="111252"/>
                    <a:pt x="4572" y="106045"/>
                    <a:pt x="7366" y="101219"/>
                  </a:cubicBezTo>
                  <a:lnTo>
                    <a:pt x="13843" y="91821"/>
                  </a:lnTo>
                  <a:cubicBezTo>
                    <a:pt x="23368" y="83439"/>
                    <a:pt x="29337" y="79248"/>
                    <a:pt x="36703" y="75184"/>
                  </a:cubicBezTo>
                  <a:lnTo>
                    <a:pt x="48641" y="68707"/>
                  </a:lnTo>
                  <a:cubicBezTo>
                    <a:pt x="58420" y="63500"/>
                    <a:pt x="62484" y="61214"/>
                    <a:pt x="65786" y="58928"/>
                  </a:cubicBezTo>
                  <a:lnTo>
                    <a:pt x="71501" y="54483"/>
                  </a:lnTo>
                  <a:lnTo>
                    <a:pt x="75819" y="47371"/>
                  </a:lnTo>
                  <a:lnTo>
                    <a:pt x="73914" y="35687"/>
                  </a:lnTo>
                  <a:cubicBezTo>
                    <a:pt x="66421" y="28956"/>
                    <a:pt x="61087" y="27305"/>
                    <a:pt x="54102" y="27305"/>
                  </a:cubicBezTo>
                  <a:lnTo>
                    <a:pt x="46990" y="27813"/>
                  </a:lnTo>
                  <a:lnTo>
                    <a:pt x="37846" y="31242"/>
                  </a:lnTo>
                  <a:lnTo>
                    <a:pt x="29972" y="36576"/>
                  </a:lnTo>
                  <a:lnTo>
                    <a:pt x="23368" y="43053"/>
                  </a:lnTo>
                  <a:lnTo>
                    <a:pt x="1397" y="22225"/>
                  </a:lnTo>
                  <a:cubicBezTo>
                    <a:pt x="3429" y="20066"/>
                    <a:pt x="6350" y="17653"/>
                    <a:pt x="10033" y="15113"/>
                  </a:cubicBezTo>
                  <a:lnTo>
                    <a:pt x="18161" y="10160"/>
                  </a:lnTo>
                  <a:cubicBezTo>
                    <a:pt x="28194" y="5588"/>
                    <a:pt x="33909" y="3810"/>
                    <a:pt x="40005" y="2286"/>
                  </a:cubicBezTo>
                  <a:lnTo>
                    <a:pt x="52705" y="0"/>
                  </a:lnTo>
                  <a:cubicBezTo>
                    <a:pt x="67564" y="0"/>
                    <a:pt x="74676" y="1016"/>
                    <a:pt x="80899" y="2921"/>
                  </a:cubicBezTo>
                  <a:lnTo>
                    <a:pt x="92329" y="7620"/>
                  </a:lnTo>
                  <a:cubicBezTo>
                    <a:pt x="100838" y="14605"/>
                    <a:pt x="104140" y="18796"/>
                    <a:pt x="106426" y="23749"/>
                  </a:cubicBezTo>
                  <a:lnTo>
                    <a:pt x="109855" y="34036"/>
                  </a:lnTo>
                  <a:cubicBezTo>
                    <a:pt x="109855" y="45212"/>
                    <a:pt x="108839" y="50038"/>
                    <a:pt x="106807" y="54356"/>
                  </a:cubicBezTo>
                  <a:lnTo>
                    <a:pt x="102235" y="62357"/>
                  </a:lnTo>
                  <a:cubicBezTo>
                    <a:pt x="96012" y="68961"/>
                    <a:pt x="92583" y="71755"/>
                    <a:pt x="89027" y="74168"/>
                  </a:cubicBezTo>
                  <a:lnTo>
                    <a:pt x="81788" y="78740"/>
                  </a:lnTo>
                  <a:lnTo>
                    <a:pt x="72390" y="83947"/>
                  </a:lnTo>
                  <a:cubicBezTo>
                    <a:pt x="65278" y="88011"/>
                    <a:pt x="61722" y="90170"/>
                    <a:pt x="58166" y="92583"/>
                  </a:cubicBezTo>
                  <a:lnTo>
                    <a:pt x="51435" y="97536"/>
                  </a:lnTo>
                  <a:lnTo>
                    <a:pt x="43307" y="105283"/>
                  </a:lnTo>
                  <a:lnTo>
                    <a:pt x="112395" y="107823"/>
                  </a:lnTo>
                  <a:lnTo>
                    <a:pt x="112395" y="136144"/>
                  </a:lnTo>
                  <a:close/>
                </a:path>
              </a:pathLst>
            </a:custGeom>
            <a:solidFill>
              <a:srgbClr val="00CC9C"/>
            </a:solidFill>
          </p:spPr>
          <p:txBody>
            <a:bodyPr/>
            <a:lstStyle/>
            <a:p>
              <a:endParaRPr lang="fr-FR"/>
            </a:p>
          </p:txBody>
        </p:sp>
      </p:grpSp>
      <p:grpSp>
        <p:nvGrpSpPr>
          <p:cNvPr id="14" name="Group 14">
            <a:extLst>
              <a:ext uri="{FF2B5EF4-FFF2-40B4-BE49-F238E27FC236}">
                <a16:creationId xmlns:a16="http://schemas.microsoft.com/office/drawing/2014/main" id="{BB18E54E-7AA1-77D9-0DCA-071B4A832796}"/>
              </a:ext>
            </a:extLst>
          </p:cNvPr>
          <p:cNvGrpSpPr>
            <a:grpSpLocks noChangeAspect="1"/>
          </p:cNvGrpSpPr>
          <p:nvPr/>
        </p:nvGrpSpPr>
        <p:grpSpPr>
          <a:xfrm>
            <a:off x="5424068" y="4749946"/>
            <a:ext cx="762505" cy="694058"/>
            <a:chOff x="0" y="0"/>
            <a:chExt cx="762495" cy="694055"/>
          </a:xfrm>
        </p:grpSpPr>
        <p:sp>
          <p:nvSpPr>
            <p:cNvPr id="15" name="Freeform 15">
              <a:extLst>
                <a:ext uri="{FF2B5EF4-FFF2-40B4-BE49-F238E27FC236}">
                  <a16:creationId xmlns:a16="http://schemas.microsoft.com/office/drawing/2014/main" id="{F6BC7DDE-11DC-8DCE-99E1-49C09A47BEF5}"/>
                </a:ext>
              </a:extLst>
            </p:cNvPr>
            <p:cNvSpPr/>
            <p:nvPr/>
          </p:nvSpPr>
          <p:spPr>
            <a:xfrm>
              <a:off x="63500" y="63500"/>
              <a:ext cx="635508" cy="567055"/>
            </a:xfrm>
            <a:custGeom>
              <a:avLst/>
              <a:gdLst/>
              <a:ahLst/>
              <a:cxnLst/>
              <a:rect l="l" t="t" r="r" b="b"/>
              <a:pathLst>
                <a:path w="635508" h="567055">
                  <a:moveTo>
                    <a:pt x="631698" y="297942"/>
                  </a:moveTo>
                  <a:lnTo>
                    <a:pt x="487045" y="552577"/>
                  </a:lnTo>
                  <a:cubicBezTo>
                    <a:pt x="481965" y="561594"/>
                    <a:pt x="472567" y="567055"/>
                    <a:pt x="462407" y="567055"/>
                  </a:cubicBezTo>
                  <a:lnTo>
                    <a:pt x="173101" y="567055"/>
                  </a:lnTo>
                  <a:cubicBezTo>
                    <a:pt x="162941" y="567055"/>
                    <a:pt x="153543" y="561594"/>
                    <a:pt x="148463" y="552577"/>
                  </a:cubicBezTo>
                  <a:lnTo>
                    <a:pt x="3810" y="297942"/>
                  </a:lnTo>
                  <a:cubicBezTo>
                    <a:pt x="-1270" y="288925"/>
                    <a:pt x="-1270" y="278003"/>
                    <a:pt x="3810" y="268986"/>
                  </a:cubicBezTo>
                  <a:lnTo>
                    <a:pt x="148463" y="14478"/>
                  </a:lnTo>
                  <a:cubicBezTo>
                    <a:pt x="153543" y="5461"/>
                    <a:pt x="162941" y="0"/>
                    <a:pt x="173101" y="0"/>
                  </a:cubicBezTo>
                  <a:lnTo>
                    <a:pt x="462407" y="0"/>
                  </a:lnTo>
                  <a:cubicBezTo>
                    <a:pt x="472567" y="0"/>
                    <a:pt x="481965" y="5461"/>
                    <a:pt x="487045" y="14478"/>
                  </a:cubicBezTo>
                  <a:lnTo>
                    <a:pt x="631698" y="269113"/>
                  </a:lnTo>
                  <a:cubicBezTo>
                    <a:pt x="636778" y="278130"/>
                    <a:pt x="636778" y="289052"/>
                    <a:pt x="631698" y="298069"/>
                  </a:cubicBezTo>
                </a:path>
              </a:pathLst>
            </a:custGeom>
            <a:solidFill>
              <a:srgbClr val="14A1BF"/>
            </a:solidFill>
          </p:spPr>
          <p:txBody>
            <a:bodyPr/>
            <a:lstStyle/>
            <a:p>
              <a:endParaRPr lang="fr-FR"/>
            </a:p>
          </p:txBody>
        </p:sp>
        <p:sp>
          <p:nvSpPr>
            <p:cNvPr id="16" name="Freeform 16">
              <a:extLst>
                <a:ext uri="{FF2B5EF4-FFF2-40B4-BE49-F238E27FC236}">
                  <a16:creationId xmlns:a16="http://schemas.microsoft.com/office/drawing/2014/main" id="{A604A828-36A4-9CC5-4A23-17CBDA2340F2}"/>
                </a:ext>
              </a:extLst>
            </p:cNvPr>
            <p:cNvSpPr/>
            <p:nvPr/>
          </p:nvSpPr>
          <p:spPr>
            <a:xfrm>
              <a:off x="260350" y="148082"/>
              <a:ext cx="438658" cy="482473"/>
            </a:xfrm>
            <a:custGeom>
              <a:avLst/>
              <a:gdLst/>
              <a:ahLst/>
              <a:cxnLst/>
              <a:rect l="l" t="t" r="r" b="b"/>
              <a:pathLst>
                <a:path w="438658" h="482473">
                  <a:moveTo>
                    <a:pt x="261112" y="0"/>
                  </a:moveTo>
                  <a:lnTo>
                    <a:pt x="365887" y="184404"/>
                  </a:lnTo>
                  <a:cubicBezTo>
                    <a:pt x="370967" y="193421"/>
                    <a:pt x="370967" y="204343"/>
                    <a:pt x="365887" y="213360"/>
                  </a:cubicBezTo>
                  <a:lnTo>
                    <a:pt x="255778" y="407289"/>
                  </a:lnTo>
                  <a:cubicBezTo>
                    <a:pt x="250698" y="416306"/>
                    <a:pt x="241300" y="421767"/>
                    <a:pt x="231140" y="421767"/>
                  </a:cubicBezTo>
                  <a:lnTo>
                    <a:pt x="10795" y="421767"/>
                  </a:lnTo>
                  <a:cubicBezTo>
                    <a:pt x="6985" y="421767"/>
                    <a:pt x="3429" y="421005"/>
                    <a:pt x="0" y="419608"/>
                  </a:cubicBezTo>
                  <a:lnTo>
                    <a:pt x="61849" y="482473"/>
                  </a:lnTo>
                  <a:lnTo>
                    <a:pt x="265557" y="482473"/>
                  </a:lnTo>
                  <a:cubicBezTo>
                    <a:pt x="275717" y="482473"/>
                    <a:pt x="285115" y="477012"/>
                    <a:pt x="290195" y="467995"/>
                  </a:cubicBezTo>
                  <a:lnTo>
                    <a:pt x="434848" y="213360"/>
                  </a:lnTo>
                  <a:cubicBezTo>
                    <a:pt x="437388" y="208915"/>
                    <a:pt x="438658" y="203835"/>
                    <a:pt x="438658" y="198882"/>
                  </a:cubicBezTo>
                  <a:lnTo>
                    <a:pt x="437388" y="188849"/>
                  </a:lnTo>
                  <a:lnTo>
                    <a:pt x="424307" y="165735"/>
                  </a:lnTo>
                  <a:close/>
                </a:path>
              </a:pathLst>
            </a:custGeom>
            <a:solidFill>
              <a:srgbClr val="036391"/>
            </a:solidFill>
          </p:spPr>
          <p:txBody>
            <a:bodyPr/>
            <a:lstStyle/>
            <a:p>
              <a:endParaRPr lang="fr-FR"/>
            </a:p>
          </p:txBody>
        </p:sp>
        <p:sp>
          <p:nvSpPr>
            <p:cNvPr id="17" name="Freeform 17">
              <a:extLst>
                <a:ext uri="{FF2B5EF4-FFF2-40B4-BE49-F238E27FC236}">
                  <a16:creationId xmlns:a16="http://schemas.microsoft.com/office/drawing/2014/main" id="{2653C037-3E83-8D23-8BE0-C3DFD30F3632}"/>
                </a:ext>
              </a:extLst>
            </p:cNvPr>
            <p:cNvSpPr/>
            <p:nvPr/>
          </p:nvSpPr>
          <p:spPr>
            <a:xfrm>
              <a:off x="132461" y="124206"/>
              <a:ext cx="497459" cy="445643"/>
            </a:xfrm>
            <a:custGeom>
              <a:avLst/>
              <a:gdLst/>
              <a:ahLst/>
              <a:cxnLst/>
              <a:rect l="l" t="t" r="r" b="b"/>
              <a:pathLst>
                <a:path w="497459" h="445643">
                  <a:moveTo>
                    <a:pt x="493776" y="237236"/>
                  </a:moveTo>
                  <a:lnTo>
                    <a:pt x="383667" y="431165"/>
                  </a:lnTo>
                  <a:cubicBezTo>
                    <a:pt x="378587" y="440182"/>
                    <a:pt x="369189" y="445643"/>
                    <a:pt x="359029" y="445643"/>
                  </a:cubicBezTo>
                  <a:lnTo>
                    <a:pt x="138557" y="445643"/>
                  </a:lnTo>
                  <a:cubicBezTo>
                    <a:pt x="134747" y="445643"/>
                    <a:pt x="131191" y="444881"/>
                    <a:pt x="127762" y="443484"/>
                  </a:cubicBezTo>
                  <a:lnTo>
                    <a:pt x="127635" y="443357"/>
                  </a:lnTo>
                  <a:lnTo>
                    <a:pt x="117094" y="436753"/>
                  </a:lnTo>
                  <a:lnTo>
                    <a:pt x="3810" y="237236"/>
                  </a:lnTo>
                  <a:cubicBezTo>
                    <a:pt x="-1270" y="228219"/>
                    <a:pt x="-1270" y="217297"/>
                    <a:pt x="3810" y="208280"/>
                  </a:cubicBezTo>
                  <a:lnTo>
                    <a:pt x="113919" y="14478"/>
                  </a:lnTo>
                  <a:cubicBezTo>
                    <a:pt x="118999" y="5461"/>
                    <a:pt x="128397" y="0"/>
                    <a:pt x="138557" y="0"/>
                  </a:cubicBezTo>
                  <a:lnTo>
                    <a:pt x="358902" y="0"/>
                  </a:lnTo>
                  <a:cubicBezTo>
                    <a:pt x="369062" y="0"/>
                    <a:pt x="378460" y="5461"/>
                    <a:pt x="383540" y="14478"/>
                  </a:cubicBezTo>
                  <a:lnTo>
                    <a:pt x="493649" y="208407"/>
                  </a:lnTo>
                  <a:cubicBezTo>
                    <a:pt x="498729" y="217424"/>
                    <a:pt x="498729" y="228346"/>
                    <a:pt x="493649" y="237363"/>
                  </a:cubicBezTo>
                </a:path>
              </a:pathLst>
            </a:custGeom>
            <a:solidFill>
              <a:srgbClr val="FFFFFF"/>
            </a:solidFill>
          </p:spPr>
          <p:txBody>
            <a:bodyPr/>
            <a:lstStyle/>
            <a:p>
              <a:endParaRPr lang="fr-FR"/>
            </a:p>
          </p:txBody>
        </p:sp>
        <p:sp>
          <p:nvSpPr>
            <p:cNvPr id="18" name="Freeform 18">
              <a:extLst>
                <a:ext uri="{FF2B5EF4-FFF2-40B4-BE49-F238E27FC236}">
                  <a16:creationId xmlns:a16="http://schemas.microsoft.com/office/drawing/2014/main" id="{66306F1E-524F-650C-596D-9C78DF728637}"/>
                </a:ext>
              </a:extLst>
            </p:cNvPr>
            <p:cNvSpPr/>
            <p:nvPr/>
          </p:nvSpPr>
          <p:spPr>
            <a:xfrm>
              <a:off x="260477" y="273431"/>
              <a:ext cx="120269" cy="143764"/>
            </a:xfrm>
            <a:custGeom>
              <a:avLst/>
              <a:gdLst/>
              <a:ahLst/>
              <a:cxnLst/>
              <a:rect l="l" t="t" r="r" b="b"/>
              <a:pathLst>
                <a:path w="120269" h="143764">
                  <a:moveTo>
                    <a:pt x="120269" y="72009"/>
                  </a:moveTo>
                  <a:lnTo>
                    <a:pt x="115697" y="100838"/>
                  </a:lnTo>
                  <a:cubicBezTo>
                    <a:pt x="112649" y="109601"/>
                    <a:pt x="108458" y="117221"/>
                    <a:pt x="103124" y="123571"/>
                  </a:cubicBezTo>
                  <a:lnTo>
                    <a:pt x="91440" y="134874"/>
                  </a:lnTo>
                  <a:cubicBezTo>
                    <a:pt x="76708" y="141986"/>
                    <a:pt x="68707" y="143764"/>
                    <a:pt x="60198" y="143764"/>
                  </a:cubicBezTo>
                  <a:lnTo>
                    <a:pt x="43434" y="141986"/>
                  </a:lnTo>
                  <a:cubicBezTo>
                    <a:pt x="28829" y="134874"/>
                    <a:pt x="22479" y="129921"/>
                    <a:pt x="17145" y="123571"/>
                  </a:cubicBezTo>
                  <a:lnTo>
                    <a:pt x="4572" y="100838"/>
                  </a:lnTo>
                  <a:cubicBezTo>
                    <a:pt x="1524" y="92075"/>
                    <a:pt x="0" y="82550"/>
                    <a:pt x="0" y="72009"/>
                  </a:cubicBezTo>
                  <a:lnTo>
                    <a:pt x="4572" y="43180"/>
                  </a:lnTo>
                  <a:cubicBezTo>
                    <a:pt x="7620" y="34417"/>
                    <a:pt x="11811" y="26797"/>
                    <a:pt x="17145" y="20447"/>
                  </a:cubicBezTo>
                  <a:lnTo>
                    <a:pt x="28829" y="9017"/>
                  </a:lnTo>
                  <a:cubicBezTo>
                    <a:pt x="43434" y="1778"/>
                    <a:pt x="51435" y="0"/>
                    <a:pt x="60071" y="0"/>
                  </a:cubicBezTo>
                  <a:lnTo>
                    <a:pt x="76581" y="1778"/>
                  </a:lnTo>
                  <a:cubicBezTo>
                    <a:pt x="91313" y="9017"/>
                    <a:pt x="97663" y="14097"/>
                    <a:pt x="103124" y="20447"/>
                  </a:cubicBezTo>
                  <a:lnTo>
                    <a:pt x="115697" y="43180"/>
                  </a:lnTo>
                  <a:cubicBezTo>
                    <a:pt x="118745" y="51943"/>
                    <a:pt x="120269" y="61468"/>
                    <a:pt x="120269" y="72009"/>
                  </a:cubicBezTo>
                  <a:moveTo>
                    <a:pt x="88773" y="72009"/>
                  </a:moveTo>
                  <a:lnTo>
                    <a:pt x="88011" y="59944"/>
                  </a:lnTo>
                  <a:cubicBezTo>
                    <a:pt x="85217" y="49403"/>
                    <a:pt x="83185" y="44831"/>
                    <a:pt x="80645" y="41021"/>
                  </a:cubicBezTo>
                  <a:lnTo>
                    <a:pt x="75057" y="34290"/>
                  </a:lnTo>
                  <a:lnTo>
                    <a:pt x="64262" y="29210"/>
                  </a:lnTo>
                  <a:cubicBezTo>
                    <a:pt x="55753" y="29210"/>
                    <a:pt x="51816" y="30226"/>
                    <a:pt x="48260" y="32258"/>
                  </a:cubicBezTo>
                  <a:lnTo>
                    <a:pt x="41783" y="37211"/>
                  </a:lnTo>
                  <a:cubicBezTo>
                    <a:pt x="36703" y="44831"/>
                    <a:pt x="34671" y="49276"/>
                    <a:pt x="33274" y="54610"/>
                  </a:cubicBezTo>
                  <a:lnTo>
                    <a:pt x="31115" y="65659"/>
                  </a:lnTo>
                  <a:cubicBezTo>
                    <a:pt x="31115" y="78232"/>
                    <a:pt x="31877" y="84074"/>
                    <a:pt x="33274" y="89281"/>
                  </a:cubicBezTo>
                  <a:lnTo>
                    <a:pt x="36703" y="99060"/>
                  </a:lnTo>
                  <a:cubicBezTo>
                    <a:pt x="41783" y="106680"/>
                    <a:pt x="44831" y="109601"/>
                    <a:pt x="48387" y="111633"/>
                  </a:cubicBezTo>
                  <a:lnTo>
                    <a:pt x="55753" y="114681"/>
                  </a:lnTo>
                  <a:lnTo>
                    <a:pt x="68199" y="113665"/>
                  </a:lnTo>
                  <a:cubicBezTo>
                    <a:pt x="75184" y="109601"/>
                    <a:pt x="78232" y="106680"/>
                    <a:pt x="80772" y="102870"/>
                  </a:cubicBezTo>
                  <a:lnTo>
                    <a:pt x="85344" y="94615"/>
                  </a:lnTo>
                  <a:cubicBezTo>
                    <a:pt x="88138" y="84201"/>
                    <a:pt x="88900" y="78486"/>
                    <a:pt x="88900" y="72136"/>
                  </a:cubicBezTo>
                </a:path>
              </a:pathLst>
            </a:custGeom>
            <a:solidFill>
              <a:srgbClr val="14A1BF"/>
            </a:solidFill>
          </p:spPr>
          <p:txBody>
            <a:bodyPr/>
            <a:lstStyle/>
            <a:p>
              <a:endParaRPr lang="fr-FR"/>
            </a:p>
          </p:txBody>
        </p:sp>
        <p:sp>
          <p:nvSpPr>
            <p:cNvPr id="19" name="Freeform 19">
              <a:extLst>
                <a:ext uri="{FF2B5EF4-FFF2-40B4-BE49-F238E27FC236}">
                  <a16:creationId xmlns:a16="http://schemas.microsoft.com/office/drawing/2014/main" id="{8E3CAF79-3CA5-5D6D-C5E1-C65568788D20}"/>
                </a:ext>
              </a:extLst>
            </p:cNvPr>
            <p:cNvSpPr/>
            <p:nvPr/>
          </p:nvSpPr>
          <p:spPr>
            <a:xfrm>
              <a:off x="388493" y="278638"/>
              <a:ext cx="114681" cy="170815"/>
            </a:xfrm>
            <a:custGeom>
              <a:avLst/>
              <a:gdLst/>
              <a:ahLst/>
              <a:cxnLst/>
              <a:rect l="l" t="t" r="r" b="b"/>
              <a:pathLst>
                <a:path w="114681" h="170815">
                  <a:moveTo>
                    <a:pt x="82296" y="80264"/>
                  </a:moveTo>
                  <a:cubicBezTo>
                    <a:pt x="91948" y="82042"/>
                    <a:pt x="99695" y="86741"/>
                    <a:pt x="105664" y="94361"/>
                  </a:cubicBezTo>
                  <a:cubicBezTo>
                    <a:pt x="111633" y="101981"/>
                    <a:pt x="114681" y="111379"/>
                    <a:pt x="114681" y="122428"/>
                  </a:cubicBezTo>
                  <a:lnTo>
                    <a:pt x="113284" y="136525"/>
                  </a:lnTo>
                  <a:cubicBezTo>
                    <a:pt x="107569" y="148463"/>
                    <a:pt x="103505" y="153670"/>
                    <a:pt x="98298" y="157734"/>
                  </a:cubicBezTo>
                  <a:lnTo>
                    <a:pt x="86741" y="165100"/>
                  </a:lnTo>
                  <a:cubicBezTo>
                    <a:pt x="71882" y="169672"/>
                    <a:pt x="63500" y="170815"/>
                    <a:pt x="54102" y="170815"/>
                  </a:cubicBezTo>
                  <a:lnTo>
                    <a:pt x="22733" y="164973"/>
                  </a:lnTo>
                  <a:cubicBezTo>
                    <a:pt x="13589" y="161163"/>
                    <a:pt x="6096" y="155448"/>
                    <a:pt x="0" y="148082"/>
                  </a:cubicBezTo>
                  <a:lnTo>
                    <a:pt x="17653" y="125603"/>
                  </a:lnTo>
                  <a:cubicBezTo>
                    <a:pt x="21717" y="130810"/>
                    <a:pt x="26543" y="134874"/>
                    <a:pt x="32131" y="137668"/>
                  </a:cubicBezTo>
                  <a:lnTo>
                    <a:pt x="44704" y="141986"/>
                  </a:lnTo>
                  <a:cubicBezTo>
                    <a:pt x="62611" y="141986"/>
                    <a:pt x="69850" y="140081"/>
                    <a:pt x="74803" y="136271"/>
                  </a:cubicBezTo>
                  <a:lnTo>
                    <a:pt x="82296" y="126619"/>
                  </a:lnTo>
                  <a:cubicBezTo>
                    <a:pt x="82296" y="110490"/>
                    <a:pt x="79375" y="104140"/>
                    <a:pt x="73660" y="99822"/>
                  </a:cubicBezTo>
                  <a:cubicBezTo>
                    <a:pt x="67945" y="95504"/>
                    <a:pt x="59182" y="93218"/>
                    <a:pt x="47498" y="93218"/>
                  </a:cubicBezTo>
                  <a:lnTo>
                    <a:pt x="41021" y="93218"/>
                  </a:lnTo>
                  <a:lnTo>
                    <a:pt x="41021" y="69723"/>
                  </a:lnTo>
                  <a:lnTo>
                    <a:pt x="48260" y="69723"/>
                  </a:lnTo>
                  <a:cubicBezTo>
                    <a:pt x="57912" y="69723"/>
                    <a:pt x="65405" y="67564"/>
                    <a:pt x="70612" y="63246"/>
                  </a:cubicBezTo>
                  <a:lnTo>
                    <a:pt x="78486" y="53340"/>
                  </a:lnTo>
                  <a:cubicBezTo>
                    <a:pt x="78486" y="40132"/>
                    <a:pt x="76327" y="35306"/>
                    <a:pt x="72009" y="32131"/>
                  </a:cubicBezTo>
                  <a:lnTo>
                    <a:pt x="61976" y="27432"/>
                  </a:lnTo>
                  <a:cubicBezTo>
                    <a:pt x="47879" y="27432"/>
                    <a:pt x="41402" y="29083"/>
                    <a:pt x="35687" y="32385"/>
                  </a:cubicBezTo>
                  <a:lnTo>
                    <a:pt x="25400" y="40386"/>
                  </a:lnTo>
                  <a:lnTo>
                    <a:pt x="2286" y="24130"/>
                  </a:lnTo>
                  <a:cubicBezTo>
                    <a:pt x="4572" y="20447"/>
                    <a:pt x="7747" y="17272"/>
                    <a:pt x="11557" y="14351"/>
                  </a:cubicBezTo>
                  <a:lnTo>
                    <a:pt x="19812" y="8890"/>
                  </a:lnTo>
                  <a:cubicBezTo>
                    <a:pt x="29591" y="4572"/>
                    <a:pt x="34925" y="2921"/>
                    <a:pt x="40640" y="1778"/>
                  </a:cubicBezTo>
                  <a:lnTo>
                    <a:pt x="52324" y="0"/>
                  </a:lnTo>
                  <a:cubicBezTo>
                    <a:pt x="66294" y="0"/>
                    <a:pt x="73533" y="1016"/>
                    <a:pt x="80010" y="3048"/>
                  </a:cubicBezTo>
                  <a:lnTo>
                    <a:pt x="92202" y="8001"/>
                  </a:lnTo>
                  <a:cubicBezTo>
                    <a:pt x="101727" y="15240"/>
                    <a:pt x="105283" y="19685"/>
                    <a:pt x="107950" y="24765"/>
                  </a:cubicBezTo>
                  <a:lnTo>
                    <a:pt x="111760" y="35687"/>
                  </a:lnTo>
                  <a:cubicBezTo>
                    <a:pt x="111760" y="46736"/>
                    <a:pt x="110998" y="51181"/>
                    <a:pt x="109601" y="55499"/>
                  </a:cubicBezTo>
                  <a:lnTo>
                    <a:pt x="106172" y="63627"/>
                  </a:lnTo>
                  <a:cubicBezTo>
                    <a:pt x="100838" y="70612"/>
                    <a:pt x="97790" y="73533"/>
                    <a:pt x="94107" y="75819"/>
                  </a:cubicBezTo>
                  <a:lnTo>
                    <a:pt x="86487" y="79756"/>
                  </a:lnTo>
                </a:path>
              </a:pathLst>
            </a:custGeom>
            <a:solidFill>
              <a:srgbClr val="14A1BF"/>
            </a:solidFill>
          </p:spPr>
          <p:txBody>
            <a:bodyPr/>
            <a:lstStyle/>
            <a:p>
              <a:endParaRPr lang="fr-FR"/>
            </a:p>
          </p:txBody>
        </p:sp>
      </p:grpSp>
      <p:grpSp>
        <p:nvGrpSpPr>
          <p:cNvPr id="20" name="Group 20">
            <a:extLst>
              <a:ext uri="{FF2B5EF4-FFF2-40B4-BE49-F238E27FC236}">
                <a16:creationId xmlns:a16="http://schemas.microsoft.com/office/drawing/2014/main" id="{D5B828F8-2F97-A119-ED6B-EEF2EF7D5C3B}"/>
              </a:ext>
            </a:extLst>
          </p:cNvPr>
          <p:cNvGrpSpPr>
            <a:grpSpLocks noChangeAspect="1"/>
          </p:cNvGrpSpPr>
          <p:nvPr/>
        </p:nvGrpSpPr>
        <p:grpSpPr>
          <a:xfrm>
            <a:off x="0" y="2680973"/>
            <a:ext cx="7559993" cy="1642539"/>
            <a:chOff x="0" y="0"/>
            <a:chExt cx="7559992" cy="1642542"/>
          </a:xfrm>
        </p:grpSpPr>
        <p:sp>
          <p:nvSpPr>
            <p:cNvPr id="21" name="Freeform 21">
              <a:extLst>
                <a:ext uri="{FF2B5EF4-FFF2-40B4-BE49-F238E27FC236}">
                  <a16:creationId xmlns:a16="http://schemas.microsoft.com/office/drawing/2014/main" id="{E93E92AF-9F02-A27F-D2B5-AFC3765DF40A}"/>
                </a:ext>
              </a:extLst>
            </p:cNvPr>
            <p:cNvSpPr/>
            <p:nvPr/>
          </p:nvSpPr>
          <p:spPr>
            <a:xfrm>
              <a:off x="0" y="0"/>
              <a:ext cx="7560056" cy="1642491"/>
            </a:xfrm>
            <a:custGeom>
              <a:avLst/>
              <a:gdLst/>
              <a:ahLst/>
              <a:cxnLst/>
              <a:rect l="l" t="t" r="r" b="b"/>
              <a:pathLst>
                <a:path w="7560056" h="1642491">
                  <a:moveTo>
                    <a:pt x="0" y="1642491"/>
                  </a:moveTo>
                  <a:lnTo>
                    <a:pt x="7560056" y="1642491"/>
                  </a:lnTo>
                  <a:lnTo>
                    <a:pt x="7560056" y="0"/>
                  </a:lnTo>
                  <a:lnTo>
                    <a:pt x="0" y="0"/>
                  </a:lnTo>
                  <a:close/>
                </a:path>
              </a:pathLst>
            </a:custGeom>
            <a:solidFill>
              <a:srgbClr val="1A1447"/>
            </a:solidFill>
          </p:spPr>
          <p:txBody>
            <a:bodyPr/>
            <a:lstStyle/>
            <a:p>
              <a:endParaRPr lang="fr-FR"/>
            </a:p>
          </p:txBody>
        </p:sp>
      </p:grpSp>
      <p:sp>
        <p:nvSpPr>
          <p:cNvPr id="30" name="TextBox 99">
            <a:extLst>
              <a:ext uri="{FF2B5EF4-FFF2-40B4-BE49-F238E27FC236}">
                <a16:creationId xmlns:a16="http://schemas.microsoft.com/office/drawing/2014/main" id="{A1600B8B-AC8F-52BB-5EA5-566DA726B060}"/>
              </a:ext>
            </a:extLst>
          </p:cNvPr>
          <p:cNvSpPr txBox="1"/>
          <p:nvPr/>
        </p:nvSpPr>
        <p:spPr>
          <a:xfrm>
            <a:off x="6672167" y="9971913"/>
            <a:ext cx="248917" cy="240665"/>
          </a:xfrm>
          <a:prstGeom prst="rect">
            <a:avLst/>
          </a:prstGeom>
        </p:spPr>
        <p:txBody>
          <a:bodyPr lIns="0" tIns="0" rIns="0" bIns="0" rtlCol="0" anchor="t">
            <a:spAutoFit/>
          </a:bodyPr>
          <a:lstStyle/>
          <a:p>
            <a:pPr algn="l">
              <a:lnSpc>
                <a:spcPts val="1959"/>
              </a:lnSpc>
            </a:pPr>
            <a:r>
              <a:rPr lang="en-US" sz="1399" b="1" spc="8">
                <a:solidFill>
                  <a:srgbClr val="231F20"/>
                </a:solidFill>
                <a:latin typeface="IBM Plex Sans Bold"/>
                <a:ea typeface="IBM Plex Sans Bold"/>
                <a:cs typeface="IBM Plex Sans Bold"/>
                <a:sym typeface="IBM Plex Sans Bold"/>
              </a:rPr>
              <a:t>33</a:t>
            </a:r>
          </a:p>
        </p:txBody>
      </p:sp>
      <p:sp>
        <p:nvSpPr>
          <p:cNvPr id="32" name="TextBox 32">
            <a:extLst>
              <a:ext uri="{FF2B5EF4-FFF2-40B4-BE49-F238E27FC236}">
                <a16:creationId xmlns:a16="http://schemas.microsoft.com/office/drawing/2014/main" id="{230BBF67-3048-1BE6-0CF0-89ECE85F3C99}"/>
              </a:ext>
            </a:extLst>
          </p:cNvPr>
          <p:cNvSpPr txBox="1"/>
          <p:nvPr/>
        </p:nvSpPr>
        <p:spPr>
          <a:xfrm>
            <a:off x="567738" y="6584175"/>
            <a:ext cx="1606115" cy="154466"/>
          </a:xfrm>
          <a:prstGeom prst="rect">
            <a:avLst/>
          </a:prstGeom>
        </p:spPr>
        <p:txBody>
          <a:bodyPr lIns="0" tIns="0" rIns="0" bIns="0" rtlCol="0" anchor="t">
            <a:spAutoFit/>
          </a:bodyPr>
          <a:lstStyle/>
          <a:p>
            <a:pPr algn="l">
              <a:lnSpc>
                <a:spcPts val="1200"/>
              </a:lnSpc>
            </a:pPr>
            <a:r>
              <a:rPr lang="en-US" sz="1200" i="1" spc="4" dirty="0">
                <a:solidFill>
                  <a:srgbClr val="1A1447"/>
                </a:solidFill>
                <a:latin typeface="IBM Plex Sans Italics"/>
                <a:ea typeface="IBM Plex Sans Italics"/>
                <a:cs typeface="IBM Plex Sans Italics"/>
                <a:sym typeface="IBM Plex Sans Italics"/>
              </a:rPr>
              <a:t>Enseignement1</a:t>
            </a:r>
          </a:p>
        </p:txBody>
      </p:sp>
      <p:sp>
        <p:nvSpPr>
          <p:cNvPr id="33" name="TextBox 33">
            <a:extLst>
              <a:ext uri="{FF2B5EF4-FFF2-40B4-BE49-F238E27FC236}">
                <a16:creationId xmlns:a16="http://schemas.microsoft.com/office/drawing/2014/main" id="{536B0A26-83FB-828B-F370-69F4BC07C35A}"/>
              </a:ext>
            </a:extLst>
          </p:cNvPr>
          <p:cNvSpPr txBox="1"/>
          <p:nvPr/>
        </p:nvSpPr>
        <p:spPr>
          <a:xfrm>
            <a:off x="618915" y="5447243"/>
            <a:ext cx="1789005"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PointFort1</a:t>
            </a:r>
          </a:p>
        </p:txBody>
      </p:sp>
      <p:sp>
        <p:nvSpPr>
          <p:cNvPr id="35" name="TextBox 35">
            <a:extLst>
              <a:ext uri="{FF2B5EF4-FFF2-40B4-BE49-F238E27FC236}">
                <a16:creationId xmlns:a16="http://schemas.microsoft.com/office/drawing/2014/main" id="{41B217C9-745D-FC81-C050-CDBFCA3CB9D4}"/>
              </a:ext>
            </a:extLst>
          </p:cNvPr>
          <p:cNvSpPr txBox="1"/>
          <p:nvPr/>
        </p:nvSpPr>
        <p:spPr>
          <a:xfrm>
            <a:off x="537734" y="8485765"/>
            <a:ext cx="3010814" cy="179536"/>
          </a:xfrm>
          <a:prstGeom prst="rect">
            <a:avLst/>
          </a:prstGeom>
        </p:spPr>
        <p:txBody>
          <a:bodyPr lIns="0" tIns="0" rIns="0" bIns="0" rtlCol="0" anchor="t">
            <a:spAutoFit/>
          </a:bodyPr>
          <a:lstStyle/>
          <a:p>
            <a:pPr algn="l">
              <a:lnSpc>
                <a:spcPts val="1439"/>
              </a:lnSpc>
            </a:pPr>
            <a:r>
              <a:rPr lang="en-US" sz="1200" i="1" spc="4" dirty="0" err="1">
                <a:solidFill>
                  <a:srgbClr val="1A1447"/>
                </a:solidFill>
                <a:latin typeface="IBM Plex Sans Italics"/>
                <a:ea typeface="IBM Plex Sans Italics"/>
                <a:cs typeface="IBM Plex Sans Italics"/>
                <a:sym typeface="IBM Plex Sans Italics"/>
              </a:rPr>
              <a:t>Metier</a:t>
            </a:r>
            <a:endParaRPr lang="en-US" sz="1200" i="1" spc="4" dirty="0">
              <a:solidFill>
                <a:srgbClr val="1A1447"/>
              </a:solidFill>
              <a:latin typeface="IBM Plex Sans Italics"/>
              <a:ea typeface="IBM Plex Sans Italics"/>
              <a:cs typeface="IBM Plex Sans Italics"/>
              <a:sym typeface="IBM Plex Sans Italics"/>
            </a:endParaRPr>
          </a:p>
        </p:txBody>
      </p:sp>
      <p:sp>
        <p:nvSpPr>
          <p:cNvPr id="36" name="TextBox 36">
            <a:extLst>
              <a:ext uri="{FF2B5EF4-FFF2-40B4-BE49-F238E27FC236}">
                <a16:creationId xmlns:a16="http://schemas.microsoft.com/office/drawing/2014/main" id="{0AA1A4AD-2DCD-6328-9336-F605B97B3B97}"/>
              </a:ext>
            </a:extLst>
          </p:cNvPr>
          <p:cNvSpPr txBox="1"/>
          <p:nvPr/>
        </p:nvSpPr>
        <p:spPr>
          <a:xfrm>
            <a:off x="2754878" y="6599644"/>
            <a:ext cx="1543031" cy="154466"/>
          </a:xfrm>
          <a:prstGeom prst="rect">
            <a:avLst/>
          </a:prstGeom>
        </p:spPr>
        <p:txBody>
          <a:bodyPr lIns="0" tIns="0" rIns="0" bIns="0" rtlCol="0" anchor="t">
            <a:spAutoFit/>
          </a:bodyPr>
          <a:lstStyle/>
          <a:p>
            <a:pPr marL="0" lvl="0" indent="0" algn="l">
              <a:lnSpc>
                <a:spcPts val="1200"/>
              </a:lnSpc>
              <a:spcBef>
                <a:spcPct val="0"/>
              </a:spcBef>
            </a:pPr>
            <a:r>
              <a:rPr lang="en-US" sz="1200" i="1" u="none" strike="noStrike" spc="4" dirty="0">
                <a:solidFill>
                  <a:srgbClr val="1A1447"/>
                </a:solidFill>
                <a:latin typeface="IBM Plex Sans Italics"/>
                <a:ea typeface="IBM Plex Sans Italics"/>
                <a:cs typeface="IBM Plex Sans Italics"/>
                <a:sym typeface="IBM Plex Sans Italics"/>
              </a:rPr>
              <a:t>Enseignement2</a:t>
            </a:r>
          </a:p>
        </p:txBody>
      </p:sp>
      <p:sp>
        <p:nvSpPr>
          <p:cNvPr id="37" name="TextBox 37">
            <a:extLst>
              <a:ext uri="{FF2B5EF4-FFF2-40B4-BE49-F238E27FC236}">
                <a16:creationId xmlns:a16="http://schemas.microsoft.com/office/drawing/2014/main" id="{12159E27-5543-0E3D-03B8-2BA012518EC0}"/>
              </a:ext>
            </a:extLst>
          </p:cNvPr>
          <p:cNvSpPr txBox="1"/>
          <p:nvPr/>
        </p:nvSpPr>
        <p:spPr>
          <a:xfrm>
            <a:off x="2932852" y="5447243"/>
            <a:ext cx="1520552"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PointFort2</a:t>
            </a:r>
          </a:p>
        </p:txBody>
      </p:sp>
      <p:sp>
        <p:nvSpPr>
          <p:cNvPr id="40" name="TextBox 40">
            <a:extLst>
              <a:ext uri="{FF2B5EF4-FFF2-40B4-BE49-F238E27FC236}">
                <a16:creationId xmlns:a16="http://schemas.microsoft.com/office/drawing/2014/main" id="{394D718F-43D8-211C-E64D-6FA225BD36F4}"/>
              </a:ext>
            </a:extLst>
          </p:cNvPr>
          <p:cNvSpPr txBox="1"/>
          <p:nvPr/>
        </p:nvSpPr>
        <p:spPr>
          <a:xfrm>
            <a:off x="5175047" y="5447243"/>
            <a:ext cx="1328147"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PointFort3</a:t>
            </a:r>
          </a:p>
        </p:txBody>
      </p:sp>
      <p:sp>
        <p:nvSpPr>
          <p:cNvPr id="41" name="TextBox 41">
            <a:extLst>
              <a:ext uri="{FF2B5EF4-FFF2-40B4-BE49-F238E27FC236}">
                <a16:creationId xmlns:a16="http://schemas.microsoft.com/office/drawing/2014/main" id="{E012E910-54BB-1CAC-296B-93105D19651D}"/>
              </a:ext>
            </a:extLst>
          </p:cNvPr>
          <p:cNvSpPr txBox="1"/>
          <p:nvPr/>
        </p:nvSpPr>
        <p:spPr>
          <a:xfrm>
            <a:off x="4989195" y="6599644"/>
            <a:ext cx="1699851" cy="154466"/>
          </a:xfrm>
          <a:prstGeom prst="rect">
            <a:avLst/>
          </a:prstGeom>
        </p:spPr>
        <p:txBody>
          <a:bodyPr lIns="0" tIns="0" rIns="0" bIns="0" rtlCol="0" anchor="t">
            <a:spAutoFit/>
          </a:bodyPr>
          <a:lstStyle/>
          <a:p>
            <a:pPr marL="0" lvl="0" indent="0" algn="l">
              <a:lnSpc>
                <a:spcPts val="1200"/>
              </a:lnSpc>
              <a:spcBef>
                <a:spcPct val="0"/>
              </a:spcBef>
            </a:pPr>
            <a:r>
              <a:rPr lang="en-US" sz="1200" i="1" u="none" strike="noStrike" spc="4" dirty="0">
                <a:solidFill>
                  <a:srgbClr val="1A1447"/>
                </a:solidFill>
                <a:latin typeface="IBM Plex Sans Italics"/>
                <a:ea typeface="IBM Plex Sans Italics"/>
                <a:cs typeface="IBM Plex Sans Italics"/>
                <a:sym typeface="IBM Plex Sans Italics"/>
              </a:rPr>
              <a:t>Enseignement3</a:t>
            </a:r>
          </a:p>
        </p:txBody>
      </p:sp>
      <p:sp>
        <p:nvSpPr>
          <p:cNvPr id="42" name="TextBox 42">
            <a:extLst>
              <a:ext uri="{FF2B5EF4-FFF2-40B4-BE49-F238E27FC236}">
                <a16:creationId xmlns:a16="http://schemas.microsoft.com/office/drawing/2014/main" id="{7AA25F0B-A32D-A4FF-A96C-D3AF5FF07CC9}"/>
              </a:ext>
            </a:extLst>
          </p:cNvPr>
          <p:cNvSpPr txBox="1"/>
          <p:nvPr/>
        </p:nvSpPr>
        <p:spPr>
          <a:xfrm>
            <a:off x="774204" y="2950440"/>
            <a:ext cx="6055900" cy="179536"/>
          </a:xfrm>
          <a:prstGeom prst="rect">
            <a:avLst/>
          </a:prstGeom>
        </p:spPr>
        <p:txBody>
          <a:bodyPr lIns="0" tIns="0" rIns="0" bIns="0" rtlCol="0" anchor="t">
            <a:spAutoFit/>
          </a:bodyPr>
          <a:lstStyle/>
          <a:p>
            <a:pPr algn="just">
              <a:lnSpc>
                <a:spcPts val="1439"/>
              </a:lnSpc>
            </a:pPr>
            <a:r>
              <a:rPr lang="en-US" sz="1200" spc="7" dirty="0">
                <a:solidFill>
                  <a:srgbClr val="FFFFFF"/>
                </a:solidFill>
                <a:latin typeface="IBM Plex Sans"/>
                <a:ea typeface="IBM Plex Sans"/>
                <a:cs typeface="IBM Plex Sans"/>
                <a:sym typeface="IBM Plex Sans"/>
              </a:rPr>
              <a:t>Description</a:t>
            </a:r>
            <a:endParaRPr lang="en-US" sz="1200" spc="4" dirty="0">
              <a:solidFill>
                <a:srgbClr val="FFFFFF"/>
              </a:solidFill>
              <a:latin typeface="IBM Plex Sans"/>
              <a:ea typeface="IBM Plex Sans"/>
              <a:cs typeface="IBM Plex Sans"/>
              <a:sym typeface="IBM Plex Sans"/>
            </a:endParaRPr>
          </a:p>
        </p:txBody>
      </p:sp>
      <p:sp>
        <p:nvSpPr>
          <p:cNvPr id="44" name="TextBox 44">
            <a:extLst>
              <a:ext uri="{FF2B5EF4-FFF2-40B4-BE49-F238E27FC236}">
                <a16:creationId xmlns:a16="http://schemas.microsoft.com/office/drawing/2014/main" id="{C98AF855-C705-BE90-BF23-3737192E705B}"/>
              </a:ext>
            </a:extLst>
          </p:cNvPr>
          <p:cNvSpPr txBox="1"/>
          <p:nvPr/>
        </p:nvSpPr>
        <p:spPr>
          <a:xfrm>
            <a:off x="2597896" y="10378411"/>
            <a:ext cx="2515629" cy="151428"/>
          </a:xfrm>
          <a:prstGeom prst="rect">
            <a:avLst/>
          </a:prstGeom>
        </p:spPr>
        <p:txBody>
          <a:bodyPr lIns="0" tIns="0" rIns="0" bIns="0" rtlCol="0" anchor="t">
            <a:spAutoFit/>
          </a:bodyPr>
          <a:lstStyle/>
          <a:p>
            <a:pPr algn="l">
              <a:lnSpc>
                <a:spcPts val="1260"/>
              </a:lnSpc>
            </a:pPr>
            <a:r>
              <a:rPr lang="en-US" sz="900" i="1" spc="25">
                <a:solidFill>
                  <a:srgbClr val="939496"/>
                </a:solidFill>
                <a:latin typeface="IBM Plex Sans Italics"/>
                <a:ea typeface="IBM Plex Sans Italics"/>
                <a:cs typeface="IBM Plex Sans Italics"/>
                <a:sym typeface="IBM Plex Sans Italics"/>
              </a:rPr>
              <a:t>Etablissement d’enseignement supérieur privé</a:t>
            </a:r>
          </a:p>
        </p:txBody>
      </p:sp>
      <p:sp>
        <p:nvSpPr>
          <p:cNvPr id="45" name="TextBox 45">
            <a:extLst>
              <a:ext uri="{FF2B5EF4-FFF2-40B4-BE49-F238E27FC236}">
                <a16:creationId xmlns:a16="http://schemas.microsoft.com/office/drawing/2014/main" id="{5B6B8424-1168-13E6-E746-04A0750DF1E6}"/>
              </a:ext>
            </a:extLst>
          </p:cNvPr>
          <p:cNvSpPr txBox="1"/>
          <p:nvPr/>
        </p:nvSpPr>
        <p:spPr>
          <a:xfrm>
            <a:off x="537734" y="8022641"/>
            <a:ext cx="3430974"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OCCUPATIONS</a:t>
            </a:r>
          </a:p>
        </p:txBody>
      </p:sp>
      <p:sp>
        <p:nvSpPr>
          <p:cNvPr id="46" name="TextBox 46">
            <a:extLst>
              <a:ext uri="{FF2B5EF4-FFF2-40B4-BE49-F238E27FC236}">
                <a16:creationId xmlns:a16="http://schemas.microsoft.com/office/drawing/2014/main" id="{0733C7C7-20F0-CE8F-4E7F-62C79E191CB8}"/>
              </a:ext>
            </a:extLst>
          </p:cNvPr>
          <p:cNvSpPr txBox="1"/>
          <p:nvPr/>
        </p:nvSpPr>
        <p:spPr>
          <a:xfrm>
            <a:off x="537734" y="6063605"/>
            <a:ext cx="354531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TEACHING UNITS</a:t>
            </a:r>
          </a:p>
        </p:txBody>
      </p:sp>
      <p:sp>
        <p:nvSpPr>
          <p:cNvPr id="47" name="TextBox 47">
            <a:extLst>
              <a:ext uri="{FF2B5EF4-FFF2-40B4-BE49-F238E27FC236}">
                <a16:creationId xmlns:a16="http://schemas.microsoft.com/office/drawing/2014/main" id="{3BE4B9CC-5194-E081-B81E-944A9A3EC141}"/>
              </a:ext>
            </a:extLst>
          </p:cNvPr>
          <p:cNvSpPr txBox="1"/>
          <p:nvPr/>
        </p:nvSpPr>
        <p:spPr>
          <a:xfrm>
            <a:off x="537734" y="4387205"/>
            <a:ext cx="362151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TOP3 - KEY POINTS</a:t>
            </a:r>
          </a:p>
        </p:txBody>
      </p:sp>
      <p:grpSp>
        <p:nvGrpSpPr>
          <p:cNvPr id="68" name="Group 22">
            <a:extLst>
              <a:ext uri="{FF2B5EF4-FFF2-40B4-BE49-F238E27FC236}">
                <a16:creationId xmlns:a16="http://schemas.microsoft.com/office/drawing/2014/main" id="{A69010CB-B695-E644-B645-E8E378686A08}"/>
              </a:ext>
            </a:extLst>
          </p:cNvPr>
          <p:cNvGrpSpPr>
            <a:grpSpLocks noChangeAspect="1"/>
          </p:cNvGrpSpPr>
          <p:nvPr/>
        </p:nvGrpSpPr>
        <p:grpSpPr>
          <a:xfrm>
            <a:off x="747500" y="237693"/>
            <a:ext cx="6339459" cy="1849759"/>
            <a:chOff x="63500" y="63500"/>
            <a:chExt cx="6339459" cy="1849756"/>
          </a:xfrm>
        </p:grpSpPr>
        <p:sp>
          <p:nvSpPr>
            <p:cNvPr id="69" name="Freeform 23">
              <a:extLst>
                <a:ext uri="{FF2B5EF4-FFF2-40B4-BE49-F238E27FC236}">
                  <a16:creationId xmlns:a16="http://schemas.microsoft.com/office/drawing/2014/main" id="{C3A3BDE7-42E4-E1A1-6833-7AC436F4F742}"/>
                </a:ext>
              </a:extLst>
            </p:cNvPr>
            <p:cNvSpPr/>
            <p:nvPr/>
          </p:nvSpPr>
          <p:spPr>
            <a:xfrm>
              <a:off x="63500" y="381001"/>
              <a:ext cx="6053328" cy="1532255"/>
            </a:xfrm>
            <a:custGeom>
              <a:avLst/>
              <a:gdLst/>
              <a:ahLst/>
              <a:cxnLst/>
              <a:rect l="l" t="t" r="r" b="b"/>
              <a:pathLst>
                <a:path w="6053328" h="1532255">
                  <a:moveTo>
                    <a:pt x="12700" y="1506855"/>
                  </a:moveTo>
                  <a:lnTo>
                    <a:pt x="6040628" y="1506855"/>
                  </a:lnTo>
                  <a:lnTo>
                    <a:pt x="6040628" y="1519555"/>
                  </a:lnTo>
                  <a:lnTo>
                    <a:pt x="6027928" y="1519555"/>
                  </a:lnTo>
                  <a:lnTo>
                    <a:pt x="6027928" y="12700"/>
                  </a:lnTo>
                  <a:lnTo>
                    <a:pt x="6040628" y="12700"/>
                  </a:lnTo>
                  <a:lnTo>
                    <a:pt x="6040628" y="25400"/>
                  </a:lnTo>
                  <a:lnTo>
                    <a:pt x="12700" y="25400"/>
                  </a:lnTo>
                  <a:lnTo>
                    <a:pt x="12700" y="12700"/>
                  </a:lnTo>
                  <a:lnTo>
                    <a:pt x="25400" y="12700"/>
                  </a:lnTo>
                  <a:lnTo>
                    <a:pt x="25400" y="1519555"/>
                  </a:lnTo>
                  <a:lnTo>
                    <a:pt x="12700" y="1519555"/>
                  </a:lnTo>
                  <a:lnTo>
                    <a:pt x="12700" y="1506855"/>
                  </a:lnTo>
                  <a:moveTo>
                    <a:pt x="12700" y="1532255"/>
                  </a:moveTo>
                  <a:lnTo>
                    <a:pt x="0" y="1532255"/>
                  </a:lnTo>
                  <a:lnTo>
                    <a:pt x="0" y="0"/>
                  </a:lnTo>
                  <a:lnTo>
                    <a:pt x="6053328" y="0"/>
                  </a:lnTo>
                  <a:lnTo>
                    <a:pt x="6053328" y="1532255"/>
                  </a:lnTo>
                  <a:lnTo>
                    <a:pt x="12700" y="1532255"/>
                  </a:lnTo>
                  <a:close/>
                </a:path>
              </a:pathLst>
            </a:custGeom>
            <a:solidFill>
              <a:srgbClr val="1A1447"/>
            </a:solidFill>
          </p:spPr>
          <p:txBody>
            <a:bodyPr/>
            <a:lstStyle/>
            <a:p>
              <a:endParaRPr lang="fr-FR" dirty="0"/>
            </a:p>
          </p:txBody>
        </p:sp>
        <p:sp>
          <p:nvSpPr>
            <p:cNvPr id="70" name="Freeform 24">
              <a:extLst>
                <a:ext uri="{FF2B5EF4-FFF2-40B4-BE49-F238E27FC236}">
                  <a16:creationId xmlns:a16="http://schemas.microsoft.com/office/drawing/2014/main" id="{ABCA6FAF-D3A7-3DDE-6784-B4B97D868E53}"/>
                </a:ext>
              </a:extLst>
            </p:cNvPr>
            <p:cNvSpPr/>
            <p:nvPr/>
          </p:nvSpPr>
          <p:spPr>
            <a:xfrm>
              <a:off x="2613406" y="1421892"/>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71" name="Freeform 25">
              <a:extLst>
                <a:ext uri="{FF2B5EF4-FFF2-40B4-BE49-F238E27FC236}">
                  <a16:creationId xmlns:a16="http://schemas.microsoft.com/office/drawing/2014/main" id="{2CB3D91F-7DF9-E96B-F4EB-5F33ACDCD5E0}"/>
                </a:ext>
              </a:extLst>
            </p:cNvPr>
            <p:cNvSpPr/>
            <p:nvPr/>
          </p:nvSpPr>
          <p:spPr>
            <a:xfrm>
              <a:off x="4716272" y="1406271"/>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72" name="Freeform 26">
              <a:extLst>
                <a:ext uri="{FF2B5EF4-FFF2-40B4-BE49-F238E27FC236}">
                  <a16:creationId xmlns:a16="http://schemas.microsoft.com/office/drawing/2014/main" id="{6D90A3F3-1FD0-0AD5-9B30-285B09B3CE48}"/>
                </a:ext>
              </a:extLst>
            </p:cNvPr>
            <p:cNvSpPr/>
            <p:nvPr/>
          </p:nvSpPr>
          <p:spPr>
            <a:xfrm>
              <a:off x="559435" y="179451"/>
              <a:ext cx="2132330" cy="416433"/>
            </a:xfrm>
            <a:custGeom>
              <a:avLst/>
              <a:gdLst/>
              <a:ahLst/>
              <a:cxnLst/>
              <a:rect l="l" t="t" r="r" b="b"/>
              <a:pathLst>
                <a:path w="2132330" h="416433">
                  <a:moveTo>
                    <a:pt x="0" y="416433"/>
                  </a:moveTo>
                  <a:lnTo>
                    <a:pt x="2132330" y="416433"/>
                  </a:lnTo>
                  <a:lnTo>
                    <a:pt x="2132330" y="0"/>
                  </a:lnTo>
                  <a:lnTo>
                    <a:pt x="0" y="0"/>
                  </a:lnTo>
                  <a:close/>
                </a:path>
              </a:pathLst>
            </a:custGeom>
            <a:solidFill>
              <a:srgbClr val="FFFFFF"/>
            </a:solidFill>
          </p:spPr>
          <p:txBody>
            <a:bodyPr/>
            <a:lstStyle/>
            <a:p>
              <a:endParaRPr lang="fr-FR"/>
            </a:p>
          </p:txBody>
        </p:sp>
        <p:sp>
          <p:nvSpPr>
            <p:cNvPr id="73" name="Freeform 27">
              <a:extLst>
                <a:ext uri="{FF2B5EF4-FFF2-40B4-BE49-F238E27FC236}">
                  <a16:creationId xmlns:a16="http://schemas.microsoft.com/office/drawing/2014/main" id="{93ED77D6-AF0C-1F2F-89AA-B77F32AFB8DE}"/>
                </a:ext>
              </a:extLst>
            </p:cNvPr>
            <p:cNvSpPr/>
            <p:nvPr/>
          </p:nvSpPr>
          <p:spPr>
            <a:xfrm>
              <a:off x="5722620" y="63500"/>
              <a:ext cx="680339" cy="646176"/>
            </a:xfrm>
            <a:custGeom>
              <a:avLst/>
              <a:gdLst/>
              <a:ahLst/>
              <a:cxnLst/>
              <a:rect l="l" t="t" r="r" b="b"/>
              <a:pathLst>
                <a:path w="680339" h="646176">
                  <a:moveTo>
                    <a:pt x="340233" y="646049"/>
                  </a:moveTo>
                  <a:cubicBezTo>
                    <a:pt x="528066" y="646049"/>
                    <a:pt x="680339" y="501396"/>
                    <a:pt x="680339" y="322961"/>
                  </a:cubicBezTo>
                  <a:cubicBezTo>
                    <a:pt x="680339" y="144526"/>
                    <a:pt x="528066" y="0"/>
                    <a:pt x="340233" y="0"/>
                  </a:cubicBezTo>
                  <a:cubicBezTo>
                    <a:pt x="152400" y="0"/>
                    <a:pt x="0" y="144653"/>
                    <a:pt x="0" y="323088"/>
                  </a:cubicBezTo>
                  <a:cubicBezTo>
                    <a:pt x="0" y="501523"/>
                    <a:pt x="152273" y="646176"/>
                    <a:pt x="340106" y="646176"/>
                  </a:cubicBezTo>
                </a:path>
              </a:pathLst>
            </a:custGeom>
            <a:solidFill>
              <a:srgbClr val="1A1447"/>
            </a:solidFill>
          </p:spPr>
          <p:txBody>
            <a:bodyPr/>
            <a:lstStyle/>
            <a:p>
              <a:endParaRPr lang="fr-FR"/>
            </a:p>
          </p:txBody>
        </p:sp>
        <p:sp>
          <p:nvSpPr>
            <p:cNvPr id="74" name="Freeform 28">
              <a:extLst>
                <a:ext uri="{FF2B5EF4-FFF2-40B4-BE49-F238E27FC236}">
                  <a16:creationId xmlns:a16="http://schemas.microsoft.com/office/drawing/2014/main" id="{23B9BCC7-1234-1BEA-1946-A873FD5B7CD8}"/>
                </a:ext>
              </a:extLst>
            </p:cNvPr>
            <p:cNvSpPr/>
            <p:nvPr/>
          </p:nvSpPr>
          <p:spPr>
            <a:xfrm>
              <a:off x="566674" y="1375410"/>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dirty="0"/>
            </a:p>
          </p:txBody>
        </p:sp>
      </p:grpSp>
      <p:sp>
        <p:nvSpPr>
          <p:cNvPr id="75" name="TextBox 51">
            <a:extLst>
              <a:ext uri="{FF2B5EF4-FFF2-40B4-BE49-F238E27FC236}">
                <a16:creationId xmlns:a16="http://schemas.microsoft.com/office/drawing/2014/main" id="{E5B6FDE4-2F4E-8A41-1612-9B9D0212FE3C}"/>
              </a:ext>
            </a:extLst>
          </p:cNvPr>
          <p:cNvSpPr txBox="1"/>
          <p:nvPr/>
        </p:nvSpPr>
        <p:spPr>
          <a:xfrm>
            <a:off x="1343644" y="1336796"/>
            <a:ext cx="1901206" cy="192938"/>
          </a:xfrm>
          <a:prstGeom prst="rect">
            <a:avLst/>
          </a:prstGeom>
        </p:spPr>
        <p:txBody>
          <a:bodyPr wrap="square" lIns="0" tIns="0" rIns="0" bIns="0" rtlCol="0" anchor="t">
            <a:spAutoFit/>
          </a:bodyPr>
          <a:lstStyle/>
          <a:p>
            <a:pPr algn="just">
              <a:lnSpc>
                <a:spcPts val="1614"/>
              </a:lnSpc>
            </a:pPr>
            <a:r>
              <a:rPr lang="en-US" sz="1200" spc="7" dirty="0">
                <a:solidFill>
                  <a:srgbClr val="464395"/>
                </a:solidFill>
                <a:latin typeface="IBM Plex Sans"/>
                <a:ea typeface="IBM Plex Sans"/>
                <a:cs typeface="IBM Plex Sans"/>
                <a:sym typeface="IBM Plex Sans"/>
              </a:rPr>
              <a:t>2 INTAKES</a:t>
            </a:r>
            <a:endParaRPr lang="en-US" sz="1200" i="1" spc="6" dirty="0">
              <a:solidFill>
                <a:srgbClr val="231F20"/>
              </a:solidFill>
              <a:latin typeface="IBM Plex Sans Italics"/>
              <a:ea typeface="IBM Plex Sans Italics"/>
              <a:cs typeface="IBM Plex Sans Italics"/>
              <a:sym typeface="IBM Plex Sans Italics"/>
            </a:endParaRPr>
          </a:p>
        </p:txBody>
      </p:sp>
      <p:sp>
        <p:nvSpPr>
          <p:cNvPr id="76" name="TextBox 52">
            <a:extLst>
              <a:ext uri="{FF2B5EF4-FFF2-40B4-BE49-F238E27FC236}">
                <a16:creationId xmlns:a16="http://schemas.microsoft.com/office/drawing/2014/main" id="{2EC9107B-FD21-53CE-B7AC-4CA71FEBA01F}"/>
              </a:ext>
            </a:extLst>
          </p:cNvPr>
          <p:cNvSpPr txBox="1"/>
          <p:nvPr/>
        </p:nvSpPr>
        <p:spPr>
          <a:xfrm>
            <a:off x="3390348" y="1359370"/>
            <a:ext cx="838810" cy="212174"/>
          </a:xfrm>
          <a:prstGeom prst="rect">
            <a:avLst/>
          </a:prstGeom>
        </p:spPr>
        <p:txBody>
          <a:bodyPr lIns="0" tIns="0" rIns="0" bIns="0" rtlCol="0" anchor="t">
            <a:spAutoFit/>
          </a:bodyPr>
          <a:lstStyle/>
          <a:p>
            <a:pPr algn="just">
              <a:lnSpc>
                <a:spcPts val="1783"/>
              </a:lnSpc>
            </a:pPr>
            <a:r>
              <a:rPr lang="en-US" sz="1200" spc="7" dirty="0">
                <a:solidFill>
                  <a:srgbClr val="464395"/>
                </a:solidFill>
                <a:latin typeface="IBM Plex Sans"/>
                <a:ea typeface="IBM Plex Sans"/>
                <a:cs typeface="IBM Plex Sans"/>
                <a:sym typeface="IBM Plex Sans"/>
              </a:rPr>
              <a:t>LANGUAGE</a:t>
            </a:r>
            <a:endParaRPr lang="en-US" sz="1200" i="1" spc="6" dirty="0">
              <a:solidFill>
                <a:srgbClr val="231F20"/>
              </a:solidFill>
              <a:latin typeface="IBM Plex Sans Italics"/>
              <a:ea typeface="IBM Plex Sans Italics"/>
              <a:cs typeface="IBM Plex Sans Italics"/>
              <a:sym typeface="IBM Plex Sans Italics"/>
            </a:endParaRPr>
          </a:p>
        </p:txBody>
      </p:sp>
      <p:sp>
        <p:nvSpPr>
          <p:cNvPr id="77" name="TextBox 39">
            <a:extLst>
              <a:ext uri="{FF2B5EF4-FFF2-40B4-BE49-F238E27FC236}">
                <a16:creationId xmlns:a16="http://schemas.microsoft.com/office/drawing/2014/main" id="{81B73878-5033-6113-4EA2-455EF63A71F5}"/>
              </a:ext>
            </a:extLst>
          </p:cNvPr>
          <p:cNvSpPr txBox="1"/>
          <p:nvPr/>
        </p:nvSpPr>
        <p:spPr>
          <a:xfrm>
            <a:off x="5536654" y="1595666"/>
            <a:ext cx="923239" cy="179536"/>
          </a:xfrm>
          <a:prstGeom prst="rect">
            <a:avLst/>
          </a:prstGeom>
        </p:spPr>
        <p:txBody>
          <a:bodyPr lIns="0" tIns="0" rIns="0" bIns="0" rtlCol="0" anchor="t">
            <a:spAutoFit/>
          </a:bodyPr>
          <a:lstStyle/>
          <a:p>
            <a:pPr algn="l">
              <a:lnSpc>
                <a:spcPts val="1439"/>
              </a:lnSpc>
            </a:pPr>
            <a:r>
              <a:rPr lang="en-US" sz="1200" i="1" spc="6" dirty="0">
                <a:solidFill>
                  <a:srgbClr val="231F20"/>
                </a:solidFill>
                <a:latin typeface="IBM Plex Sans Italics"/>
                <a:ea typeface="IBM Plex Sans Italics"/>
                <a:cs typeface="IBM Plex Sans Italics"/>
                <a:sym typeface="IBM Plex Sans Italics"/>
              </a:rPr>
              <a:t>Admission</a:t>
            </a:r>
          </a:p>
        </p:txBody>
      </p:sp>
      <p:sp>
        <p:nvSpPr>
          <p:cNvPr id="78" name="TextBox 43">
            <a:extLst>
              <a:ext uri="{FF2B5EF4-FFF2-40B4-BE49-F238E27FC236}">
                <a16:creationId xmlns:a16="http://schemas.microsoft.com/office/drawing/2014/main" id="{D4273F53-5676-F6FD-C506-A405D1E03061}"/>
              </a:ext>
            </a:extLst>
          </p:cNvPr>
          <p:cNvSpPr txBox="1"/>
          <p:nvPr/>
        </p:nvSpPr>
        <p:spPr>
          <a:xfrm>
            <a:off x="6489021" y="372689"/>
            <a:ext cx="500402" cy="397545"/>
          </a:xfrm>
          <a:prstGeom prst="rect">
            <a:avLst/>
          </a:prstGeom>
        </p:spPr>
        <p:txBody>
          <a:bodyPr wrap="square" lIns="0" tIns="0" rIns="0" bIns="0" rtlCol="0" anchor="t">
            <a:spAutoFit/>
          </a:bodyPr>
          <a:lstStyle/>
          <a:p>
            <a:pPr algn="ctr">
              <a:lnSpc>
                <a:spcPts val="1660"/>
              </a:lnSpc>
            </a:pPr>
            <a:r>
              <a:rPr lang="en-US" sz="1399" b="1" spc="2" dirty="0">
                <a:solidFill>
                  <a:srgbClr val="FFFFFF"/>
                </a:solidFill>
                <a:latin typeface="Open Sans Bold"/>
                <a:ea typeface="Open Sans Bold"/>
                <a:cs typeface="Open Sans Bold"/>
                <a:sym typeface="Open Sans Bold"/>
              </a:rPr>
              <a:t>3 </a:t>
            </a:r>
          </a:p>
          <a:p>
            <a:pPr algn="r">
              <a:lnSpc>
                <a:spcPts val="1423"/>
              </a:lnSpc>
            </a:pPr>
            <a:r>
              <a:rPr lang="en-US" sz="1200" b="1" spc="2" dirty="0">
                <a:solidFill>
                  <a:srgbClr val="FFFFFF"/>
                </a:solidFill>
                <a:latin typeface="Open Sans Bold"/>
                <a:ea typeface="Open Sans Bold"/>
                <a:cs typeface="Open Sans Bold"/>
                <a:sym typeface="Open Sans Bold"/>
              </a:rPr>
              <a:t>YEARS</a:t>
            </a:r>
          </a:p>
        </p:txBody>
      </p:sp>
      <p:sp>
        <p:nvSpPr>
          <p:cNvPr id="79" name="TextBox 48">
            <a:extLst>
              <a:ext uri="{FF2B5EF4-FFF2-40B4-BE49-F238E27FC236}">
                <a16:creationId xmlns:a16="http://schemas.microsoft.com/office/drawing/2014/main" id="{C7A730A5-DA81-F4EE-E33A-94FC5FCD34C0}"/>
              </a:ext>
            </a:extLst>
          </p:cNvPr>
          <p:cNvSpPr txBox="1"/>
          <p:nvPr/>
        </p:nvSpPr>
        <p:spPr>
          <a:xfrm>
            <a:off x="1330947" y="746141"/>
            <a:ext cx="5128946" cy="299056"/>
          </a:xfrm>
          <a:prstGeom prst="rect">
            <a:avLst/>
          </a:prstGeom>
        </p:spPr>
        <p:txBody>
          <a:bodyPr wrap="square" lIns="0" tIns="0" rIns="0" bIns="0" rtlCol="0" anchor="t">
            <a:spAutoFit/>
          </a:bodyPr>
          <a:lstStyle/>
          <a:p>
            <a:pPr algn="l">
              <a:lnSpc>
                <a:spcPts val="2520"/>
              </a:lnSpc>
            </a:pPr>
            <a:r>
              <a:rPr lang="en-US" b="1" spc="7" dirty="0">
                <a:solidFill>
                  <a:srgbClr val="1A1447"/>
                </a:solidFill>
                <a:latin typeface="IBM Plex Sans Bold"/>
                <a:ea typeface="IBM Plex Sans Bold"/>
                <a:cs typeface="IBM Plex Sans Bold"/>
                <a:sym typeface="IBM Plex Sans Bold"/>
              </a:rPr>
              <a:t>Nom</a:t>
            </a:r>
            <a:endParaRPr lang="en-US" sz="1800" b="1" spc="7" dirty="0">
              <a:solidFill>
                <a:srgbClr val="1A1447"/>
              </a:solidFill>
              <a:latin typeface="IBM Plex Sans Bold"/>
              <a:ea typeface="IBM Plex Sans Bold"/>
              <a:cs typeface="IBM Plex Sans Bold"/>
              <a:sym typeface="IBM Plex Sans Bold"/>
            </a:endParaRPr>
          </a:p>
        </p:txBody>
      </p:sp>
      <p:sp>
        <p:nvSpPr>
          <p:cNvPr id="80" name="TextBox 49">
            <a:extLst>
              <a:ext uri="{FF2B5EF4-FFF2-40B4-BE49-F238E27FC236}">
                <a16:creationId xmlns:a16="http://schemas.microsoft.com/office/drawing/2014/main" id="{C3182A99-FBDF-DD55-4096-D04935B2417F}"/>
              </a:ext>
            </a:extLst>
          </p:cNvPr>
          <p:cNvSpPr txBox="1"/>
          <p:nvPr/>
        </p:nvSpPr>
        <p:spPr>
          <a:xfrm>
            <a:off x="5471551" y="1352007"/>
            <a:ext cx="783022" cy="192491"/>
          </a:xfrm>
          <a:prstGeom prst="rect">
            <a:avLst/>
          </a:prstGeom>
        </p:spPr>
        <p:txBody>
          <a:bodyPr lIns="0" tIns="0" rIns="0" bIns="0" rtlCol="0" anchor="t">
            <a:spAutoFit/>
          </a:bodyPr>
          <a:lstStyle/>
          <a:p>
            <a:pPr algn="l">
              <a:lnSpc>
                <a:spcPts val="1539"/>
              </a:lnSpc>
            </a:pPr>
            <a:r>
              <a:rPr lang="en-US" sz="1100" spc="6" dirty="0">
                <a:solidFill>
                  <a:srgbClr val="464395"/>
                </a:solidFill>
                <a:latin typeface="IBM Plex Sans"/>
                <a:ea typeface="IBM Plex Sans"/>
                <a:cs typeface="IBM Plex Sans"/>
                <a:sym typeface="IBM Plex Sans"/>
              </a:rPr>
              <a:t>ADMISSION</a:t>
            </a:r>
          </a:p>
        </p:txBody>
      </p:sp>
      <p:sp>
        <p:nvSpPr>
          <p:cNvPr id="81" name="TextBox 50">
            <a:extLst>
              <a:ext uri="{FF2B5EF4-FFF2-40B4-BE49-F238E27FC236}">
                <a16:creationId xmlns:a16="http://schemas.microsoft.com/office/drawing/2014/main" id="{E1777E0F-5F5C-762D-303C-C6761AF393C1}"/>
              </a:ext>
            </a:extLst>
          </p:cNvPr>
          <p:cNvSpPr txBox="1"/>
          <p:nvPr/>
        </p:nvSpPr>
        <p:spPr>
          <a:xfrm>
            <a:off x="1323756" y="313858"/>
            <a:ext cx="1947977" cy="416509"/>
          </a:xfrm>
          <a:prstGeom prst="rect">
            <a:avLst/>
          </a:prstGeom>
        </p:spPr>
        <p:txBody>
          <a:bodyPr lIns="0" tIns="0" rIns="0" bIns="0" rtlCol="0" anchor="t">
            <a:spAutoFit/>
          </a:bodyPr>
          <a:lstStyle/>
          <a:p>
            <a:pPr algn="l">
              <a:lnSpc>
                <a:spcPts val="3359"/>
              </a:lnSpc>
            </a:pPr>
            <a:r>
              <a:rPr lang="en-US" sz="2400" b="1" spc="4" dirty="0">
                <a:solidFill>
                  <a:srgbClr val="231F20"/>
                </a:solidFill>
                <a:latin typeface="Open Sans Bold"/>
                <a:ea typeface="Open Sans Bold"/>
                <a:cs typeface="Open Sans Bold"/>
                <a:sym typeface="Open Sans Bold"/>
              </a:rPr>
              <a:t>TYPE</a:t>
            </a:r>
          </a:p>
        </p:txBody>
      </p:sp>
      <p:sp>
        <p:nvSpPr>
          <p:cNvPr id="82" name="TextBox 34">
            <a:extLst>
              <a:ext uri="{FF2B5EF4-FFF2-40B4-BE49-F238E27FC236}">
                <a16:creationId xmlns:a16="http://schemas.microsoft.com/office/drawing/2014/main" id="{21E4B803-2D59-F57D-DF7E-295AF3230349}"/>
              </a:ext>
            </a:extLst>
          </p:cNvPr>
          <p:cNvSpPr txBox="1"/>
          <p:nvPr/>
        </p:nvSpPr>
        <p:spPr>
          <a:xfrm>
            <a:off x="3388845" y="1592658"/>
            <a:ext cx="838810" cy="212174"/>
          </a:xfrm>
          <a:prstGeom prst="rect">
            <a:avLst/>
          </a:prstGeom>
        </p:spPr>
        <p:txBody>
          <a:bodyPr lIns="0" tIns="0" rIns="0" bIns="0" rtlCol="0" anchor="t">
            <a:spAutoFit/>
          </a:bodyPr>
          <a:lstStyle/>
          <a:p>
            <a:pPr>
              <a:lnSpc>
                <a:spcPts val="1783"/>
              </a:lnSpc>
            </a:pPr>
            <a:r>
              <a:rPr lang="en-US" sz="1200" i="1" spc="7" dirty="0" err="1">
                <a:solidFill>
                  <a:srgbClr val="231F20"/>
                </a:solidFill>
                <a:latin typeface="IBM Plex Sans Italics"/>
                <a:ea typeface="IBM Plex Sans Italics"/>
                <a:cs typeface="IBM Plex Sans Italics"/>
                <a:sym typeface="IBM Plex Sans Italics"/>
              </a:rPr>
              <a:t>Langues</a:t>
            </a:r>
            <a:endParaRPr lang="en-US" sz="1200" i="1" spc="6" dirty="0">
              <a:solidFill>
                <a:srgbClr val="231F20"/>
              </a:solidFill>
              <a:latin typeface="IBM Plex Sans Italics"/>
              <a:ea typeface="IBM Plex Sans Italics"/>
              <a:cs typeface="IBM Plex Sans Italics"/>
              <a:sym typeface="IBM Plex Sans Italics"/>
            </a:endParaRPr>
          </a:p>
        </p:txBody>
      </p:sp>
      <p:sp>
        <p:nvSpPr>
          <p:cNvPr id="22" name="TextBox 31">
            <a:extLst>
              <a:ext uri="{FF2B5EF4-FFF2-40B4-BE49-F238E27FC236}">
                <a16:creationId xmlns:a16="http://schemas.microsoft.com/office/drawing/2014/main" id="{F41D21A3-2FBC-35F0-531D-DAE1E64A35E3}"/>
              </a:ext>
            </a:extLst>
          </p:cNvPr>
          <p:cNvSpPr txBox="1"/>
          <p:nvPr/>
        </p:nvSpPr>
        <p:spPr>
          <a:xfrm>
            <a:off x="1342543" y="1538576"/>
            <a:ext cx="837371" cy="192938"/>
          </a:xfrm>
          <a:prstGeom prst="rect">
            <a:avLst/>
          </a:prstGeom>
        </p:spPr>
        <p:txBody>
          <a:bodyPr lIns="0" tIns="0" rIns="0" bIns="0" rtlCol="0" anchor="t">
            <a:spAutoFit/>
          </a:bodyPr>
          <a:lstStyle/>
          <a:p>
            <a:pPr>
              <a:lnSpc>
                <a:spcPts val="1614"/>
              </a:lnSpc>
            </a:pPr>
            <a:r>
              <a:rPr lang="en-US" sz="1200" i="1" spc="7" dirty="0">
                <a:solidFill>
                  <a:srgbClr val="231F20"/>
                </a:solidFill>
                <a:latin typeface="IBM Plex Sans Italics"/>
                <a:ea typeface="IBM Plex Sans Italics"/>
                <a:cs typeface="IBM Plex Sans Italics"/>
                <a:sym typeface="IBM Plex Sans Italics"/>
              </a:rPr>
              <a:t>Fall</a:t>
            </a:r>
            <a:endParaRPr lang="en-US" sz="1200" i="1" spc="6" dirty="0">
              <a:solidFill>
                <a:srgbClr val="231F20"/>
              </a:solidFill>
              <a:latin typeface="IBM Plex Sans Italics"/>
              <a:ea typeface="IBM Plex Sans Italics"/>
              <a:cs typeface="IBM Plex Sans Italics"/>
              <a:sym typeface="IBM Plex Sans Italics"/>
            </a:endParaRPr>
          </a:p>
        </p:txBody>
      </p:sp>
    </p:spTree>
    <p:extLst>
      <p:ext uri="{BB962C8B-B14F-4D97-AF65-F5344CB8AC3E}">
        <p14:creationId xmlns:p14="http://schemas.microsoft.com/office/powerpoint/2010/main" val="1378051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F9F6"/>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947502" y="5249647"/>
            <a:ext cx="1705499" cy="12697"/>
            <a:chOff x="0" y="0"/>
            <a:chExt cx="1705496" cy="12700"/>
          </a:xfrm>
        </p:grpSpPr>
        <p:sp>
          <p:nvSpPr>
            <p:cNvPr id="3" name="Freeform 3"/>
            <p:cNvSpPr/>
            <p:nvPr/>
          </p:nvSpPr>
          <p:spPr>
            <a:xfrm>
              <a:off x="0" y="0"/>
              <a:ext cx="1705483" cy="12700"/>
            </a:xfrm>
            <a:custGeom>
              <a:avLst/>
              <a:gdLst/>
              <a:ahLst/>
              <a:cxnLst/>
              <a:rect l="l" t="t" r="r" b="b"/>
              <a:pathLst>
                <a:path w="1705483" h="12700">
                  <a:moveTo>
                    <a:pt x="0" y="0"/>
                  </a:moveTo>
                  <a:lnTo>
                    <a:pt x="1705483" y="0"/>
                  </a:lnTo>
                  <a:lnTo>
                    <a:pt x="1705483" y="12700"/>
                  </a:lnTo>
                  <a:lnTo>
                    <a:pt x="0" y="12700"/>
                  </a:lnTo>
                  <a:close/>
                </a:path>
              </a:pathLst>
            </a:custGeom>
            <a:solidFill>
              <a:srgbClr val="1A1447"/>
            </a:solidFill>
          </p:spPr>
          <p:txBody>
            <a:bodyPr/>
            <a:lstStyle/>
            <a:p>
              <a:endParaRPr lang="fr-FR"/>
            </a:p>
          </p:txBody>
        </p:sp>
      </p:grpSp>
      <p:sp>
        <p:nvSpPr>
          <p:cNvPr id="4" name="TextBox 99"/>
          <p:cNvSpPr txBox="1"/>
          <p:nvPr/>
        </p:nvSpPr>
        <p:spPr>
          <a:xfrm>
            <a:off x="6672167" y="9843907"/>
            <a:ext cx="248917" cy="240665"/>
          </a:xfrm>
          <a:prstGeom prst="rect">
            <a:avLst/>
          </a:prstGeom>
        </p:spPr>
        <p:txBody>
          <a:bodyPr lIns="0" tIns="0" rIns="0" bIns="0" rtlCol="0" anchor="t">
            <a:spAutoFit/>
          </a:bodyPr>
          <a:lstStyle/>
          <a:p>
            <a:pPr algn="l">
              <a:lnSpc>
                <a:spcPts val="1959"/>
              </a:lnSpc>
            </a:pPr>
            <a:r>
              <a:rPr lang="en-US" sz="1399" b="1" spc="2" dirty="0">
                <a:solidFill>
                  <a:srgbClr val="231F20"/>
                </a:solidFill>
                <a:latin typeface="Open Sans Bold"/>
                <a:ea typeface="Open Sans Bold"/>
                <a:cs typeface="Open Sans Bold"/>
                <a:sym typeface="Open Sans Bold"/>
              </a:rPr>
              <a:t>35</a:t>
            </a:r>
          </a:p>
        </p:txBody>
      </p:sp>
      <p:sp>
        <p:nvSpPr>
          <p:cNvPr id="5" name="TextBox 5"/>
          <p:cNvSpPr txBox="1"/>
          <p:nvPr/>
        </p:nvSpPr>
        <p:spPr>
          <a:xfrm>
            <a:off x="827999" y="483803"/>
            <a:ext cx="2040941" cy="426034"/>
          </a:xfrm>
          <a:prstGeom prst="rect">
            <a:avLst/>
          </a:prstGeom>
        </p:spPr>
        <p:txBody>
          <a:bodyPr lIns="0" tIns="0" rIns="0" bIns="0" rtlCol="0" anchor="t">
            <a:spAutoFit/>
          </a:bodyPr>
          <a:lstStyle/>
          <a:p>
            <a:pPr algn="l">
              <a:lnSpc>
                <a:spcPts val="3359"/>
              </a:lnSpc>
            </a:pPr>
            <a:r>
              <a:rPr lang="en-US" sz="2400" b="1" i="1" spc="9">
                <a:solidFill>
                  <a:srgbClr val="1A1447"/>
                </a:solidFill>
                <a:latin typeface="IBM Plex Sans Bold Italics"/>
                <a:ea typeface="IBM Plex Sans Bold Italics"/>
                <a:cs typeface="IBM Plex Sans Bold Italics"/>
                <a:sym typeface="IBM Plex Sans Bold Italics"/>
              </a:rPr>
              <a:t>CANDIDATER </a:t>
            </a:r>
          </a:p>
        </p:txBody>
      </p:sp>
      <p:sp>
        <p:nvSpPr>
          <p:cNvPr id="6" name="TextBox 6"/>
          <p:cNvSpPr txBox="1"/>
          <p:nvPr/>
        </p:nvSpPr>
        <p:spPr>
          <a:xfrm>
            <a:off x="827999" y="5340401"/>
            <a:ext cx="2098215" cy="426034"/>
          </a:xfrm>
          <a:prstGeom prst="rect">
            <a:avLst/>
          </a:prstGeom>
        </p:spPr>
        <p:txBody>
          <a:bodyPr lIns="0" tIns="0" rIns="0" bIns="0" rtlCol="0" anchor="t">
            <a:spAutoFit/>
          </a:bodyPr>
          <a:lstStyle/>
          <a:p>
            <a:pPr algn="l">
              <a:lnSpc>
                <a:spcPts val="3359"/>
              </a:lnSpc>
            </a:pPr>
            <a:r>
              <a:rPr lang="en-US" sz="2400" b="1" i="1" spc="9">
                <a:solidFill>
                  <a:srgbClr val="1A1447"/>
                </a:solidFill>
                <a:latin typeface="IBM Plex Sans Bold Italics"/>
                <a:ea typeface="IBM Plex Sans Bold Italics"/>
                <a:cs typeface="IBM Plex Sans Bold Italics"/>
                <a:sym typeface="IBM Plex Sans Bold Italics"/>
              </a:rPr>
              <a:t>APPLICATION </a:t>
            </a:r>
          </a:p>
        </p:txBody>
      </p:sp>
      <p:sp>
        <p:nvSpPr>
          <p:cNvPr id="7" name="TextBox 7"/>
          <p:cNvSpPr txBox="1"/>
          <p:nvPr/>
        </p:nvSpPr>
        <p:spPr>
          <a:xfrm>
            <a:off x="5430717" y="5706161"/>
            <a:ext cx="1241450" cy="426034"/>
          </a:xfrm>
          <a:prstGeom prst="rect">
            <a:avLst/>
          </a:prstGeom>
        </p:spPr>
        <p:txBody>
          <a:bodyPr lIns="0" tIns="0" rIns="0" bIns="0" rtlCol="0" anchor="t">
            <a:spAutoFit/>
          </a:bodyPr>
          <a:lstStyle/>
          <a:p>
            <a:pPr algn="l">
              <a:lnSpc>
                <a:spcPts val="3359"/>
              </a:lnSpc>
            </a:pPr>
            <a:r>
              <a:rPr lang="en-US" sz="2400" b="1" i="1" spc="9">
                <a:solidFill>
                  <a:srgbClr val="EA8C4C"/>
                </a:solidFill>
                <a:latin typeface="IBM Plex Sans Bold Italics"/>
                <a:ea typeface="IBM Plex Sans Bold Italics"/>
                <a:cs typeface="IBM Plex Sans Bold Italics"/>
                <a:sym typeface="IBM Plex Sans Bold Italics"/>
              </a:rPr>
              <a:t>5 STEPS</a:t>
            </a:r>
          </a:p>
        </p:txBody>
      </p:sp>
      <p:sp>
        <p:nvSpPr>
          <p:cNvPr id="8" name="TextBox 8"/>
          <p:cNvSpPr txBox="1"/>
          <p:nvPr/>
        </p:nvSpPr>
        <p:spPr>
          <a:xfrm>
            <a:off x="4807115" y="849563"/>
            <a:ext cx="1865071" cy="405765"/>
          </a:xfrm>
          <a:prstGeom prst="rect">
            <a:avLst/>
          </a:prstGeom>
        </p:spPr>
        <p:txBody>
          <a:bodyPr lIns="0" tIns="0" rIns="0" bIns="0" rtlCol="0" anchor="t">
            <a:spAutoFit/>
          </a:bodyPr>
          <a:lstStyle/>
          <a:p>
            <a:pPr algn="l">
              <a:lnSpc>
                <a:spcPts val="3359"/>
              </a:lnSpc>
            </a:pPr>
            <a:r>
              <a:rPr lang="en-US" sz="2400" b="1" i="1" spc="9">
                <a:solidFill>
                  <a:srgbClr val="EA8C4C"/>
                </a:solidFill>
                <a:latin typeface="IBM Plex Sans Bold Italics"/>
                <a:ea typeface="IBM Plex Sans Bold Italics"/>
                <a:cs typeface="IBM Plex Sans Bold Italics"/>
                <a:sym typeface="IBM Plex Sans Bold Italics"/>
              </a:rPr>
              <a:t>EN 5 ÉTAPES</a:t>
            </a:r>
          </a:p>
        </p:txBody>
      </p:sp>
      <p:sp>
        <p:nvSpPr>
          <p:cNvPr id="9" name="TextBox 9"/>
          <p:cNvSpPr txBox="1"/>
          <p:nvPr/>
        </p:nvSpPr>
        <p:spPr>
          <a:xfrm>
            <a:off x="827999" y="1053055"/>
            <a:ext cx="6083132" cy="3937254"/>
          </a:xfrm>
          <a:prstGeom prst="rect">
            <a:avLst/>
          </a:prstGeom>
        </p:spPr>
        <p:txBody>
          <a:bodyPr lIns="0" tIns="0" rIns="0" bIns="0" rtlCol="0" anchor="t">
            <a:spAutoFit/>
          </a:bodyPr>
          <a:lstStyle/>
          <a:p>
            <a:pPr algn="l">
              <a:lnSpc>
                <a:spcPts val="3000"/>
              </a:lnSpc>
            </a:pPr>
            <a:r>
              <a:rPr lang="en-US" sz="1200" b="1" i="1" spc="4">
                <a:solidFill>
                  <a:srgbClr val="EA8C4C"/>
                </a:solidFill>
                <a:latin typeface="IBM Plex Sans Bold Italics"/>
                <a:ea typeface="IBM Plex Sans Bold Italics"/>
                <a:cs typeface="IBM Plex Sans Bold Italics"/>
                <a:sym typeface="IBM Plex Sans Bold Italics"/>
              </a:rPr>
              <a:t>sans concours et hors parcoursup !</a:t>
            </a:r>
          </a:p>
          <a:p>
            <a:pPr algn="l">
              <a:lnSpc>
                <a:spcPts val="3000"/>
              </a:lnSpc>
            </a:pPr>
            <a:r>
              <a:rPr lang="en-US" sz="1200" b="1" spc="4">
                <a:solidFill>
                  <a:srgbClr val="EA8C39"/>
                </a:solidFill>
                <a:latin typeface="IBM Plex Sans Bold"/>
                <a:ea typeface="IBM Plex Sans Bold"/>
                <a:cs typeface="IBM Plex Sans Bold"/>
                <a:sym typeface="IBM Plex Sans Bold"/>
              </a:rPr>
              <a:t>ÉTAPE 1 </a:t>
            </a:r>
            <a:r>
              <a:rPr lang="en-US" sz="1200" b="1" i="1" spc="4">
                <a:solidFill>
                  <a:srgbClr val="231F20"/>
                </a:solidFill>
                <a:latin typeface="IBM Plex Sans Bold Italics"/>
                <a:ea typeface="IBM Plex Sans Bold Italics"/>
                <a:cs typeface="IBM Plex Sans Bold Italics"/>
                <a:sym typeface="IBM Plex Sans Bold Italics"/>
              </a:rPr>
              <a:t>:</a:t>
            </a:r>
            <a:r>
              <a:rPr lang="en-US" sz="1200" b="1" i="1" spc="4">
                <a:solidFill>
                  <a:srgbClr val="464395"/>
                </a:solidFill>
                <a:latin typeface="IBM Plex Sans Bold Italics"/>
                <a:ea typeface="IBM Plex Sans Bold Italics"/>
                <a:cs typeface="IBM Plex Sans Bold Italics"/>
                <a:sym typeface="IBM Plex Sans Bold Italics"/>
              </a:rPr>
              <a:t> </a:t>
            </a:r>
            <a:r>
              <a:rPr lang="en-US" sz="1200" b="1" i="1" spc="4">
                <a:solidFill>
                  <a:srgbClr val="1A1447"/>
                </a:solidFill>
                <a:latin typeface="IBM Plex Sans Bold Italics"/>
                <a:ea typeface="IBM Plex Sans Bold Italics"/>
                <a:cs typeface="IBM Plex Sans Bold Italics"/>
                <a:sym typeface="IBM Plex Sans Bold Italics"/>
              </a:rPr>
              <a:t>FORMULAIRE DE CANDIDATURE 100% ONLINE ! </a:t>
            </a:r>
          </a:p>
          <a:p>
            <a:pPr algn="l">
              <a:lnSpc>
                <a:spcPts val="710"/>
              </a:lnSpc>
            </a:pPr>
            <a:r>
              <a:rPr lang="en-US" sz="1200" i="1" spc="6">
                <a:solidFill>
                  <a:srgbClr val="1A1447"/>
                </a:solidFill>
                <a:latin typeface="IBM Plex Sans Italics"/>
                <a:ea typeface="IBM Plex Sans Italics"/>
                <a:cs typeface="IBM Plex Sans Italics"/>
                <a:sym typeface="IBM Plex Sans Italics"/>
              </a:rPr>
              <a:t>Créer votre fiche de candidature sur : </a:t>
            </a:r>
            <a:r>
              <a:rPr lang="en-US" sz="1200" b="1" i="1" spc="6">
                <a:solidFill>
                  <a:srgbClr val="1A1447"/>
                </a:solidFill>
                <a:latin typeface="IBM Plex Sans Bold Italics"/>
                <a:ea typeface="IBM Plex Sans Bold Italics"/>
                <a:cs typeface="IBM Plex Sans Bold Italics"/>
                <a:sym typeface="IBM Plex Sans Bold Italics"/>
              </a:rPr>
              <a:t>www.ilci-education.fr/admissions/</a:t>
            </a:r>
          </a:p>
          <a:p>
            <a:pPr algn="l">
              <a:lnSpc>
                <a:spcPts val="2160"/>
              </a:lnSpc>
            </a:pPr>
            <a:r>
              <a:rPr lang="en-US" sz="1200" i="1" spc="6">
                <a:solidFill>
                  <a:srgbClr val="1A1447"/>
                </a:solidFill>
                <a:latin typeface="IBM Plex Sans Italics"/>
                <a:ea typeface="IBM Plex Sans Italics"/>
                <a:cs typeface="IBM Plex Sans Italics"/>
                <a:sym typeface="IBM Plex Sans Italics"/>
              </a:rPr>
              <a:t>Vous allez recevoir un e-mail, attention à </a:t>
            </a:r>
            <a:r>
              <a:rPr lang="en-US" sz="1200" b="1" i="1" spc="6">
                <a:solidFill>
                  <a:srgbClr val="1A1447"/>
                </a:solidFill>
                <a:latin typeface="IBM Plex Sans Bold Italics"/>
                <a:ea typeface="IBM Plex Sans Bold Italics"/>
                <a:cs typeface="IBM Plex Sans Bold Italics"/>
                <a:sym typeface="IBM Plex Sans Bold Italics"/>
              </a:rPr>
              <a:t>VERIFIER VOTRE BOITE DE SPAM</a:t>
            </a:r>
            <a:r>
              <a:rPr lang="en-US" sz="1200" i="1" spc="6">
                <a:solidFill>
                  <a:srgbClr val="1A1447"/>
                </a:solidFill>
                <a:latin typeface="IBM Plex Sans Italics"/>
                <a:ea typeface="IBM Plex Sans Italics"/>
                <a:cs typeface="IBM Plex Sans Italics"/>
                <a:sym typeface="IBM Plex Sans Italics"/>
              </a:rPr>
              <a:t>. </a:t>
            </a:r>
          </a:p>
          <a:p>
            <a:pPr algn="l">
              <a:lnSpc>
                <a:spcPts val="2160"/>
              </a:lnSpc>
            </a:pPr>
            <a:r>
              <a:rPr lang="en-US" sz="1200" b="1" spc="4">
                <a:solidFill>
                  <a:srgbClr val="EA8C39"/>
                </a:solidFill>
                <a:latin typeface="IBM Plex Sans Bold"/>
                <a:ea typeface="IBM Plex Sans Bold"/>
                <a:cs typeface="IBM Plex Sans Bold"/>
                <a:sym typeface="IBM Plex Sans Bold"/>
              </a:rPr>
              <a:t>ÉTAPE 2 </a:t>
            </a:r>
            <a:r>
              <a:rPr lang="en-US" sz="1200" b="1" i="1" spc="4">
                <a:solidFill>
                  <a:srgbClr val="231F20"/>
                </a:solidFill>
                <a:latin typeface="IBM Plex Sans Bold Italics"/>
                <a:ea typeface="IBM Plex Sans Bold Italics"/>
                <a:cs typeface="IBM Plex Sans Bold Italics"/>
                <a:sym typeface="IBM Plex Sans Bold Italics"/>
              </a:rPr>
              <a:t>:</a:t>
            </a:r>
            <a:r>
              <a:rPr lang="en-US" sz="1200" b="1" i="1" spc="4">
                <a:solidFill>
                  <a:srgbClr val="464395"/>
                </a:solidFill>
                <a:latin typeface="IBM Plex Sans Bold Italics"/>
                <a:ea typeface="IBM Plex Sans Bold Italics"/>
                <a:cs typeface="IBM Plex Sans Bold Italics"/>
                <a:sym typeface="IBM Plex Sans Bold Italics"/>
              </a:rPr>
              <a:t> </a:t>
            </a:r>
            <a:r>
              <a:rPr lang="en-US" sz="1200" b="1" i="1" spc="4">
                <a:solidFill>
                  <a:srgbClr val="1A1447"/>
                </a:solidFill>
                <a:latin typeface="IBM Plex Sans Bold Italics"/>
                <a:ea typeface="IBM Plex Sans Bold Italics"/>
                <a:cs typeface="IBM Plex Sans Bold Italics"/>
                <a:sym typeface="IBM Plex Sans Bold Italics"/>
              </a:rPr>
              <a:t>EVALUATION DE DOSSIER</a:t>
            </a:r>
          </a:p>
          <a:p>
            <a:pPr algn="l">
              <a:lnSpc>
                <a:spcPts val="1439"/>
              </a:lnSpc>
            </a:pPr>
            <a:r>
              <a:rPr lang="en-US" sz="1200" i="1" spc="6">
                <a:solidFill>
                  <a:srgbClr val="1A1447"/>
                </a:solidFill>
                <a:latin typeface="IBM Plex Sans Italics"/>
                <a:ea typeface="IBM Plex Sans Italics"/>
                <a:cs typeface="IBM Plex Sans Italics"/>
                <a:sym typeface="IBM Plex Sans Italics"/>
              </a:rPr>
              <a:t>Votre dossier et capacité à suivre des instructions sont évalués</a:t>
            </a:r>
          </a:p>
          <a:p>
            <a:pPr algn="l">
              <a:lnSpc>
                <a:spcPts val="1439"/>
              </a:lnSpc>
            </a:pPr>
            <a:r>
              <a:rPr lang="en-US" sz="1200" i="1" spc="6">
                <a:solidFill>
                  <a:srgbClr val="1A1447"/>
                </a:solidFill>
                <a:latin typeface="IBM Plex Sans Italics"/>
                <a:ea typeface="IBM Plex Sans Italics"/>
                <a:cs typeface="IBM Plex Sans Italics"/>
                <a:sym typeface="IBM Plex Sans Italics"/>
              </a:rPr>
              <a:t>Les commissions ont lieux chaque semaine. Vous recevrez ensuite un mail réponse.</a:t>
            </a:r>
          </a:p>
          <a:p>
            <a:pPr algn="l">
              <a:lnSpc>
                <a:spcPts val="3000"/>
              </a:lnSpc>
            </a:pPr>
            <a:r>
              <a:rPr lang="en-US" sz="1200" b="1" spc="4">
                <a:solidFill>
                  <a:srgbClr val="EA8C39"/>
                </a:solidFill>
                <a:latin typeface="IBM Plex Sans Bold"/>
                <a:ea typeface="IBM Plex Sans Bold"/>
                <a:cs typeface="IBM Plex Sans Bold"/>
                <a:sym typeface="IBM Plex Sans Bold"/>
              </a:rPr>
              <a:t>ÉTAPE 3 </a:t>
            </a:r>
            <a:r>
              <a:rPr lang="en-US" sz="1200" b="1" i="1" spc="4">
                <a:solidFill>
                  <a:srgbClr val="231F20"/>
                </a:solidFill>
                <a:latin typeface="IBM Plex Sans Bold Italics"/>
                <a:ea typeface="IBM Plex Sans Bold Italics"/>
                <a:cs typeface="IBM Plex Sans Bold Italics"/>
                <a:sym typeface="IBM Plex Sans Bold Italics"/>
              </a:rPr>
              <a:t>:</a:t>
            </a:r>
            <a:r>
              <a:rPr lang="en-US" sz="1200" b="1" i="1" spc="4">
                <a:solidFill>
                  <a:srgbClr val="464395"/>
                </a:solidFill>
                <a:latin typeface="IBM Plex Sans Bold Italics"/>
                <a:ea typeface="IBM Plex Sans Bold Italics"/>
                <a:cs typeface="IBM Plex Sans Bold Italics"/>
                <a:sym typeface="IBM Plex Sans Bold Italics"/>
              </a:rPr>
              <a:t> </a:t>
            </a:r>
            <a:r>
              <a:rPr lang="en-US" sz="1200" b="1" i="1" spc="4">
                <a:solidFill>
                  <a:srgbClr val="1A1447"/>
                </a:solidFill>
                <a:latin typeface="IBM Plex Sans Bold Italics"/>
                <a:ea typeface="IBM Plex Sans Bold Italics"/>
                <a:cs typeface="IBM Plex Sans Bold Italics"/>
                <a:sym typeface="IBM Plex Sans Bold Italics"/>
              </a:rPr>
              <a:t>ENTRETIEN D’ADMISSION</a:t>
            </a:r>
          </a:p>
          <a:p>
            <a:pPr algn="l">
              <a:lnSpc>
                <a:spcPts val="646"/>
              </a:lnSpc>
            </a:pPr>
            <a:r>
              <a:rPr lang="en-US" sz="1200" i="1" spc="6">
                <a:solidFill>
                  <a:srgbClr val="1A1447"/>
                </a:solidFill>
                <a:latin typeface="IBM Plex Sans Italics"/>
                <a:ea typeface="IBM Plex Sans Italics"/>
                <a:cs typeface="IBM Plex Sans Italics"/>
                <a:sym typeface="IBM Plex Sans Italics"/>
              </a:rPr>
              <a:t>Un </a:t>
            </a:r>
            <a:r>
              <a:rPr lang="en-US" sz="1200" b="1" i="1" spc="6">
                <a:solidFill>
                  <a:srgbClr val="1A1447"/>
                </a:solidFill>
                <a:latin typeface="IBM Plex Sans Bold Italics"/>
                <a:ea typeface="IBM Plex Sans Bold Italics"/>
                <a:cs typeface="IBM Plex Sans Bold Italics"/>
                <a:sym typeface="IBM Plex Sans Bold Italics"/>
              </a:rPr>
              <a:t>ENTRETIEN </a:t>
            </a:r>
            <a:r>
              <a:rPr lang="en-US" sz="1200" i="1" spc="6">
                <a:solidFill>
                  <a:srgbClr val="1A1447"/>
                </a:solidFill>
                <a:latin typeface="IBM Plex Sans Italics"/>
                <a:ea typeface="IBM Plex Sans Italics"/>
                <a:cs typeface="IBM Plex Sans Italics"/>
                <a:sym typeface="IBM Plex Sans Italics"/>
              </a:rPr>
              <a:t>vous sera proposé selon les disponibilités.</a:t>
            </a:r>
          </a:p>
          <a:p>
            <a:pPr algn="l">
              <a:lnSpc>
                <a:spcPts val="2348"/>
              </a:lnSpc>
            </a:pPr>
            <a:r>
              <a:rPr lang="en-US" sz="1200" i="1" spc="6">
                <a:solidFill>
                  <a:srgbClr val="1A1447"/>
                </a:solidFill>
                <a:latin typeface="IBM Plex Sans Italics"/>
                <a:ea typeface="IBM Plex Sans Italics"/>
                <a:cs typeface="IBM Plex Sans Italics"/>
                <a:sym typeface="IBM Plex Sans Italics"/>
              </a:rPr>
              <a:t>En cas de forte affluence, nous proposerons un pré-entretien au format vidéo</a:t>
            </a:r>
          </a:p>
          <a:p>
            <a:pPr algn="l">
              <a:lnSpc>
                <a:spcPts val="2348"/>
              </a:lnSpc>
            </a:pPr>
            <a:r>
              <a:rPr lang="en-US" sz="1200" b="1" spc="4">
                <a:solidFill>
                  <a:srgbClr val="EA8C39"/>
                </a:solidFill>
                <a:latin typeface="IBM Plex Sans Bold"/>
                <a:ea typeface="IBM Plex Sans Bold"/>
                <a:cs typeface="IBM Plex Sans Bold"/>
                <a:sym typeface="IBM Plex Sans Bold"/>
              </a:rPr>
              <a:t>ÉTAPE 4 </a:t>
            </a:r>
            <a:r>
              <a:rPr lang="en-US" sz="1200" b="1" i="1" spc="4">
                <a:solidFill>
                  <a:srgbClr val="231F20"/>
                </a:solidFill>
                <a:latin typeface="IBM Plex Sans Bold Italics"/>
                <a:ea typeface="IBM Plex Sans Bold Italics"/>
                <a:cs typeface="IBM Plex Sans Bold Italics"/>
                <a:sym typeface="IBM Plex Sans Bold Italics"/>
              </a:rPr>
              <a:t>: </a:t>
            </a:r>
            <a:r>
              <a:rPr lang="en-US" sz="1200" b="1" i="1" spc="4">
                <a:solidFill>
                  <a:srgbClr val="1A1447"/>
                </a:solidFill>
                <a:latin typeface="IBM Plex Sans Bold Italics"/>
                <a:ea typeface="IBM Plex Sans Bold Italics"/>
                <a:cs typeface="IBM Plex Sans Bold Italics"/>
                <a:sym typeface="IBM Plex Sans Bold Italics"/>
              </a:rPr>
              <a:t>ADMISSIBILITE ET INSCRIPTION</a:t>
            </a:r>
          </a:p>
          <a:p>
            <a:pPr algn="l">
              <a:lnSpc>
                <a:spcPts val="1101"/>
              </a:lnSpc>
            </a:pPr>
            <a:r>
              <a:rPr lang="en-US" sz="1200" i="1" spc="6">
                <a:solidFill>
                  <a:srgbClr val="1A1447"/>
                </a:solidFill>
                <a:latin typeface="IBM Plex Sans Italics"/>
                <a:ea typeface="IBM Plex Sans Italics"/>
                <a:cs typeface="IBM Plex Sans Italics"/>
                <a:sym typeface="IBM Plex Sans Italics"/>
              </a:rPr>
              <a:t>Vous recevrez un email d’admissibilité/refus avec les informations pour finaliser votre inscription. L’attestation de (pré)inscription vous sera envoyé une fois cette étape finalisée.</a:t>
            </a:r>
          </a:p>
          <a:p>
            <a:pPr algn="l">
              <a:lnSpc>
                <a:spcPts val="3000"/>
              </a:lnSpc>
            </a:pPr>
            <a:r>
              <a:rPr lang="en-US" sz="1200" b="1" spc="4">
                <a:solidFill>
                  <a:srgbClr val="EA8C39"/>
                </a:solidFill>
                <a:latin typeface="IBM Plex Sans Bold"/>
                <a:ea typeface="IBM Plex Sans Bold"/>
                <a:cs typeface="IBM Plex Sans Bold"/>
                <a:sym typeface="IBM Plex Sans Bold"/>
              </a:rPr>
              <a:t>ÉTAPE 5 </a:t>
            </a:r>
            <a:r>
              <a:rPr lang="en-US" sz="1200" b="1" i="1" spc="4">
                <a:solidFill>
                  <a:srgbClr val="231F20"/>
                </a:solidFill>
                <a:latin typeface="IBM Plex Sans Bold Italics"/>
                <a:ea typeface="IBM Plex Sans Bold Italics"/>
                <a:cs typeface="IBM Plex Sans Bold Italics"/>
                <a:sym typeface="IBM Plex Sans Bold Italics"/>
              </a:rPr>
              <a:t>: </a:t>
            </a:r>
            <a:r>
              <a:rPr lang="en-US" sz="1200" b="1" i="1" spc="4">
                <a:solidFill>
                  <a:srgbClr val="1A1447"/>
                </a:solidFill>
                <a:latin typeface="IBM Plex Sans Bold Italics"/>
                <a:ea typeface="IBM Plex Sans Bold Italics"/>
                <a:cs typeface="IBM Plex Sans Bold Italics"/>
                <a:sym typeface="IBM Plex Sans Bold Italics"/>
              </a:rPr>
              <a:t>POUR LES ÉTUDIANTS AVEC DEMANDE DE VISA</a:t>
            </a:r>
          </a:p>
          <a:p>
            <a:pPr algn="l">
              <a:lnSpc>
                <a:spcPts val="804"/>
              </a:lnSpc>
            </a:pPr>
            <a:r>
              <a:rPr lang="en-US" sz="1200" i="1" spc="6">
                <a:solidFill>
                  <a:srgbClr val="1A1447"/>
                </a:solidFill>
                <a:latin typeface="IBM Plex Sans Italics"/>
                <a:ea typeface="IBM Plex Sans Italics"/>
                <a:cs typeface="IBM Plex Sans Italics"/>
                <a:sym typeface="IBM Plex Sans Italics"/>
              </a:rPr>
              <a:t>Veuillez vous rapprocher du Campus France de votre pays pour votre demande de visa.</a:t>
            </a:r>
          </a:p>
          <a:p>
            <a:pPr algn="l">
              <a:lnSpc>
                <a:spcPts val="2076"/>
              </a:lnSpc>
            </a:pPr>
            <a:r>
              <a:rPr lang="en-US" sz="1200" i="1" spc="6">
                <a:solidFill>
                  <a:srgbClr val="1A1447"/>
                </a:solidFill>
                <a:latin typeface="IBM Plex Sans Italics"/>
                <a:ea typeface="IBM Plex Sans Italics"/>
                <a:cs typeface="IBM Plex Sans Italics"/>
                <a:sym typeface="IBM Plex Sans Italics"/>
              </a:rPr>
              <a:t>Dès réception, envoyez-nous une copie de votre visa étudiant à info@ilci.fr</a:t>
            </a:r>
          </a:p>
        </p:txBody>
      </p:sp>
      <p:sp>
        <p:nvSpPr>
          <p:cNvPr id="10" name="TextBox 10"/>
          <p:cNvSpPr txBox="1"/>
          <p:nvPr/>
        </p:nvSpPr>
        <p:spPr>
          <a:xfrm>
            <a:off x="827999" y="5909653"/>
            <a:ext cx="6193936" cy="3934347"/>
          </a:xfrm>
          <a:prstGeom prst="rect">
            <a:avLst/>
          </a:prstGeom>
        </p:spPr>
        <p:txBody>
          <a:bodyPr lIns="0" tIns="0" rIns="0" bIns="0" rtlCol="0" anchor="t">
            <a:spAutoFit/>
          </a:bodyPr>
          <a:lstStyle/>
          <a:p>
            <a:pPr algn="l">
              <a:lnSpc>
                <a:spcPts val="3000"/>
              </a:lnSpc>
            </a:pPr>
            <a:r>
              <a:rPr lang="en-US" sz="1200" b="1" i="1" spc="4" dirty="0">
                <a:solidFill>
                  <a:srgbClr val="EA8C4C"/>
                </a:solidFill>
                <a:latin typeface="IBM Plex Sans Bold Italics"/>
                <a:ea typeface="IBM Plex Sans Bold Italics"/>
                <a:cs typeface="IBM Plex Sans Bold Italics"/>
                <a:sym typeface="IBM Plex Sans Bold Italics"/>
              </a:rPr>
              <a:t>No written tests, No </a:t>
            </a:r>
            <a:r>
              <a:rPr lang="en-US" sz="1200" b="1" i="1" spc="4" dirty="0" err="1">
                <a:solidFill>
                  <a:srgbClr val="EA8C4C"/>
                </a:solidFill>
                <a:latin typeface="IBM Plex Sans Bold Italics"/>
                <a:ea typeface="IBM Plex Sans Bold Italics"/>
                <a:cs typeface="IBM Plex Sans Bold Italics"/>
                <a:sym typeface="IBM Plex Sans Bold Italics"/>
              </a:rPr>
              <a:t>parcoursup</a:t>
            </a:r>
            <a:r>
              <a:rPr lang="en-US" sz="1200" b="1" i="1" spc="4" dirty="0">
                <a:solidFill>
                  <a:srgbClr val="EA8C4C"/>
                </a:solidFill>
                <a:latin typeface="IBM Plex Sans Bold Italics"/>
                <a:ea typeface="IBM Plex Sans Bold Italics"/>
                <a:cs typeface="IBM Plex Sans Bold Italics"/>
                <a:sym typeface="IBM Plex Sans Bold Italics"/>
              </a:rPr>
              <a:t> !</a:t>
            </a:r>
          </a:p>
          <a:p>
            <a:pPr algn="l">
              <a:lnSpc>
                <a:spcPts val="3000"/>
              </a:lnSpc>
            </a:pPr>
            <a:r>
              <a:rPr lang="en-US" sz="1200" b="1" spc="4" dirty="0">
                <a:solidFill>
                  <a:srgbClr val="EA8C39"/>
                </a:solidFill>
                <a:latin typeface="IBM Plex Sans Bold"/>
                <a:ea typeface="IBM Plex Sans Bold"/>
                <a:cs typeface="IBM Plex Sans Bold"/>
                <a:sym typeface="IBM Plex Sans Bold"/>
              </a:rPr>
              <a:t>STEP 1 </a:t>
            </a:r>
            <a:r>
              <a:rPr lang="en-US" sz="1200" b="1" i="1" spc="4" dirty="0">
                <a:solidFill>
                  <a:srgbClr val="231F20"/>
                </a:solidFill>
                <a:latin typeface="IBM Plex Sans Bold Italics"/>
                <a:ea typeface="IBM Plex Sans Bold Italics"/>
                <a:cs typeface="IBM Plex Sans Bold Italics"/>
                <a:sym typeface="IBM Plex Sans Bold Italics"/>
              </a:rPr>
              <a:t>:</a:t>
            </a:r>
            <a:r>
              <a:rPr lang="en-US" sz="1200" b="1" i="1" spc="4" dirty="0">
                <a:solidFill>
                  <a:srgbClr val="464395"/>
                </a:solidFill>
                <a:latin typeface="IBM Plex Sans Bold Italics"/>
                <a:ea typeface="IBM Plex Sans Bold Italics"/>
                <a:cs typeface="IBM Plex Sans Bold Italics"/>
                <a:sym typeface="IBM Plex Sans Bold Italics"/>
              </a:rPr>
              <a:t> </a:t>
            </a:r>
            <a:r>
              <a:rPr lang="en-US" sz="1200" b="1" i="1" spc="4" dirty="0">
                <a:solidFill>
                  <a:srgbClr val="1A1447"/>
                </a:solidFill>
                <a:latin typeface="IBM Plex Sans Bold Italics"/>
                <a:ea typeface="IBM Plex Sans Bold Italics"/>
                <a:cs typeface="IBM Plex Sans Bold Italics"/>
                <a:sym typeface="IBM Plex Sans Bold Italics"/>
              </a:rPr>
              <a:t>STUDENT APPLICATION 100% ONLINE ! </a:t>
            </a:r>
          </a:p>
          <a:p>
            <a:pPr algn="l">
              <a:lnSpc>
                <a:spcPts val="710"/>
              </a:lnSpc>
            </a:pPr>
            <a:r>
              <a:rPr lang="en-US" sz="1200" i="1" dirty="0">
                <a:solidFill>
                  <a:srgbClr val="1A1447"/>
                </a:solidFill>
                <a:latin typeface="IBM Plex Sans Italics"/>
                <a:ea typeface="IBM Plex Sans Italics"/>
                <a:cs typeface="IBM Plex Sans Italics"/>
                <a:sym typeface="IBM Plex Sans Italics"/>
              </a:rPr>
              <a:t>Apply on : </a:t>
            </a:r>
            <a:r>
              <a:rPr lang="en-US" sz="1200" b="1" i="1" dirty="0">
                <a:solidFill>
                  <a:srgbClr val="1A1447"/>
                </a:solidFill>
                <a:latin typeface="IBM Plex Sans Bold Italics"/>
                <a:ea typeface="IBM Plex Sans Bold Italics"/>
                <a:cs typeface="IBM Plex Sans Bold Italics"/>
                <a:sym typeface="IBM Plex Sans Bold Italics"/>
              </a:rPr>
              <a:t>www.ilci-education.fr/admissions/</a:t>
            </a:r>
          </a:p>
          <a:p>
            <a:pPr algn="l">
              <a:lnSpc>
                <a:spcPts val="2160"/>
              </a:lnSpc>
            </a:pPr>
            <a:r>
              <a:rPr lang="en-US" sz="1200" i="1" spc="6" dirty="0">
                <a:solidFill>
                  <a:srgbClr val="1A1447"/>
                </a:solidFill>
                <a:latin typeface="IBM Plex Sans Italics"/>
                <a:ea typeface="IBM Plex Sans Italics"/>
                <a:cs typeface="IBM Plex Sans Italics"/>
                <a:sym typeface="IBM Plex Sans Italics"/>
              </a:rPr>
              <a:t>You will receive and email, </a:t>
            </a:r>
            <a:r>
              <a:rPr lang="en-US" sz="1200" b="1" i="1" spc="6" dirty="0">
                <a:solidFill>
                  <a:srgbClr val="1A1447"/>
                </a:solidFill>
                <a:latin typeface="IBM Plex Sans Bold Italics"/>
                <a:ea typeface="IBM Plex Sans Bold Italics"/>
                <a:cs typeface="IBM Plex Sans Bold Italics"/>
                <a:sym typeface="IBM Plex Sans Bold Italics"/>
              </a:rPr>
              <a:t>PAY ATTENTION TO YOUR JUNK/SPAM BOX</a:t>
            </a:r>
            <a:r>
              <a:rPr lang="en-US" sz="1200" i="1" spc="6" dirty="0">
                <a:solidFill>
                  <a:srgbClr val="1A1447"/>
                </a:solidFill>
                <a:latin typeface="IBM Plex Sans Italics"/>
                <a:ea typeface="IBM Plex Sans Italics"/>
                <a:cs typeface="IBM Plex Sans Italics"/>
                <a:sym typeface="IBM Plex Sans Italics"/>
              </a:rPr>
              <a:t>. </a:t>
            </a:r>
          </a:p>
          <a:p>
            <a:pPr algn="l">
              <a:lnSpc>
                <a:spcPts val="2160"/>
              </a:lnSpc>
            </a:pPr>
            <a:r>
              <a:rPr lang="en-US" sz="1200" b="1" spc="4" dirty="0">
                <a:solidFill>
                  <a:srgbClr val="EA8C39"/>
                </a:solidFill>
                <a:latin typeface="IBM Plex Sans Bold"/>
                <a:ea typeface="IBM Plex Sans Bold"/>
                <a:cs typeface="IBM Plex Sans Bold"/>
                <a:sym typeface="IBM Plex Sans Bold"/>
              </a:rPr>
              <a:t>STEP 2 </a:t>
            </a:r>
            <a:r>
              <a:rPr lang="en-US" sz="1200" b="1" i="1" spc="4" dirty="0">
                <a:solidFill>
                  <a:srgbClr val="231F20"/>
                </a:solidFill>
                <a:latin typeface="IBM Plex Sans Bold Italics"/>
                <a:ea typeface="IBM Plex Sans Bold Italics"/>
                <a:cs typeface="IBM Plex Sans Bold Italics"/>
                <a:sym typeface="IBM Plex Sans Bold Italics"/>
              </a:rPr>
              <a:t>:</a:t>
            </a:r>
            <a:r>
              <a:rPr lang="en-US" sz="1200" b="1" i="1" spc="4" dirty="0">
                <a:solidFill>
                  <a:srgbClr val="464395"/>
                </a:solidFill>
                <a:latin typeface="IBM Plex Sans Bold Italics"/>
                <a:ea typeface="IBM Plex Sans Bold Italics"/>
                <a:cs typeface="IBM Plex Sans Bold Italics"/>
                <a:sym typeface="IBM Plex Sans Bold Italics"/>
              </a:rPr>
              <a:t> </a:t>
            </a:r>
            <a:r>
              <a:rPr lang="en-US" sz="1200" b="1" i="1" spc="4" dirty="0">
                <a:solidFill>
                  <a:srgbClr val="1A1447"/>
                </a:solidFill>
                <a:latin typeface="IBM Plex Sans Bold Italics"/>
                <a:ea typeface="IBM Plex Sans Bold Italics"/>
                <a:cs typeface="IBM Plex Sans Bold Italics"/>
                <a:sym typeface="IBM Plex Sans Bold Italics"/>
              </a:rPr>
              <a:t>FILE EVALUATION</a:t>
            </a:r>
          </a:p>
          <a:p>
            <a:pPr algn="l">
              <a:lnSpc>
                <a:spcPts val="1439"/>
              </a:lnSpc>
            </a:pPr>
            <a:r>
              <a:rPr lang="en-US" sz="1200" i="1" spc="6" dirty="0">
                <a:solidFill>
                  <a:srgbClr val="1A1447"/>
                </a:solidFill>
                <a:latin typeface="IBM Plex Sans Italics"/>
                <a:ea typeface="IBM Plex Sans Italics"/>
                <a:cs typeface="IBM Plex Sans Italics"/>
                <a:sym typeface="IBM Plex Sans Italics"/>
              </a:rPr>
              <a:t>Your documents and capacity to follow instruction will be reviewed.</a:t>
            </a:r>
          </a:p>
          <a:p>
            <a:pPr algn="l">
              <a:lnSpc>
                <a:spcPts val="1439"/>
              </a:lnSpc>
            </a:pPr>
            <a:r>
              <a:rPr lang="en-US" sz="1200" i="1" spc="6" dirty="0">
                <a:solidFill>
                  <a:srgbClr val="1A1447"/>
                </a:solidFill>
                <a:latin typeface="IBM Plex Sans Italics"/>
                <a:ea typeface="IBM Plex Sans Italics"/>
                <a:cs typeface="IBM Plex Sans Italics"/>
                <a:sym typeface="IBM Plex Sans Italics"/>
              </a:rPr>
              <a:t>Evaluation </a:t>
            </a:r>
            <a:r>
              <a:rPr lang="en-US" sz="1200" i="1" spc="6" dirty="0" err="1">
                <a:solidFill>
                  <a:srgbClr val="1A1447"/>
                </a:solidFill>
                <a:latin typeface="IBM Plex Sans Italics"/>
                <a:ea typeface="IBM Plex Sans Italics"/>
                <a:cs typeface="IBM Plex Sans Italics"/>
                <a:sym typeface="IBM Plex Sans Italics"/>
              </a:rPr>
              <a:t>commitee</a:t>
            </a:r>
            <a:r>
              <a:rPr lang="en-US" sz="1200" i="1" spc="6" dirty="0">
                <a:solidFill>
                  <a:srgbClr val="1A1447"/>
                </a:solidFill>
                <a:latin typeface="IBM Plex Sans Italics"/>
                <a:ea typeface="IBM Plex Sans Italics"/>
                <a:cs typeface="IBM Plex Sans Italics"/>
                <a:sym typeface="IBM Plex Sans Italics"/>
              </a:rPr>
              <a:t> is organized every week. You will received an answer by email.</a:t>
            </a:r>
          </a:p>
          <a:p>
            <a:pPr algn="l">
              <a:lnSpc>
                <a:spcPts val="3000"/>
              </a:lnSpc>
            </a:pPr>
            <a:r>
              <a:rPr lang="en-US" sz="1200" b="1" spc="4" dirty="0">
                <a:solidFill>
                  <a:srgbClr val="EA8C39"/>
                </a:solidFill>
                <a:latin typeface="IBM Plex Sans Bold"/>
                <a:ea typeface="IBM Plex Sans Bold"/>
                <a:cs typeface="IBM Plex Sans Bold"/>
                <a:sym typeface="IBM Plex Sans Bold"/>
              </a:rPr>
              <a:t>STEP 3 </a:t>
            </a:r>
            <a:r>
              <a:rPr lang="en-US" sz="1200" b="1" i="1" spc="4" dirty="0">
                <a:solidFill>
                  <a:srgbClr val="231F20"/>
                </a:solidFill>
                <a:latin typeface="IBM Plex Sans Bold Italics"/>
                <a:ea typeface="IBM Plex Sans Bold Italics"/>
                <a:cs typeface="IBM Plex Sans Bold Italics"/>
                <a:sym typeface="IBM Plex Sans Bold Italics"/>
              </a:rPr>
              <a:t>:</a:t>
            </a:r>
            <a:r>
              <a:rPr lang="en-US" sz="1200" b="1" i="1" spc="4" dirty="0">
                <a:solidFill>
                  <a:srgbClr val="464395"/>
                </a:solidFill>
                <a:latin typeface="IBM Plex Sans Bold Italics"/>
                <a:ea typeface="IBM Plex Sans Bold Italics"/>
                <a:cs typeface="IBM Plex Sans Bold Italics"/>
                <a:sym typeface="IBM Plex Sans Bold Italics"/>
              </a:rPr>
              <a:t> </a:t>
            </a:r>
            <a:r>
              <a:rPr lang="en-US" sz="1200" b="1" i="1" spc="4" dirty="0">
                <a:solidFill>
                  <a:srgbClr val="1A1447"/>
                </a:solidFill>
                <a:latin typeface="IBM Plex Sans Bold Italics"/>
                <a:ea typeface="IBM Plex Sans Bold Italics"/>
                <a:cs typeface="IBM Plex Sans Bold Italics"/>
                <a:sym typeface="IBM Plex Sans Bold Italics"/>
              </a:rPr>
              <a:t>INTERVIEW</a:t>
            </a:r>
          </a:p>
          <a:p>
            <a:pPr algn="l">
              <a:lnSpc>
                <a:spcPts val="646"/>
              </a:lnSpc>
            </a:pPr>
            <a:r>
              <a:rPr lang="en-US" sz="1200" i="1" spc="6" dirty="0">
                <a:solidFill>
                  <a:srgbClr val="1A1447"/>
                </a:solidFill>
                <a:latin typeface="IBM Plex Sans Italics"/>
                <a:ea typeface="IBM Plex Sans Italics"/>
                <a:cs typeface="IBM Plex Sans Italics"/>
                <a:sym typeface="IBM Plex Sans Italics"/>
              </a:rPr>
              <a:t>We will plan an </a:t>
            </a:r>
            <a:r>
              <a:rPr lang="en-US" sz="1200" b="1" i="1" spc="6" dirty="0">
                <a:solidFill>
                  <a:srgbClr val="1A1447"/>
                </a:solidFill>
                <a:latin typeface="IBM Plex Sans Bold Italics"/>
                <a:ea typeface="IBM Plex Sans Bold Italics"/>
                <a:cs typeface="IBM Plex Sans Bold Italics"/>
                <a:sym typeface="IBM Plex Sans Bold Italics"/>
              </a:rPr>
              <a:t>INTERVIEW </a:t>
            </a:r>
            <a:r>
              <a:rPr lang="en-US" sz="1200" i="1" spc="6" dirty="0">
                <a:solidFill>
                  <a:srgbClr val="1A1447"/>
                </a:solidFill>
                <a:latin typeface="IBM Plex Sans Italics"/>
                <a:ea typeface="IBM Plex Sans Italics"/>
                <a:cs typeface="IBM Plex Sans Italics"/>
                <a:sym typeface="IBM Plex Sans Italics"/>
              </a:rPr>
              <a:t>with you. In case of high demands we will request a </a:t>
            </a:r>
            <a:r>
              <a:rPr lang="en-US" sz="1200" i="1" spc="6" dirty="0" err="1">
                <a:solidFill>
                  <a:srgbClr val="1A1447"/>
                </a:solidFill>
                <a:latin typeface="IBM Plex Sans Italics"/>
                <a:ea typeface="IBM Plex Sans Italics"/>
                <a:cs typeface="IBM Plex Sans Italics"/>
                <a:sym typeface="IBM Plex Sans Italics"/>
              </a:rPr>
              <a:t>introduc</a:t>
            </a:r>
            <a:r>
              <a:rPr lang="en-US" sz="1200" i="1" spc="6" dirty="0">
                <a:solidFill>
                  <a:srgbClr val="1A1447"/>
                </a:solidFill>
                <a:latin typeface="IBM Plex Sans Italics"/>
                <a:ea typeface="IBM Plex Sans Italics"/>
                <a:cs typeface="IBM Plex Sans Italics"/>
                <a:sym typeface="IBM Plex Sans Italics"/>
              </a:rPr>
              <a:t>-</a:t>
            </a:r>
          </a:p>
          <a:p>
            <a:pPr algn="l">
              <a:lnSpc>
                <a:spcPts val="2348"/>
              </a:lnSpc>
            </a:pPr>
            <a:r>
              <a:rPr lang="en-US" sz="1200" i="1" spc="6" dirty="0" err="1">
                <a:solidFill>
                  <a:srgbClr val="1A1447"/>
                </a:solidFill>
                <a:latin typeface="IBM Plex Sans Italics"/>
                <a:ea typeface="IBM Plex Sans Italics"/>
                <a:cs typeface="IBM Plex Sans Italics"/>
                <a:sym typeface="IBM Plex Sans Italics"/>
              </a:rPr>
              <a:t>tion</a:t>
            </a:r>
            <a:r>
              <a:rPr lang="en-US" sz="1200" i="1" spc="6" dirty="0">
                <a:solidFill>
                  <a:srgbClr val="1A1447"/>
                </a:solidFill>
                <a:latin typeface="IBM Plex Sans Italics"/>
                <a:ea typeface="IBM Plex Sans Italics"/>
                <a:cs typeface="IBM Plex Sans Italics"/>
                <a:sym typeface="IBM Plex Sans Italics"/>
              </a:rPr>
              <a:t> video and call you for additional questions if necessary only.</a:t>
            </a:r>
          </a:p>
          <a:p>
            <a:pPr algn="l">
              <a:lnSpc>
                <a:spcPts val="2348"/>
              </a:lnSpc>
            </a:pPr>
            <a:r>
              <a:rPr lang="en-US" sz="1200" b="1" spc="4" dirty="0">
                <a:solidFill>
                  <a:srgbClr val="EA8C39"/>
                </a:solidFill>
                <a:latin typeface="IBM Plex Sans Bold"/>
                <a:ea typeface="IBM Plex Sans Bold"/>
                <a:cs typeface="IBM Plex Sans Bold"/>
                <a:sym typeface="IBM Plex Sans Bold"/>
              </a:rPr>
              <a:t>STEP 4 </a:t>
            </a:r>
            <a:r>
              <a:rPr lang="en-US" sz="1200" b="1" i="1" spc="4" dirty="0">
                <a:solidFill>
                  <a:srgbClr val="231F20"/>
                </a:solidFill>
                <a:latin typeface="IBM Plex Sans Bold Italics"/>
                <a:ea typeface="IBM Plex Sans Bold Italics"/>
                <a:cs typeface="IBM Plex Sans Bold Italics"/>
                <a:sym typeface="IBM Plex Sans Bold Italics"/>
              </a:rPr>
              <a:t>: </a:t>
            </a:r>
            <a:r>
              <a:rPr lang="en-US" sz="1200" b="1" i="1" spc="4" dirty="0">
                <a:solidFill>
                  <a:srgbClr val="1A1447"/>
                </a:solidFill>
                <a:latin typeface="IBM Plex Sans Bold Italics"/>
                <a:ea typeface="IBM Plex Sans Bold Italics"/>
                <a:cs typeface="IBM Plex Sans Bold Italics"/>
                <a:sym typeface="IBM Plex Sans Bold Italics"/>
              </a:rPr>
              <a:t>DECISION AND ENROLMENT</a:t>
            </a:r>
          </a:p>
          <a:p>
            <a:pPr algn="l">
              <a:lnSpc>
                <a:spcPts val="1101"/>
              </a:lnSpc>
            </a:pPr>
            <a:r>
              <a:rPr lang="en-US" sz="1200" i="1" spc="6" dirty="0">
                <a:solidFill>
                  <a:srgbClr val="1A1447"/>
                </a:solidFill>
                <a:latin typeface="IBM Plex Sans Italics"/>
                <a:ea typeface="IBM Plex Sans Italics"/>
                <a:cs typeface="IBM Plex Sans Italics"/>
                <a:sym typeface="IBM Plex Sans Italics"/>
              </a:rPr>
              <a:t>You will received a decision email with the instruction for enrolment in case of acceptancy. </a:t>
            </a:r>
          </a:p>
          <a:p>
            <a:pPr algn="l">
              <a:lnSpc>
                <a:spcPts val="1778"/>
              </a:lnSpc>
            </a:pPr>
            <a:r>
              <a:rPr lang="en-US" sz="1200" i="1" spc="6" dirty="0">
                <a:solidFill>
                  <a:srgbClr val="1A1447"/>
                </a:solidFill>
                <a:latin typeface="IBM Plex Sans Italics"/>
                <a:ea typeface="IBM Plex Sans Italics"/>
                <a:cs typeface="IBM Plex Sans Italics"/>
                <a:sym typeface="IBM Plex Sans Italics"/>
              </a:rPr>
              <a:t>Your enrolment confirmation letter will be sent to you at this step.</a:t>
            </a:r>
          </a:p>
          <a:p>
            <a:pPr algn="l">
              <a:lnSpc>
                <a:spcPts val="3000"/>
              </a:lnSpc>
            </a:pPr>
            <a:r>
              <a:rPr lang="en-US" sz="1200" b="1" spc="4" dirty="0">
                <a:solidFill>
                  <a:srgbClr val="EA8C39"/>
                </a:solidFill>
                <a:latin typeface="IBM Plex Sans Bold"/>
                <a:ea typeface="IBM Plex Sans Bold"/>
                <a:cs typeface="IBM Plex Sans Bold"/>
                <a:sym typeface="IBM Plex Sans Bold"/>
              </a:rPr>
              <a:t>STEP 5 </a:t>
            </a:r>
            <a:r>
              <a:rPr lang="en-US" sz="1200" b="1" i="1" spc="4" dirty="0">
                <a:solidFill>
                  <a:srgbClr val="231F20"/>
                </a:solidFill>
                <a:latin typeface="IBM Plex Sans Bold Italics"/>
                <a:ea typeface="IBM Plex Sans Bold Italics"/>
                <a:cs typeface="IBM Plex Sans Bold Italics"/>
                <a:sym typeface="IBM Plex Sans Bold Italics"/>
              </a:rPr>
              <a:t>: </a:t>
            </a:r>
            <a:r>
              <a:rPr lang="en-US" sz="1200" b="1" i="1" spc="4" dirty="0">
                <a:solidFill>
                  <a:srgbClr val="1A1447"/>
                </a:solidFill>
                <a:latin typeface="IBM Plex Sans Bold Italics"/>
                <a:ea typeface="IBM Plex Sans Bold Italics"/>
                <a:cs typeface="IBM Plex Sans Bold Italics"/>
                <a:sym typeface="IBM Plex Sans Bold Italics"/>
              </a:rPr>
              <a:t>FOR STUDENT WITH VISA APPLICATION </a:t>
            </a:r>
          </a:p>
          <a:p>
            <a:pPr algn="l">
              <a:lnSpc>
                <a:spcPts val="804"/>
              </a:lnSpc>
            </a:pPr>
            <a:r>
              <a:rPr lang="en-US" sz="1200" i="1" spc="6" dirty="0">
                <a:solidFill>
                  <a:srgbClr val="1A1447"/>
                </a:solidFill>
                <a:latin typeface="IBM Plex Sans Italics"/>
                <a:ea typeface="IBM Plex Sans Italics"/>
                <a:cs typeface="IBM Plex Sans Italics"/>
                <a:sym typeface="IBM Plex Sans Italics"/>
              </a:rPr>
              <a:t>Please contact the Campus France of your country to start your visa application.</a:t>
            </a:r>
          </a:p>
          <a:p>
            <a:pPr algn="l">
              <a:lnSpc>
                <a:spcPts val="2076"/>
              </a:lnSpc>
            </a:pPr>
            <a:r>
              <a:rPr lang="en-US" sz="1200" i="1" spc="6" dirty="0">
                <a:solidFill>
                  <a:srgbClr val="1A1447"/>
                </a:solidFill>
                <a:latin typeface="IBM Plex Sans Italics"/>
                <a:ea typeface="IBM Plex Sans Italics"/>
                <a:cs typeface="IBM Plex Sans Italics"/>
                <a:sym typeface="IBM Plex Sans Italics"/>
              </a:rPr>
              <a:t>When received, please send us a copy of your visa at info@ilci.fr</a:t>
            </a:r>
          </a:p>
        </p:txBody>
      </p:sp>
      <p:sp>
        <p:nvSpPr>
          <p:cNvPr id="11" name="TextBox 11"/>
          <p:cNvSpPr txBox="1"/>
          <p:nvPr/>
        </p:nvSpPr>
        <p:spPr>
          <a:xfrm>
            <a:off x="2522201" y="10318404"/>
            <a:ext cx="2515629" cy="151428"/>
          </a:xfrm>
          <a:prstGeom prst="rect">
            <a:avLst/>
          </a:prstGeom>
        </p:spPr>
        <p:txBody>
          <a:bodyPr lIns="0" tIns="0" rIns="0" bIns="0" rtlCol="0" anchor="t">
            <a:spAutoFit/>
          </a:bodyPr>
          <a:lstStyle/>
          <a:p>
            <a:pPr algn="l">
              <a:lnSpc>
                <a:spcPts val="1260"/>
              </a:lnSpc>
            </a:pPr>
            <a:r>
              <a:rPr lang="en-US" sz="900" i="1" spc="26">
                <a:solidFill>
                  <a:srgbClr val="939496"/>
                </a:solidFill>
                <a:latin typeface="IBM Plex Sans Italics"/>
                <a:ea typeface="IBM Plex Sans Italics"/>
                <a:cs typeface="IBM Plex Sans Italics"/>
                <a:sym typeface="IBM Plex Sans Italics"/>
              </a:rPr>
              <a:t>Etablissement d’enseignement supérieur privé</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F9F6"/>
        </a:solidFill>
        <a:effectLst/>
      </p:bgPr>
    </p:bg>
    <p:spTree>
      <p:nvGrpSpPr>
        <p:cNvPr id="1" name=""/>
        <p:cNvGrpSpPr/>
        <p:nvPr/>
      </p:nvGrpSpPr>
      <p:grpSpPr>
        <a:xfrm>
          <a:off x="0" y="0"/>
          <a:ext cx="0" cy="0"/>
          <a:chOff x="0" y="0"/>
          <a:chExt cx="0" cy="0"/>
        </a:xfrm>
      </p:grpSpPr>
      <p:sp>
        <p:nvSpPr>
          <p:cNvPr id="2" name="Freeform 2"/>
          <p:cNvSpPr/>
          <p:nvPr/>
        </p:nvSpPr>
        <p:spPr>
          <a:xfrm>
            <a:off x="15" y="3960972"/>
            <a:ext cx="7560000" cy="4723599"/>
          </a:xfrm>
          <a:custGeom>
            <a:avLst/>
            <a:gdLst/>
            <a:ahLst/>
            <a:cxnLst/>
            <a:rect l="l" t="t" r="r" b="b"/>
            <a:pathLst>
              <a:path w="7560000" h="4723599">
                <a:moveTo>
                  <a:pt x="0" y="0"/>
                </a:moveTo>
                <a:lnTo>
                  <a:pt x="7560000" y="0"/>
                </a:lnTo>
                <a:lnTo>
                  <a:pt x="7560000" y="4723599"/>
                </a:lnTo>
                <a:lnTo>
                  <a:pt x="0" y="4723599"/>
                </a:lnTo>
                <a:lnTo>
                  <a:pt x="0" y="0"/>
                </a:lnTo>
                <a:close/>
              </a:path>
            </a:pathLst>
          </a:custGeom>
          <a:blipFill>
            <a:blip r:embed="rId2"/>
            <a:stretch>
              <a:fillRect l="-13176" t="-2798" r="-13176"/>
            </a:stretch>
          </a:blipFill>
        </p:spPr>
        <p:txBody>
          <a:bodyPr/>
          <a:lstStyle/>
          <a:p>
            <a:endParaRPr lang="fr-FR"/>
          </a:p>
        </p:txBody>
      </p:sp>
      <p:grpSp>
        <p:nvGrpSpPr>
          <p:cNvPr id="3" name="Group 3"/>
          <p:cNvGrpSpPr/>
          <p:nvPr/>
        </p:nvGrpSpPr>
        <p:grpSpPr>
          <a:xfrm>
            <a:off x="5345462" y="8922696"/>
            <a:ext cx="1134000" cy="567000"/>
            <a:chOff x="0" y="0"/>
            <a:chExt cx="812800" cy="406400"/>
          </a:xfrm>
        </p:grpSpPr>
        <p:sp>
          <p:nvSpPr>
            <p:cNvPr id="4" name="Freeform 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fr-FR"/>
            </a:p>
          </p:txBody>
        </p:sp>
        <p:sp>
          <p:nvSpPr>
            <p:cNvPr id="5" name="TextBox 5"/>
            <p:cNvSpPr txBox="1"/>
            <p:nvPr/>
          </p:nvSpPr>
          <p:spPr>
            <a:xfrm>
              <a:off x="0" y="0"/>
              <a:ext cx="812800" cy="406400"/>
            </a:xfrm>
            <a:prstGeom prst="rect">
              <a:avLst/>
            </a:prstGeom>
          </p:spPr>
          <p:txBody>
            <a:bodyPr lIns="50800" tIns="50800" rIns="50800" bIns="50800" rtlCol="0" anchor="ctr"/>
            <a:lstStyle/>
            <a:p>
              <a:pPr algn="ctr">
                <a:lnSpc>
                  <a:spcPts val="1439"/>
                </a:lnSpc>
              </a:pPr>
              <a:endParaRPr/>
            </a:p>
          </p:txBody>
        </p:sp>
      </p:grpSp>
      <p:grpSp>
        <p:nvGrpSpPr>
          <p:cNvPr id="6" name="Group 6"/>
          <p:cNvGrpSpPr/>
          <p:nvPr/>
        </p:nvGrpSpPr>
        <p:grpSpPr>
          <a:xfrm>
            <a:off x="6079255" y="8922696"/>
            <a:ext cx="1134000" cy="567000"/>
            <a:chOff x="0" y="0"/>
            <a:chExt cx="812800" cy="406400"/>
          </a:xfrm>
        </p:grpSpPr>
        <p:sp>
          <p:nvSpPr>
            <p:cNvPr id="7" name="Freeform 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fr-FR"/>
            </a:p>
          </p:txBody>
        </p:sp>
        <p:sp>
          <p:nvSpPr>
            <p:cNvPr id="8" name="TextBox 8"/>
            <p:cNvSpPr txBox="1"/>
            <p:nvPr/>
          </p:nvSpPr>
          <p:spPr>
            <a:xfrm>
              <a:off x="0" y="0"/>
              <a:ext cx="812800" cy="406400"/>
            </a:xfrm>
            <a:prstGeom prst="rect">
              <a:avLst/>
            </a:prstGeom>
          </p:spPr>
          <p:txBody>
            <a:bodyPr lIns="50800" tIns="50800" rIns="50800" bIns="50800" rtlCol="0" anchor="ctr"/>
            <a:lstStyle/>
            <a:p>
              <a:pPr algn="ctr">
                <a:lnSpc>
                  <a:spcPts val="1439"/>
                </a:lnSpc>
              </a:pPr>
              <a:endParaRPr/>
            </a:p>
          </p:txBody>
        </p:sp>
      </p:grpSp>
      <p:sp>
        <p:nvSpPr>
          <p:cNvPr id="9" name="Freeform 9"/>
          <p:cNvSpPr/>
          <p:nvPr/>
        </p:nvSpPr>
        <p:spPr>
          <a:xfrm>
            <a:off x="6724383" y="9019660"/>
            <a:ext cx="373071" cy="373071"/>
          </a:xfrm>
          <a:custGeom>
            <a:avLst/>
            <a:gdLst/>
            <a:ahLst/>
            <a:cxnLst/>
            <a:rect l="l" t="t" r="r" b="b"/>
            <a:pathLst>
              <a:path w="373071" h="373071">
                <a:moveTo>
                  <a:pt x="0" y="0"/>
                </a:moveTo>
                <a:lnTo>
                  <a:pt x="373072" y="0"/>
                </a:lnTo>
                <a:lnTo>
                  <a:pt x="373072" y="373071"/>
                </a:lnTo>
                <a:lnTo>
                  <a:pt x="0" y="373071"/>
                </a:lnTo>
                <a:lnTo>
                  <a:pt x="0" y="0"/>
                </a:lnTo>
                <a:close/>
              </a:path>
            </a:pathLst>
          </a:custGeom>
          <a:blipFill>
            <a:blip r:embed="rId3"/>
            <a:stretch>
              <a:fillRect/>
            </a:stretch>
          </a:blipFill>
        </p:spPr>
        <p:txBody>
          <a:bodyPr/>
          <a:lstStyle/>
          <a:p>
            <a:endParaRPr lang="fr-FR"/>
          </a:p>
        </p:txBody>
      </p:sp>
      <p:sp>
        <p:nvSpPr>
          <p:cNvPr id="10" name="Freeform 10"/>
          <p:cNvSpPr/>
          <p:nvPr/>
        </p:nvSpPr>
        <p:spPr>
          <a:xfrm>
            <a:off x="5863308" y="8990249"/>
            <a:ext cx="431894" cy="431894"/>
          </a:xfrm>
          <a:custGeom>
            <a:avLst/>
            <a:gdLst/>
            <a:ahLst/>
            <a:cxnLst/>
            <a:rect l="l" t="t" r="r" b="b"/>
            <a:pathLst>
              <a:path w="431894" h="431894">
                <a:moveTo>
                  <a:pt x="0" y="0"/>
                </a:moveTo>
                <a:lnTo>
                  <a:pt x="431894" y="0"/>
                </a:lnTo>
                <a:lnTo>
                  <a:pt x="431894" y="431893"/>
                </a:lnTo>
                <a:lnTo>
                  <a:pt x="0" y="431893"/>
                </a:lnTo>
                <a:lnTo>
                  <a:pt x="0" y="0"/>
                </a:lnTo>
                <a:close/>
              </a:path>
            </a:pathLst>
          </a:custGeom>
          <a:blipFill>
            <a:blip r:embed="rId4"/>
            <a:stretch>
              <a:fillRect/>
            </a:stretch>
          </a:blipFill>
        </p:spPr>
        <p:txBody>
          <a:bodyPr/>
          <a:lstStyle/>
          <a:p>
            <a:endParaRPr lang="fr-FR"/>
          </a:p>
        </p:txBody>
      </p:sp>
      <p:sp>
        <p:nvSpPr>
          <p:cNvPr id="11" name="Freeform 11"/>
          <p:cNvSpPr/>
          <p:nvPr/>
        </p:nvSpPr>
        <p:spPr>
          <a:xfrm>
            <a:off x="6263515" y="8990249"/>
            <a:ext cx="431894" cy="431894"/>
          </a:xfrm>
          <a:custGeom>
            <a:avLst/>
            <a:gdLst/>
            <a:ahLst/>
            <a:cxnLst/>
            <a:rect l="l" t="t" r="r" b="b"/>
            <a:pathLst>
              <a:path w="431894" h="431894">
                <a:moveTo>
                  <a:pt x="0" y="0"/>
                </a:moveTo>
                <a:lnTo>
                  <a:pt x="431893" y="0"/>
                </a:lnTo>
                <a:lnTo>
                  <a:pt x="431893" y="431893"/>
                </a:lnTo>
                <a:lnTo>
                  <a:pt x="0" y="431893"/>
                </a:lnTo>
                <a:lnTo>
                  <a:pt x="0" y="0"/>
                </a:lnTo>
                <a:close/>
              </a:path>
            </a:pathLst>
          </a:custGeom>
          <a:blipFill>
            <a:blip r:embed="rId5"/>
            <a:stretch>
              <a:fillRect/>
            </a:stretch>
          </a:blipFill>
        </p:spPr>
        <p:txBody>
          <a:bodyPr/>
          <a:lstStyle/>
          <a:p>
            <a:endParaRPr lang="fr-FR"/>
          </a:p>
        </p:txBody>
      </p:sp>
      <p:sp>
        <p:nvSpPr>
          <p:cNvPr id="12" name="Freeform 12"/>
          <p:cNvSpPr/>
          <p:nvPr/>
        </p:nvSpPr>
        <p:spPr>
          <a:xfrm>
            <a:off x="5431415" y="8990249"/>
            <a:ext cx="431894" cy="431894"/>
          </a:xfrm>
          <a:custGeom>
            <a:avLst/>
            <a:gdLst/>
            <a:ahLst/>
            <a:cxnLst/>
            <a:rect l="l" t="t" r="r" b="b"/>
            <a:pathLst>
              <a:path w="431894" h="431894">
                <a:moveTo>
                  <a:pt x="0" y="0"/>
                </a:moveTo>
                <a:lnTo>
                  <a:pt x="431893" y="0"/>
                </a:lnTo>
                <a:lnTo>
                  <a:pt x="431893" y="431893"/>
                </a:lnTo>
                <a:lnTo>
                  <a:pt x="0" y="431893"/>
                </a:lnTo>
                <a:lnTo>
                  <a:pt x="0" y="0"/>
                </a:lnTo>
                <a:close/>
              </a:path>
            </a:pathLst>
          </a:custGeom>
          <a:blipFill>
            <a:blip r:embed="rId6"/>
            <a:stretch>
              <a:fillRect/>
            </a:stretch>
          </a:blipFill>
        </p:spPr>
        <p:txBody>
          <a:bodyPr/>
          <a:lstStyle/>
          <a:p>
            <a:endParaRPr lang="fr-FR"/>
          </a:p>
        </p:txBody>
      </p:sp>
      <p:sp>
        <p:nvSpPr>
          <p:cNvPr id="13" name="Freeform 13"/>
          <p:cNvSpPr/>
          <p:nvPr/>
        </p:nvSpPr>
        <p:spPr>
          <a:xfrm>
            <a:off x="1811071" y="4736040"/>
            <a:ext cx="388223" cy="554604"/>
          </a:xfrm>
          <a:custGeom>
            <a:avLst/>
            <a:gdLst/>
            <a:ahLst/>
            <a:cxnLst/>
            <a:rect l="l" t="t" r="r" b="b"/>
            <a:pathLst>
              <a:path w="388223" h="554604">
                <a:moveTo>
                  <a:pt x="0" y="0"/>
                </a:moveTo>
                <a:lnTo>
                  <a:pt x="388223" y="0"/>
                </a:lnTo>
                <a:lnTo>
                  <a:pt x="388223" y="554605"/>
                </a:lnTo>
                <a:lnTo>
                  <a:pt x="0" y="5546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4" name="TextBox 14"/>
          <p:cNvSpPr txBox="1"/>
          <p:nvPr/>
        </p:nvSpPr>
        <p:spPr>
          <a:xfrm>
            <a:off x="762426" y="1521590"/>
            <a:ext cx="5160812" cy="1780646"/>
          </a:xfrm>
          <a:prstGeom prst="rect">
            <a:avLst/>
          </a:prstGeom>
        </p:spPr>
        <p:txBody>
          <a:bodyPr lIns="0" tIns="0" rIns="0" bIns="0" rtlCol="0" anchor="t">
            <a:spAutoFit/>
          </a:bodyPr>
          <a:lstStyle/>
          <a:p>
            <a:pPr algn="l">
              <a:lnSpc>
                <a:spcPts val="2520"/>
              </a:lnSpc>
            </a:pPr>
            <a:r>
              <a:rPr lang="en-US" sz="1800" b="1" i="1" spc="7">
                <a:solidFill>
                  <a:srgbClr val="1A1447"/>
                </a:solidFill>
                <a:latin typeface="IBM Plex Sans Bold Italics"/>
                <a:ea typeface="IBM Plex Sans Bold Italics"/>
                <a:cs typeface="IBM Plex Sans Bold Italics"/>
                <a:sym typeface="IBM Plex Sans Bold Italics"/>
              </a:rPr>
              <a:t>CAMPUS VERONESE </a:t>
            </a:r>
          </a:p>
          <a:p>
            <a:pPr algn="l">
              <a:lnSpc>
                <a:spcPts val="1679"/>
              </a:lnSpc>
            </a:pPr>
            <a:r>
              <a:rPr lang="en-US" sz="1200" b="1" i="1" spc="4">
                <a:solidFill>
                  <a:srgbClr val="1A1447"/>
                </a:solidFill>
                <a:latin typeface="IBM Plex Sans Bold Italics"/>
                <a:ea typeface="IBM Plex Sans Bold Italics"/>
                <a:cs typeface="IBM Plex Sans Bold Italics"/>
                <a:sym typeface="IBM Plex Sans Bold Italics"/>
              </a:rPr>
              <a:t>4 rue Véronèse 75013 Paris</a:t>
            </a:r>
          </a:p>
          <a:p>
            <a:pPr algn="l">
              <a:lnSpc>
                <a:spcPts val="1679"/>
              </a:lnSpc>
            </a:pPr>
            <a:r>
              <a:rPr lang="en-US" sz="1200" i="1" spc="4">
                <a:solidFill>
                  <a:srgbClr val="1A1447"/>
                </a:solidFill>
                <a:latin typeface="IBM Plex Sans Italics"/>
                <a:ea typeface="IBM Plex Sans Italics"/>
                <a:cs typeface="IBM Plex Sans Italics"/>
                <a:sym typeface="IBM Plex Sans Italics"/>
              </a:rPr>
              <a:t>(ouvert du Lundi au Vendredi de 9h00 à 17h00)</a:t>
            </a:r>
          </a:p>
          <a:p>
            <a:pPr algn="l">
              <a:lnSpc>
                <a:spcPts val="2520"/>
              </a:lnSpc>
            </a:pPr>
            <a:endParaRPr lang="en-US" sz="1200" i="1" spc="4">
              <a:solidFill>
                <a:srgbClr val="1A1447"/>
              </a:solidFill>
              <a:latin typeface="IBM Plex Sans Italics"/>
              <a:ea typeface="IBM Plex Sans Italics"/>
              <a:cs typeface="IBM Plex Sans Italics"/>
              <a:sym typeface="IBM Plex Sans Italics"/>
            </a:endParaRPr>
          </a:p>
          <a:p>
            <a:pPr algn="l">
              <a:lnSpc>
                <a:spcPts val="2520"/>
              </a:lnSpc>
            </a:pPr>
            <a:r>
              <a:rPr lang="en-US" sz="1800" b="1" i="1" spc="7">
                <a:solidFill>
                  <a:srgbClr val="1A1447"/>
                </a:solidFill>
                <a:latin typeface="IBM Plex Sans Bold Italics"/>
                <a:ea typeface="IBM Plex Sans Bold Italics"/>
                <a:cs typeface="IBM Plex Sans Bold Italics"/>
                <a:sym typeface="IBM Plex Sans Bold Italics"/>
              </a:rPr>
              <a:t>CAMPUS DUNOIS</a:t>
            </a:r>
          </a:p>
          <a:p>
            <a:pPr algn="l">
              <a:lnSpc>
                <a:spcPts val="1679"/>
              </a:lnSpc>
            </a:pPr>
            <a:r>
              <a:rPr lang="en-US" sz="1200" b="1" i="1" spc="4">
                <a:solidFill>
                  <a:srgbClr val="1A1447"/>
                </a:solidFill>
                <a:latin typeface="IBM Plex Sans Bold Italics"/>
                <a:ea typeface="IBM Plex Sans Bold Italics"/>
                <a:cs typeface="IBM Plex Sans Bold Italics"/>
                <a:sym typeface="IBM Plex Sans Bold Italics"/>
              </a:rPr>
              <a:t>77 rue Dunois 75013 Paris</a:t>
            </a:r>
          </a:p>
          <a:p>
            <a:pPr algn="l">
              <a:lnSpc>
                <a:spcPts val="1679"/>
              </a:lnSpc>
            </a:pPr>
            <a:r>
              <a:rPr lang="en-US" sz="1200" i="1" spc="4">
                <a:solidFill>
                  <a:srgbClr val="1A1447"/>
                </a:solidFill>
                <a:latin typeface="IBM Plex Sans Italics"/>
                <a:ea typeface="IBM Plex Sans Italics"/>
                <a:cs typeface="IBM Plex Sans Italics"/>
                <a:sym typeface="IBM Plex Sans Italics"/>
              </a:rPr>
              <a:t>(ouvert du Lundi au Vendredi uniquement pendant la période scolaire)</a:t>
            </a:r>
          </a:p>
        </p:txBody>
      </p:sp>
      <p:sp>
        <p:nvSpPr>
          <p:cNvPr id="15" name="TextBox 15"/>
          <p:cNvSpPr txBox="1"/>
          <p:nvPr/>
        </p:nvSpPr>
        <p:spPr>
          <a:xfrm>
            <a:off x="756000" y="708375"/>
            <a:ext cx="6048000" cy="395678"/>
          </a:xfrm>
          <a:prstGeom prst="rect">
            <a:avLst/>
          </a:prstGeom>
        </p:spPr>
        <p:txBody>
          <a:bodyPr lIns="0" tIns="0" rIns="0" bIns="0" rtlCol="0" anchor="t">
            <a:spAutoFit/>
          </a:bodyPr>
          <a:lstStyle/>
          <a:p>
            <a:pPr algn="l">
              <a:lnSpc>
                <a:spcPts val="3265"/>
              </a:lnSpc>
            </a:pPr>
            <a:r>
              <a:rPr lang="en-US" sz="2332" b="1" i="1" spc="11">
                <a:solidFill>
                  <a:srgbClr val="EA8C39"/>
                </a:solidFill>
                <a:latin typeface="IBM Plex Sans Bold Italics"/>
                <a:ea typeface="IBM Plex Sans Bold Italics"/>
                <a:cs typeface="IBM Plex Sans Bold Italics"/>
                <a:sym typeface="IBM Plex Sans Bold Italics"/>
              </a:rPr>
              <a:t>ACCÈS PAR TRANSPORTS EN COMMUNS</a:t>
            </a:r>
          </a:p>
        </p:txBody>
      </p:sp>
      <p:sp>
        <p:nvSpPr>
          <p:cNvPr id="16" name="TextBox 16"/>
          <p:cNvSpPr txBox="1"/>
          <p:nvPr/>
        </p:nvSpPr>
        <p:spPr>
          <a:xfrm>
            <a:off x="756000" y="8922696"/>
            <a:ext cx="4063681" cy="1266362"/>
          </a:xfrm>
          <a:prstGeom prst="rect">
            <a:avLst/>
          </a:prstGeom>
        </p:spPr>
        <p:txBody>
          <a:bodyPr lIns="0" tIns="0" rIns="0" bIns="0" rtlCol="0" anchor="t">
            <a:spAutoFit/>
          </a:bodyPr>
          <a:lstStyle/>
          <a:p>
            <a:pPr algn="l">
              <a:lnSpc>
                <a:spcPts val="1439"/>
              </a:lnSpc>
            </a:pPr>
            <a:r>
              <a:rPr lang="en-US" sz="1200" i="1" spc="6">
                <a:solidFill>
                  <a:srgbClr val="002060"/>
                </a:solidFill>
                <a:latin typeface="IBM Plex Sans Italics"/>
                <a:ea typeface="IBM Plex Sans Italics"/>
                <a:cs typeface="IBM Plex Sans Italics"/>
                <a:sym typeface="IBM Plex Sans Italics"/>
              </a:rPr>
              <a:t>A moins de 10 minutes à pieds des transports en communs, notamment du Métro. </a:t>
            </a:r>
          </a:p>
          <a:p>
            <a:pPr algn="l">
              <a:lnSpc>
                <a:spcPts val="1439"/>
              </a:lnSpc>
            </a:pPr>
            <a:r>
              <a:rPr lang="en-US" sz="1200" i="1" spc="6">
                <a:solidFill>
                  <a:srgbClr val="002060"/>
                </a:solidFill>
                <a:latin typeface="IBM Plex Sans Italics"/>
                <a:ea typeface="IBM Plex Sans Italics"/>
                <a:cs typeface="IBM Plex Sans Italics"/>
                <a:sym typeface="IBM Plex Sans Italics"/>
              </a:rPr>
              <a:t>Rejoignez-nous depuis les stations de metros suivantes :</a:t>
            </a:r>
          </a:p>
          <a:p>
            <a:pPr algn="l">
              <a:lnSpc>
                <a:spcPts val="1439"/>
              </a:lnSpc>
            </a:pPr>
            <a:r>
              <a:rPr lang="en-US" sz="1200" b="1" i="1" spc="6">
                <a:solidFill>
                  <a:srgbClr val="002060"/>
                </a:solidFill>
                <a:latin typeface="IBM Plex Sans Bold Italics"/>
                <a:ea typeface="IBM Plex Sans Bold Italics"/>
                <a:cs typeface="IBM Plex Sans Bold Italics"/>
                <a:sym typeface="IBM Plex Sans Bold Italics"/>
              </a:rPr>
              <a:t>Place d’Italie</a:t>
            </a:r>
          </a:p>
          <a:p>
            <a:pPr algn="l">
              <a:lnSpc>
                <a:spcPts val="1439"/>
              </a:lnSpc>
            </a:pPr>
            <a:r>
              <a:rPr lang="en-US" sz="1200" b="1" i="1" spc="6">
                <a:solidFill>
                  <a:srgbClr val="002060"/>
                </a:solidFill>
                <a:latin typeface="IBM Plex Sans Bold Italics"/>
                <a:ea typeface="IBM Plex Sans Bold Italics"/>
                <a:cs typeface="IBM Plex Sans Bold Italics"/>
                <a:sym typeface="IBM Plex Sans Bold Italics"/>
              </a:rPr>
              <a:t>Gobelins</a:t>
            </a:r>
          </a:p>
          <a:p>
            <a:pPr algn="l">
              <a:lnSpc>
                <a:spcPts val="1439"/>
              </a:lnSpc>
            </a:pPr>
            <a:r>
              <a:rPr lang="en-US" sz="1200" b="1" i="1" spc="6">
                <a:solidFill>
                  <a:srgbClr val="002060"/>
                </a:solidFill>
                <a:latin typeface="IBM Plex Sans Bold Italics"/>
                <a:ea typeface="IBM Plex Sans Bold Italics"/>
                <a:cs typeface="IBM Plex Sans Bold Italics"/>
                <a:sym typeface="IBM Plex Sans Bold Italics"/>
              </a:rPr>
              <a:t>Campo Formio</a:t>
            </a:r>
          </a:p>
          <a:p>
            <a:pPr algn="l">
              <a:lnSpc>
                <a:spcPts val="1439"/>
              </a:lnSpc>
            </a:pPr>
            <a:r>
              <a:rPr lang="en-US" sz="1200" b="1" i="1" spc="6">
                <a:solidFill>
                  <a:srgbClr val="002060"/>
                </a:solidFill>
                <a:latin typeface="IBM Plex Sans Bold Italics"/>
                <a:ea typeface="IBM Plex Sans Bold Italics"/>
                <a:cs typeface="IBM Plex Sans Bold Italics"/>
                <a:sym typeface="IBM Plex Sans Bold Italics"/>
              </a:rPr>
              <a:t>Nationale</a:t>
            </a:r>
          </a:p>
        </p:txBody>
      </p:sp>
      <p:sp>
        <p:nvSpPr>
          <p:cNvPr id="17" name="TextBox 17"/>
          <p:cNvSpPr txBox="1"/>
          <p:nvPr/>
        </p:nvSpPr>
        <p:spPr>
          <a:xfrm>
            <a:off x="997718" y="3541938"/>
            <a:ext cx="5806282" cy="180909"/>
          </a:xfrm>
          <a:prstGeom prst="rect">
            <a:avLst/>
          </a:prstGeom>
        </p:spPr>
        <p:txBody>
          <a:bodyPr lIns="0" tIns="0" rIns="0" bIns="0" rtlCol="0" anchor="t">
            <a:spAutoFit/>
          </a:bodyPr>
          <a:lstStyle/>
          <a:p>
            <a:pPr algn="ctr">
              <a:lnSpc>
                <a:spcPts val="1439"/>
              </a:lnSpc>
              <a:spcBef>
                <a:spcPct val="0"/>
              </a:spcBef>
            </a:pPr>
            <a:r>
              <a:rPr lang="en-US" sz="1200" i="1" spc="4">
                <a:solidFill>
                  <a:srgbClr val="000000"/>
                </a:solidFill>
                <a:latin typeface="IBM Plex Sans Italics"/>
                <a:ea typeface="IBM Plex Sans Italics"/>
                <a:cs typeface="IBM Plex Sans Italics"/>
                <a:sym typeface="IBM Plex Sans Italics"/>
              </a:rPr>
              <a:t>METRO : 5h30-1h15 (2h15 les vendredis et samedis soir ainsi que les veilles de fêtes)</a:t>
            </a:r>
          </a:p>
        </p:txBody>
      </p:sp>
      <p:sp>
        <p:nvSpPr>
          <p:cNvPr id="18" name="TextBox 18"/>
          <p:cNvSpPr txBox="1"/>
          <p:nvPr/>
        </p:nvSpPr>
        <p:spPr>
          <a:xfrm>
            <a:off x="2522201" y="10318404"/>
            <a:ext cx="2515629" cy="151428"/>
          </a:xfrm>
          <a:prstGeom prst="rect">
            <a:avLst/>
          </a:prstGeom>
        </p:spPr>
        <p:txBody>
          <a:bodyPr lIns="0" tIns="0" rIns="0" bIns="0" rtlCol="0" anchor="t">
            <a:spAutoFit/>
          </a:bodyPr>
          <a:lstStyle/>
          <a:p>
            <a:pPr algn="l">
              <a:lnSpc>
                <a:spcPts val="1260"/>
              </a:lnSpc>
            </a:pPr>
            <a:r>
              <a:rPr lang="en-US" sz="900" i="1" spc="26">
                <a:solidFill>
                  <a:srgbClr val="939496"/>
                </a:solidFill>
                <a:latin typeface="IBM Plex Sans Italics"/>
                <a:ea typeface="IBM Plex Sans Italics"/>
                <a:cs typeface="IBM Plex Sans Italics"/>
                <a:sym typeface="IBM Plex Sans Italics"/>
              </a:rPr>
              <a:t>Etablissement d’enseignement supérieur privé</a:t>
            </a:r>
          </a:p>
        </p:txBody>
      </p:sp>
      <p:sp>
        <p:nvSpPr>
          <p:cNvPr id="19" name="TextBox 99"/>
          <p:cNvSpPr txBox="1"/>
          <p:nvPr/>
        </p:nvSpPr>
        <p:spPr>
          <a:xfrm>
            <a:off x="6672167" y="9843907"/>
            <a:ext cx="248917" cy="240665"/>
          </a:xfrm>
          <a:prstGeom prst="rect">
            <a:avLst/>
          </a:prstGeom>
        </p:spPr>
        <p:txBody>
          <a:bodyPr lIns="0" tIns="0" rIns="0" bIns="0" rtlCol="0" anchor="t">
            <a:spAutoFit/>
          </a:bodyPr>
          <a:lstStyle/>
          <a:p>
            <a:pPr algn="l">
              <a:lnSpc>
                <a:spcPts val="1959"/>
              </a:lnSpc>
            </a:pPr>
            <a:r>
              <a:rPr lang="en-US" sz="1399" b="1" spc="2" dirty="0">
                <a:solidFill>
                  <a:srgbClr val="231F20"/>
                </a:solidFill>
                <a:latin typeface="Open Sans Bold"/>
                <a:ea typeface="Open Sans Bold"/>
                <a:cs typeface="Open Sans Bold"/>
                <a:sym typeface="Open Sans Bold"/>
              </a:rPr>
              <a:t>36</a:t>
            </a:r>
          </a:p>
        </p:txBody>
      </p:sp>
      <p:sp>
        <p:nvSpPr>
          <p:cNvPr id="20" name="Freeform 20"/>
          <p:cNvSpPr/>
          <p:nvPr/>
        </p:nvSpPr>
        <p:spPr>
          <a:xfrm>
            <a:off x="6408403" y="5159617"/>
            <a:ext cx="388223" cy="554604"/>
          </a:xfrm>
          <a:custGeom>
            <a:avLst/>
            <a:gdLst/>
            <a:ahLst/>
            <a:cxnLst/>
            <a:rect l="l" t="t" r="r" b="b"/>
            <a:pathLst>
              <a:path w="388223" h="554604">
                <a:moveTo>
                  <a:pt x="0" y="0"/>
                </a:moveTo>
                <a:lnTo>
                  <a:pt x="388223" y="0"/>
                </a:lnTo>
                <a:lnTo>
                  <a:pt x="388223" y="554605"/>
                </a:lnTo>
                <a:lnTo>
                  <a:pt x="0" y="5546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EF9F6"/>
        </a:solidFill>
        <a:effectLst/>
      </p:bgPr>
    </p:bg>
    <p:spTree>
      <p:nvGrpSpPr>
        <p:cNvPr id="1" name=""/>
        <p:cNvGrpSpPr/>
        <p:nvPr/>
      </p:nvGrpSpPr>
      <p:grpSpPr>
        <a:xfrm>
          <a:off x="0" y="0"/>
          <a:ext cx="0" cy="0"/>
          <a:chOff x="0" y="0"/>
          <a:chExt cx="0" cy="0"/>
        </a:xfrm>
      </p:grpSpPr>
      <p:sp>
        <p:nvSpPr>
          <p:cNvPr id="2" name="Freeform 2"/>
          <p:cNvSpPr/>
          <p:nvPr/>
        </p:nvSpPr>
        <p:spPr>
          <a:xfrm>
            <a:off x="0" y="2649796"/>
            <a:ext cx="7559993" cy="5109962"/>
          </a:xfrm>
          <a:custGeom>
            <a:avLst/>
            <a:gdLst/>
            <a:ahLst/>
            <a:cxnLst/>
            <a:rect l="l" t="t" r="r" b="b"/>
            <a:pathLst>
              <a:path w="7559993" h="5109962">
                <a:moveTo>
                  <a:pt x="0" y="0"/>
                </a:moveTo>
                <a:lnTo>
                  <a:pt x="7559993" y="0"/>
                </a:lnTo>
                <a:lnTo>
                  <a:pt x="7559993" y="5109962"/>
                </a:lnTo>
                <a:lnTo>
                  <a:pt x="0" y="5109962"/>
                </a:lnTo>
                <a:lnTo>
                  <a:pt x="0" y="0"/>
                </a:lnTo>
                <a:close/>
              </a:path>
            </a:pathLst>
          </a:custGeom>
          <a:blipFill>
            <a:blip r:embed="rId2"/>
            <a:stretch>
              <a:fillRect l="-694" r="-694"/>
            </a:stretch>
          </a:blipFill>
        </p:spPr>
        <p:txBody>
          <a:bodyPr/>
          <a:lstStyle/>
          <a:p>
            <a:endParaRPr lang="fr-FR"/>
          </a:p>
        </p:txBody>
      </p:sp>
      <p:sp>
        <p:nvSpPr>
          <p:cNvPr id="3" name="TextBox 3"/>
          <p:cNvSpPr txBox="1"/>
          <p:nvPr/>
        </p:nvSpPr>
        <p:spPr>
          <a:xfrm>
            <a:off x="1878627" y="7964365"/>
            <a:ext cx="5119500" cy="638175"/>
          </a:xfrm>
          <a:prstGeom prst="rect">
            <a:avLst/>
          </a:prstGeom>
        </p:spPr>
        <p:txBody>
          <a:bodyPr lIns="0" tIns="0" rIns="0" bIns="0" rtlCol="0" anchor="t">
            <a:spAutoFit/>
          </a:bodyPr>
          <a:lstStyle/>
          <a:p>
            <a:pPr algn="r">
              <a:lnSpc>
                <a:spcPts val="2519"/>
              </a:lnSpc>
            </a:pPr>
            <a:r>
              <a:rPr lang="en-US" sz="2099" i="1" spc="10">
                <a:solidFill>
                  <a:srgbClr val="1A1447"/>
                </a:solidFill>
                <a:latin typeface="IBM Plex Sans Italics"/>
                <a:ea typeface="IBM Plex Sans Italics"/>
                <a:cs typeface="IBM Plex Sans Italics"/>
                <a:sym typeface="IBM Plex Sans Italics"/>
              </a:rPr>
              <a:t>NOTRE OBJECTIF, VOTRE RÉUSSITE ! </a:t>
            </a:r>
            <a:r>
              <a:rPr lang="en-US" sz="2099" b="1" i="1" spc="10">
                <a:solidFill>
                  <a:srgbClr val="1A1447"/>
                </a:solidFill>
                <a:latin typeface="IBM Plex Sans Bold Italics"/>
                <a:ea typeface="IBM Plex Sans Bold Italics"/>
                <a:cs typeface="IBM Plex Sans Bold Italics"/>
                <a:sym typeface="IBM Plex Sans Bold Italics"/>
              </a:rPr>
              <a:t>DREAM BIG, REACH HIGH !</a:t>
            </a:r>
          </a:p>
        </p:txBody>
      </p:sp>
      <p:sp>
        <p:nvSpPr>
          <p:cNvPr id="4" name="TextBox 4"/>
          <p:cNvSpPr txBox="1"/>
          <p:nvPr/>
        </p:nvSpPr>
        <p:spPr>
          <a:xfrm>
            <a:off x="1845438" y="1245842"/>
            <a:ext cx="5152690" cy="1956816"/>
          </a:xfrm>
          <a:prstGeom prst="rect">
            <a:avLst/>
          </a:prstGeom>
        </p:spPr>
        <p:txBody>
          <a:bodyPr lIns="0" tIns="0" rIns="0" bIns="0" rtlCol="0" anchor="t">
            <a:spAutoFit/>
          </a:bodyPr>
          <a:lstStyle/>
          <a:p>
            <a:pPr algn="r">
              <a:lnSpc>
                <a:spcPts val="7632"/>
              </a:lnSpc>
            </a:pPr>
            <a:r>
              <a:rPr lang="en-US" sz="7200" b="1">
                <a:solidFill>
                  <a:srgbClr val="1A1447"/>
                </a:solidFill>
                <a:latin typeface="Canva Sans Bold"/>
                <a:ea typeface="Canva Sans Bold"/>
                <a:cs typeface="Canva Sans Bold"/>
                <a:sym typeface="Canva Sans Bold"/>
              </a:rPr>
              <a:t>ILCI depuis 2004</a:t>
            </a:r>
          </a:p>
        </p:txBody>
      </p:sp>
      <p:sp>
        <p:nvSpPr>
          <p:cNvPr id="5" name="Freeform 5"/>
          <p:cNvSpPr/>
          <p:nvPr/>
        </p:nvSpPr>
        <p:spPr>
          <a:xfrm>
            <a:off x="5681373" y="8812090"/>
            <a:ext cx="1316755" cy="838447"/>
          </a:xfrm>
          <a:custGeom>
            <a:avLst/>
            <a:gdLst/>
            <a:ahLst/>
            <a:cxnLst/>
            <a:rect l="l" t="t" r="r" b="b"/>
            <a:pathLst>
              <a:path w="1316755" h="838447">
                <a:moveTo>
                  <a:pt x="0" y="0"/>
                </a:moveTo>
                <a:lnTo>
                  <a:pt x="1316755" y="0"/>
                </a:lnTo>
                <a:lnTo>
                  <a:pt x="1316755" y="838447"/>
                </a:lnTo>
                <a:lnTo>
                  <a:pt x="0" y="838447"/>
                </a:lnTo>
                <a:lnTo>
                  <a:pt x="0" y="0"/>
                </a:lnTo>
                <a:close/>
              </a:path>
            </a:pathLst>
          </a:custGeom>
          <a:blipFill>
            <a:blip r:embed="rId3"/>
            <a:stretch>
              <a:fillRect/>
            </a:stretch>
          </a:blipFill>
        </p:spPr>
        <p:txBody>
          <a:bodyPr/>
          <a:lstStyle/>
          <a:p>
            <a:endParaRPr lang="fr-FR"/>
          </a:p>
        </p:txBody>
      </p:sp>
      <p:grpSp>
        <p:nvGrpSpPr>
          <p:cNvPr id="6" name="Group 6"/>
          <p:cNvGrpSpPr/>
          <p:nvPr/>
        </p:nvGrpSpPr>
        <p:grpSpPr>
          <a:xfrm rot="-5400000">
            <a:off x="3306308" y="6526529"/>
            <a:ext cx="947376" cy="7973798"/>
            <a:chOff x="0" y="0"/>
            <a:chExt cx="339518" cy="2857629"/>
          </a:xfrm>
        </p:grpSpPr>
        <p:sp>
          <p:nvSpPr>
            <p:cNvPr id="7" name="Freeform 7"/>
            <p:cNvSpPr/>
            <p:nvPr/>
          </p:nvSpPr>
          <p:spPr>
            <a:xfrm>
              <a:off x="0" y="0"/>
              <a:ext cx="339518" cy="2857629"/>
            </a:xfrm>
            <a:custGeom>
              <a:avLst/>
              <a:gdLst/>
              <a:ahLst/>
              <a:cxnLst/>
              <a:rect l="l" t="t" r="r" b="b"/>
              <a:pathLst>
                <a:path w="339518" h="2857629">
                  <a:moveTo>
                    <a:pt x="0" y="0"/>
                  </a:moveTo>
                  <a:lnTo>
                    <a:pt x="339518" y="0"/>
                  </a:lnTo>
                  <a:lnTo>
                    <a:pt x="339518" y="2857629"/>
                  </a:lnTo>
                  <a:lnTo>
                    <a:pt x="0" y="2857629"/>
                  </a:lnTo>
                  <a:close/>
                </a:path>
              </a:pathLst>
            </a:custGeom>
            <a:solidFill>
              <a:srgbClr val="1A1447"/>
            </a:solidFill>
          </p:spPr>
          <p:txBody>
            <a:bodyPr/>
            <a:lstStyle/>
            <a:p>
              <a:endParaRPr lang="fr-FR"/>
            </a:p>
          </p:txBody>
        </p:sp>
        <p:sp>
          <p:nvSpPr>
            <p:cNvPr id="8" name="TextBox 8"/>
            <p:cNvSpPr txBox="1"/>
            <p:nvPr/>
          </p:nvSpPr>
          <p:spPr>
            <a:xfrm>
              <a:off x="0" y="-28575"/>
              <a:ext cx="339518" cy="2886204"/>
            </a:xfrm>
            <a:prstGeom prst="rect">
              <a:avLst/>
            </a:prstGeom>
          </p:spPr>
          <p:txBody>
            <a:bodyPr lIns="50800" tIns="50800" rIns="50800" bIns="50800" rtlCol="0" anchor="ctr"/>
            <a:lstStyle/>
            <a:p>
              <a:pPr algn="ctr">
                <a:lnSpc>
                  <a:spcPts val="1960"/>
                </a:lnSpc>
              </a:pPr>
              <a:endParaRPr/>
            </a:p>
          </p:txBody>
        </p:sp>
      </p:grpSp>
      <p:sp>
        <p:nvSpPr>
          <p:cNvPr id="9" name="TextBox 9"/>
          <p:cNvSpPr txBox="1"/>
          <p:nvPr/>
        </p:nvSpPr>
        <p:spPr>
          <a:xfrm>
            <a:off x="2522201" y="10362000"/>
            <a:ext cx="2515629" cy="151428"/>
          </a:xfrm>
          <a:prstGeom prst="rect">
            <a:avLst/>
          </a:prstGeom>
        </p:spPr>
        <p:txBody>
          <a:bodyPr lIns="0" tIns="0" rIns="0" bIns="0" rtlCol="0" anchor="t">
            <a:spAutoFit/>
          </a:bodyPr>
          <a:lstStyle/>
          <a:p>
            <a:pPr algn="l">
              <a:lnSpc>
                <a:spcPts val="1260"/>
              </a:lnSpc>
            </a:pPr>
            <a:r>
              <a:rPr lang="en-US" sz="900" i="1" spc="25">
                <a:solidFill>
                  <a:srgbClr val="FFFFFF"/>
                </a:solidFill>
                <a:latin typeface="IBM Plex Sans Italics"/>
                <a:ea typeface="IBM Plex Sans Italics"/>
                <a:cs typeface="IBM Plex Sans Italics"/>
                <a:sym typeface="IBM Plex Sans Italics"/>
              </a:rPr>
              <a:t>Etablissement d’enseignement supérieur privé</a:t>
            </a:r>
          </a:p>
        </p:txBody>
      </p:sp>
      <p:grpSp>
        <p:nvGrpSpPr>
          <p:cNvPr id="10" name="Group 10"/>
          <p:cNvGrpSpPr/>
          <p:nvPr/>
        </p:nvGrpSpPr>
        <p:grpSpPr>
          <a:xfrm rot="-5400000">
            <a:off x="3306402" y="-8919427"/>
            <a:ext cx="947376" cy="7973798"/>
            <a:chOff x="0" y="0"/>
            <a:chExt cx="339518" cy="2857629"/>
          </a:xfrm>
        </p:grpSpPr>
        <p:sp>
          <p:nvSpPr>
            <p:cNvPr id="11" name="Freeform 11"/>
            <p:cNvSpPr/>
            <p:nvPr/>
          </p:nvSpPr>
          <p:spPr>
            <a:xfrm>
              <a:off x="0" y="0"/>
              <a:ext cx="339518" cy="2857629"/>
            </a:xfrm>
            <a:custGeom>
              <a:avLst/>
              <a:gdLst/>
              <a:ahLst/>
              <a:cxnLst/>
              <a:rect l="l" t="t" r="r" b="b"/>
              <a:pathLst>
                <a:path w="339518" h="2857629">
                  <a:moveTo>
                    <a:pt x="0" y="0"/>
                  </a:moveTo>
                  <a:lnTo>
                    <a:pt x="339518" y="0"/>
                  </a:lnTo>
                  <a:lnTo>
                    <a:pt x="339518" y="2857629"/>
                  </a:lnTo>
                  <a:lnTo>
                    <a:pt x="0" y="2857629"/>
                  </a:lnTo>
                  <a:close/>
                </a:path>
              </a:pathLst>
            </a:custGeom>
            <a:solidFill>
              <a:srgbClr val="1A1447"/>
            </a:solidFill>
          </p:spPr>
          <p:txBody>
            <a:bodyPr/>
            <a:lstStyle/>
            <a:p>
              <a:endParaRPr lang="fr-FR"/>
            </a:p>
          </p:txBody>
        </p:sp>
        <p:sp>
          <p:nvSpPr>
            <p:cNvPr id="12" name="TextBox 12"/>
            <p:cNvSpPr txBox="1"/>
            <p:nvPr/>
          </p:nvSpPr>
          <p:spPr>
            <a:xfrm>
              <a:off x="0" y="-28575"/>
              <a:ext cx="339518" cy="2886204"/>
            </a:xfrm>
            <a:prstGeom prst="rect">
              <a:avLst/>
            </a:prstGeom>
          </p:spPr>
          <p:txBody>
            <a:bodyPr lIns="50800" tIns="50800" rIns="50800" bIns="50800" rtlCol="0" anchor="ctr"/>
            <a:lstStyle/>
            <a:p>
              <a:pPr algn="ctr">
                <a:lnSpc>
                  <a:spcPts val="1960"/>
                </a:lnSpc>
              </a:pPr>
              <a:endParaRPr/>
            </a:p>
          </p:txBody>
        </p:sp>
      </p:gr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pSp>
        <p:nvGrpSpPr>
          <p:cNvPr id="2" name="Group 2">
            <a:extLst>
              <a:ext uri="{FF2B5EF4-FFF2-40B4-BE49-F238E27FC236}">
                <a16:creationId xmlns:a16="http://schemas.microsoft.com/office/drawing/2014/main" id="{B3B98FFD-93BB-BBAE-F129-B7789436EED7}"/>
              </a:ext>
            </a:extLst>
          </p:cNvPr>
          <p:cNvGrpSpPr>
            <a:grpSpLocks noChangeAspect="1"/>
          </p:cNvGrpSpPr>
          <p:nvPr/>
        </p:nvGrpSpPr>
        <p:grpSpPr>
          <a:xfrm>
            <a:off x="1380363" y="4894745"/>
            <a:ext cx="762505" cy="679580"/>
            <a:chOff x="0" y="0"/>
            <a:chExt cx="762495" cy="679577"/>
          </a:xfrm>
        </p:grpSpPr>
        <p:sp>
          <p:nvSpPr>
            <p:cNvPr id="3" name="Freeform 3">
              <a:extLst>
                <a:ext uri="{FF2B5EF4-FFF2-40B4-BE49-F238E27FC236}">
                  <a16:creationId xmlns:a16="http://schemas.microsoft.com/office/drawing/2014/main" id="{D51F8094-7C9C-D26A-CC24-050E4F427006}"/>
                </a:ext>
              </a:extLst>
            </p:cNvPr>
            <p:cNvSpPr/>
            <p:nvPr/>
          </p:nvSpPr>
          <p:spPr>
            <a:xfrm>
              <a:off x="63500" y="63500"/>
              <a:ext cx="635508" cy="552577"/>
            </a:xfrm>
            <a:custGeom>
              <a:avLst/>
              <a:gdLst/>
              <a:ahLst/>
              <a:cxnLst/>
              <a:rect l="l" t="t" r="r" b="b"/>
              <a:pathLst>
                <a:path w="635508" h="552577">
                  <a:moveTo>
                    <a:pt x="631698" y="290322"/>
                  </a:moveTo>
                  <a:lnTo>
                    <a:pt x="487045" y="538480"/>
                  </a:lnTo>
                  <a:cubicBezTo>
                    <a:pt x="481965" y="547243"/>
                    <a:pt x="472567" y="552577"/>
                    <a:pt x="462407" y="552577"/>
                  </a:cubicBezTo>
                  <a:lnTo>
                    <a:pt x="173101" y="552577"/>
                  </a:lnTo>
                  <a:cubicBezTo>
                    <a:pt x="162941" y="552577"/>
                    <a:pt x="153543" y="547243"/>
                    <a:pt x="148463" y="538480"/>
                  </a:cubicBezTo>
                  <a:lnTo>
                    <a:pt x="3810" y="290322"/>
                  </a:lnTo>
                  <a:cubicBezTo>
                    <a:pt x="-1270" y="281559"/>
                    <a:pt x="-1270" y="270891"/>
                    <a:pt x="3810" y="262128"/>
                  </a:cubicBezTo>
                  <a:lnTo>
                    <a:pt x="148463" y="14097"/>
                  </a:lnTo>
                  <a:cubicBezTo>
                    <a:pt x="153543" y="5334"/>
                    <a:pt x="162941" y="0"/>
                    <a:pt x="173101" y="0"/>
                  </a:cubicBezTo>
                  <a:lnTo>
                    <a:pt x="462407" y="0"/>
                  </a:lnTo>
                  <a:cubicBezTo>
                    <a:pt x="472567" y="0"/>
                    <a:pt x="481965" y="5334"/>
                    <a:pt x="487045" y="14097"/>
                  </a:cubicBezTo>
                  <a:lnTo>
                    <a:pt x="631698" y="262128"/>
                  </a:lnTo>
                  <a:cubicBezTo>
                    <a:pt x="636778" y="270891"/>
                    <a:pt x="636778" y="281559"/>
                    <a:pt x="631698" y="290322"/>
                  </a:cubicBezTo>
                </a:path>
              </a:pathLst>
            </a:custGeom>
            <a:solidFill>
              <a:srgbClr val="7DE314"/>
            </a:solidFill>
          </p:spPr>
          <p:txBody>
            <a:bodyPr/>
            <a:lstStyle/>
            <a:p>
              <a:endParaRPr lang="fr-FR"/>
            </a:p>
          </p:txBody>
        </p:sp>
        <p:sp>
          <p:nvSpPr>
            <p:cNvPr id="4" name="Freeform 4">
              <a:extLst>
                <a:ext uri="{FF2B5EF4-FFF2-40B4-BE49-F238E27FC236}">
                  <a16:creationId xmlns:a16="http://schemas.microsoft.com/office/drawing/2014/main" id="{C0305C3B-D030-1D50-302D-9F4DF5805255}"/>
                </a:ext>
              </a:extLst>
            </p:cNvPr>
            <p:cNvSpPr/>
            <p:nvPr/>
          </p:nvSpPr>
          <p:spPr>
            <a:xfrm>
              <a:off x="260223" y="145923"/>
              <a:ext cx="438785" cy="470027"/>
            </a:xfrm>
            <a:custGeom>
              <a:avLst/>
              <a:gdLst/>
              <a:ahLst/>
              <a:cxnLst/>
              <a:rect l="l" t="t" r="r" b="b"/>
              <a:pathLst>
                <a:path w="438785" h="470027">
                  <a:moveTo>
                    <a:pt x="261239" y="0"/>
                  </a:moveTo>
                  <a:lnTo>
                    <a:pt x="366014" y="179705"/>
                  </a:lnTo>
                  <a:cubicBezTo>
                    <a:pt x="371094" y="188468"/>
                    <a:pt x="371094" y="199136"/>
                    <a:pt x="366014" y="207899"/>
                  </a:cubicBezTo>
                  <a:lnTo>
                    <a:pt x="255905" y="396875"/>
                  </a:lnTo>
                  <a:cubicBezTo>
                    <a:pt x="250825" y="405638"/>
                    <a:pt x="241427" y="410972"/>
                    <a:pt x="231267" y="410972"/>
                  </a:cubicBezTo>
                  <a:lnTo>
                    <a:pt x="10795" y="410972"/>
                  </a:lnTo>
                  <a:cubicBezTo>
                    <a:pt x="7112" y="410972"/>
                    <a:pt x="3429" y="410210"/>
                    <a:pt x="0" y="408813"/>
                  </a:cubicBezTo>
                  <a:lnTo>
                    <a:pt x="61849" y="470027"/>
                  </a:lnTo>
                  <a:lnTo>
                    <a:pt x="265684" y="470027"/>
                  </a:lnTo>
                  <a:cubicBezTo>
                    <a:pt x="275844" y="470027"/>
                    <a:pt x="285242" y="464693"/>
                    <a:pt x="290322" y="455930"/>
                  </a:cubicBezTo>
                  <a:lnTo>
                    <a:pt x="434975" y="208026"/>
                  </a:lnTo>
                  <a:cubicBezTo>
                    <a:pt x="437515" y="203708"/>
                    <a:pt x="438785" y="198755"/>
                    <a:pt x="438785" y="193929"/>
                  </a:cubicBezTo>
                  <a:lnTo>
                    <a:pt x="437515" y="184150"/>
                  </a:lnTo>
                  <a:lnTo>
                    <a:pt x="424434" y="161671"/>
                  </a:lnTo>
                  <a:close/>
                </a:path>
              </a:pathLst>
            </a:custGeom>
            <a:solidFill>
              <a:srgbClr val="3DC903"/>
            </a:solidFill>
          </p:spPr>
          <p:txBody>
            <a:bodyPr/>
            <a:lstStyle/>
            <a:p>
              <a:endParaRPr lang="fr-FR"/>
            </a:p>
          </p:txBody>
        </p:sp>
        <p:sp>
          <p:nvSpPr>
            <p:cNvPr id="5" name="Freeform 5">
              <a:extLst>
                <a:ext uri="{FF2B5EF4-FFF2-40B4-BE49-F238E27FC236}">
                  <a16:creationId xmlns:a16="http://schemas.microsoft.com/office/drawing/2014/main" id="{48DFAD6D-3C46-1C0D-A8F5-1727A30082CD}"/>
                </a:ext>
              </a:extLst>
            </p:cNvPr>
            <p:cNvSpPr/>
            <p:nvPr/>
          </p:nvSpPr>
          <p:spPr>
            <a:xfrm>
              <a:off x="132461" y="122682"/>
              <a:ext cx="497459" cy="434213"/>
            </a:xfrm>
            <a:custGeom>
              <a:avLst/>
              <a:gdLst/>
              <a:ahLst/>
              <a:cxnLst/>
              <a:rect l="l" t="t" r="r" b="b"/>
              <a:pathLst>
                <a:path w="497459" h="434213">
                  <a:moveTo>
                    <a:pt x="493776" y="231140"/>
                  </a:moveTo>
                  <a:lnTo>
                    <a:pt x="383667" y="420116"/>
                  </a:lnTo>
                  <a:cubicBezTo>
                    <a:pt x="378587" y="428879"/>
                    <a:pt x="369189" y="434213"/>
                    <a:pt x="359029" y="434213"/>
                  </a:cubicBezTo>
                  <a:lnTo>
                    <a:pt x="138557" y="434213"/>
                  </a:lnTo>
                  <a:cubicBezTo>
                    <a:pt x="134747" y="434213"/>
                    <a:pt x="131191" y="433451"/>
                    <a:pt x="127762" y="432054"/>
                  </a:cubicBezTo>
                  <a:lnTo>
                    <a:pt x="127635" y="432054"/>
                  </a:lnTo>
                  <a:lnTo>
                    <a:pt x="117094" y="425577"/>
                  </a:lnTo>
                  <a:lnTo>
                    <a:pt x="3810" y="231140"/>
                  </a:lnTo>
                  <a:cubicBezTo>
                    <a:pt x="-1270" y="222377"/>
                    <a:pt x="-1270" y="211709"/>
                    <a:pt x="3810" y="202946"/>
                  </a:cubicBezTo>
                  <a:lnTo>
                    <a:pt x="113919" y="14097"/>
                  </a:lnTo>
                  <a:cubicBezTo>
                    <a:pt x="118999" y="5334"/>
                    <a:pt x="128397" y="0"/>
                    <a:pt x="138557" y="0"/>
                  </a:cubicBezTo>
                  <a:lnTo>
                    <a:pt x="358902" y="0"/>
                  </a:lnTo>
                  <a:cubicBezTo>
                    <a:pt x="369062" y="0"/>
                    <a:pt x="378460" y="5334"/>
                    <a:pt x="383540" y="14097"/>
                  </a:cubicBezTo>
                  <a:lnTo>
                    <a:pt x="493649" y="203073"/>
                  </a:lnTo>
                  <a:cubicBezTo>
                    <a:pt x="498729" y="211836"/>
                    <a:pt x="498729" y="222504"/>
                    <a:pt x="493649" y="231267"/>
                  </a:cubicBezTo>
                </a:path>
              </a:pathLst>
            </a:custGeom>
            <a:solidFill>
              <a:srgbClr val="FFFFFF"/>
            </a:solidFill>
          </p:spPr>
          <p:txBody>
            <a:bodyPr/>
            <a:lstStyle/>
            <a:p>
              <a:endParaRPr lang="fr-FR"/>
            </a:p>
          </p:txBody>
        </p:sp>
        <p:sp>
          <p:nvSpPr>
            <p:cNvPr id="6" name="Freeform 6">
              <a:extLst>
                <a:ext uri="{FF2B5EF4-FFF2-40B4-BE49-F238E27FC236}">
                  <a16:creationId xmlns:a16="http://schemas.microsoft.com/office/drawing/2014/main" id="{7BCE033A-81C4-3494-2DFB-D6DA23866793}"/>
                </a:ext>
              </a:extLst>
            </p:cNvPr>
            <p:cNvSpPr/>
            <p:nvPr/>
          </p:nvSpPr>
          <p:spPr>
            <a:xfrm>
              <a:off x="260477" y="267970"/>
              <a:ext cx="120396" cy="140081"/>
            </a:xfrm>
            <a:custGeom>
              <a:avLst/>
              <a:gdLst/>
              <a:ahLst/>
              <a:cxnLst/>
              <a:rect l="l" t="t" r="r" b="b"/>
              <a:pathLst>
                <a:path w="120396" h="140081">
                  <a:moveTo>
                    <a:pt x="120269" y="70231"/>
                  </a:moveTo>
                  <a:lnTo>
                    <a:pt x="115697" y="98298"/>
                  </a:lnTo>
                  <a:cubicBezTo>
                    <a:pt x="112649" y="106807"/>
                    <a:pt x="108458" y="114173"/>
                    <a:pt x="103124" y="120396"/>
                  </a:cubicBezTo>
                  <a:lnTo>
                    <a:pt x="91440" y="131445"/>
                  </a:lnTo>
                  <a:cubicBezTo>
                    <a:pt x="76708" y="138303"/>
                    <a:pt x="68707" y="140081"/>
                    <a:pt x="60198" y="140081"/>
                  </a:cubicBezTo>
                  <a:lnTo>
                    <a:pt x="43434" y="138430"/>
                  </a:lnTo>
                  <a:cubicBezTo>
                    <a:pt x="28829" y="131572"/>
                    <a:pt x="22479" y="126619"/>
                    <a:pt x="17145" y="120396"/>
                  </a:cubicBezTo>
                  <a:lnTo>
                    <a:pt x="4572" y="98298"/>
                  </a:lnTo>
                  <a:cubicBezTo>
                    <a:pt x="1524" y="89789"/>
                    <a:pt x="0" y="80391"/>
                    <a:pt x="0" y="70231"/>
                  </a:cubicBezTo>
                  <a:lnTo>
                    <a:pt x="4572" y="42164"/>
                  </a:lnTo>
                  <a:cubicBezTo>
                    <a:pt x="7620" y="33655"/>
                    <a:pt x="11811" y="26289"/>
                    <a:pt x="17145" y="20066"/>
                  </a:cubicBezTo>
                  <a:lnTo>
                    <a:pt x="28829" y="8890"/>
                  </a:lnTo>
                  <a:cubicBezTo>
                    <a:pt x="43434" y="1778"/>
                    <a:pt x="51435" y="0"/>
                    <a:pt x="60198" y="0"/>
                  </a:cubicBezTo>
                  <a:lnTo>
                    <a:pt x="76708" y="1778"/>
                  </a:lnTo>
                  <a:cubicBezTo>
                    <a:pt x="91440" y="8890"/>
                    <a:pt x="97790" y="13716"/>
                    <a:pt x="103251" y="19939"/>
                  </a:cubicBezTo>
                  <a:lnTo>
                    <a:pt x="115824" y="42037"/>
                  </a:lnTo>
                  <a:cubicBezTo>
                    <a:pt x="118872" y="50546"/>
                    <a:pt x="120396" y="59944"/>
                    <a:pt x="120396" y="70104"/>
                  </a:cubicBezTo>
                  <a:moveTo>
                    <a:pt x="88900" y="70104"/>
                  </a:moveTo>
                  <a:lnTo>
                    <a:pt x="88265" y="58293"/>
                  </a:lnTo>
                  <a:cubicBezTo>
                    <a:pt x="85471" y="48006"/>
                    <a:pt x="83439" y="43561"/>
                    <a:pt x="80899" y="39878"/>
                  </a:cubicBezTo>
                  <a:lnTo>
                    <a:pt x="75311" y="33401"/>
                  </a:lnTo>
                  <a:lnTo>
                    <a:pt x="64516" y="28448"/>
                  </a:lnTo>
                  <a:cubicBezTo>
                    <a:pt x="56007" y="28448"/>
                    <a:pt x="52070" y="29464"/>
                    <a:pt x="48514" y="31496"/>
                  </a:cubicBezTo>
                  <a:lnTo>
                    <a:pt x="42037" y="36322"/>
                  </a:lnTo>
                  <a:cubicBezTo>
                    <a:pt x="36957" y="43688"/>
                    <a:pt x="34925" y="48133"/>
                    <a:pt x="33528" y="53340"/>
                  </a:cubicBezTo>
                  <a:lnTo>
                    <a:pt x="31369" y="64135"/>
                  </a:lnTo>
                  <a:cubicBezTo>
                    <a:pt x="31369" y="76454"/>
                    <a:pt x="32004" y="82042"/>
                    <a:pt x="33528" y="87122"/>
                  </a:cubicBezTo>
                  <a:lnTo>
                    <a:pt x="36957" y="96520"/>
                  </a:lnTo>
                  <a:cubicBezTo>
                    <a:pt x="42037" y="103886"/>
                    <a:pt x="45085" y="106807"/>
                    <a:pt x="48641" y="108712"/>
                  </a:cubicBezTo>
                  <a:lnTo>
                    <a:pt x="56007" y="111760"/>
                  </a:lnTo>
                  <a:lnTo>
                    <a:pt x="68453" y="110744"/>
                  </a:lnTo>
                  <a:cubicBezTo>
                    <a:pt x="75438" y="106680"/>
                    <a:pt x="78486" y="103886"/>
                    <a:pt x="81026" y="100203"/>
                  </a:cubicBezTo>
                  <a:lnTo>
                    <a:pt x="85598" y="92075"/>
                  </a:lnTo>
                  <a:cubicBezTo>
                    <a:pt x="88392" y="81915"/>
                    <a:pt x="89027" y="76327"/>
                    <a:pt x="89027" y="70104"/>
                  </a:cubicBezTo>
                </a:path>
              </a:pathLst>
            </a:custGeom>
            <a:solidFill>
              <a:srgbClr val="7DE314"/>
            </a:solidFill>
          </p:spPr>
          <p:txBody>
            <a:bodyPr/>
            <a:lstStyle/>
            <a:p>
              <a:endParaRPr lang="fr-FR"/>
            </a:p>
          </p:txBody>
        </p:sp>
        <p:sp>
          <p:nvSpPr>
            <p:cNvPr id="7" name="Freeform 7">
              <a:extLst>
                <a:ext uri="{FF2B5EF4-FFF2-40B4-BE49-F238E27FC236}">
                  <a16:creationId xmlns:a16="http://schemas.microsoft.com/office/drawing/2014/main" id="{D5068E81-3083-1207-411B-0D072C1507CD}"/>
                </a:ext>
              </a:extLst>
            </p:cNvPr>
            <p:cNvSpPr/>
            <p:nvPr/>
          </p:nvSpPr>
          <p:spPr>
            <a:xfrm>
              <a:off x="399034" y="273939"/>
              <a:ext cx="99187" cy="131953"/>
            </a:xfrm>
            <a:custGeom>
              <a:avLst/>
              <a:gdLst/>
              <a:ahLst/>
              <a:cxnLst/>
              <a:rect l="l" t="t" r="r" b="b"/>
              <a:pathLst>
                <a:path w="99187" h="131953">
                  <a:moveTo>
                    <a:pt x="99187" y="104013"/>
                  </a:moveTo>
                  <a:lnTo>
                    <a:pt x="99187" y="131953"/>
                  </a:lnTo>
                  <a:lnTo>
                    <a:pt x="4572" y="131953"/>
                  </a:lnTo>
                  <a:lnTo>
                    <a:pt x="4572" y="104013"/>
                  </a:lnTo>
                  <a:lnTo>
                    <a:pt x="37719" y="104013"/>
                  </a:lnTo>
                  <a:lnTo>
                    <a:pt x="37719" y="34036"/>
                  </a:lnTo>
                  <a:cubicBezTo>
                    <a:pt x="36322" y="35941"/>
                    <a:pt x="34036" y="37719"/>
                    <a:pt x="31115" y="39751"/>
                  </a:cubicBezTo>
                  <a:lnTo>
                    <a:pt x="24765" y="43434"/>
                  </a:lnTo>
                  <a:lnTo>
                    <a:pt x="13970" y="48260"/>
                  </a:lnTo>
                  <a:cubicBezTo>
                    <a:pt x="6350" y="50419"/>
                    <a:pt x="2921" y="50927"/>
                    <a:pt x="0" y="50927"/>
                  </a:cubicBezTo>
                  <a:lnTo>
                    <a:pt x="0" y="22098"/>
                  </a:lnTo>
                  <a:cubicBezTo>
                    <a:pt x="2794" y="22098"/>
                    <a:pt x="6223" y="21209"/>
                    <a:pt x="10287" y="19431"/>
                  </a:cubicBezTo>
                  <a:lnTo>
                    <a:pt x="18288" y="15494"/>
                  </a:lnTo>
                  <a:cubicBezTo>
                    <a:pt x="26035" y="10541"/>
                    <a:pt x="29464" y="8128"/>
                    <a:pt x="32258" y="5715"/>
                  </a:cubicBezTo>
                  <a:lnTo>
                    <a:pt x="36957" y="1397"/>
                  </a:lnTo>
                  <a:lnTo>
                    <a:pt x="69723" y="0"/>
                  </a:lnTo>
                  <a:lnTo>
                    <a:pt x="69723" y="103886"/>
                  </a:lnTo>
                  <a:close/>
                </a:path>
              </a:pathLst>
            </a:custGeom>
            <a:solidFill>
              <a:srgbClr val="7DE314"/>
            </a:solidFill>
          </p:spPr>
          <p:txBody>
            <a:bodyPr/>
            <a:lstStyle/>
            <a:p>
              <a:endParaRPr lang="fr-FR"/>
            </a:p>
          </p:txBody>
        </p:sp>
      </p:grpSp>
      <p:grpSp>
        <p:nvGrpSpPr>
          <p:cNvPr id="8" name="Group 8">
            <a:extLst>
              <a:ext uri="{FF2B5EF4-FFF2-40B4-BE49-F238E27FC236}">
                <a16:creationId xmlns:a16="http://schemas.microsoft.com/office/drawing/2014/main" id="{6DA6103D-F76F-7515-4FA2-3288CAAE28E5}"/>
              </a:ext>
            </a:extLst>
          </p:cNvPr>
          <p:cNvGrpSpPr>
            <a:grpSpLocks noChangeAspect="1"/>
          </p:cNvGrpSpPr>
          <p:nvPr/>
        </p:nvGrpSpPr>
        <p:grpSpPr>
          <a:xfrm>
            <a:off x="3639750" y="4887516"/>
            <a:ext cx="762505" cy="686800"/>
            <a:chOff x="0" y="0"/>
            <a:chExt cx="762495" cy="686803"/>
          </a:xfrm>
        </p:grpSpPr>
        <p:sp>
          <p:nvSpPr>
            <p:cNvPr id="9" name="Freeform 9">
              <a:extLst>
                <a:ext uri="{FF2B5EF4-FFF2-40B4-BE49-F238E27FC236}">
                  <a16:creationId xmlns:a16="http://schemas.microsoft.com/office/drawing/2014/main" id="{C8998A45-0CB2-7D6C-619C-08B510218400}"/>
                </a:ext>
              </a:extLst>
            </p:cNvPr>
            <p:cNvSpPr/>
            <p:nvPr/>
          </p:nvSpPr>
          <p:spPr>
            <a:xfrm>
              <a:off x="63500" y="63500"/>
              <a:ext cx="635508" cy="559689"/>
            </a:xfrm>
            <a:custGeom>
              <a:avLst/>
              <a:gdLst/>
              <a:ahLst/>
              <a:cxnLst/>
              <a:rect l="l" t="t" r="r" b="b"/>
              <a:pathLst>
                <a:path w="635508" h="559689">
                  <a:moveTo>
                    <a:pt x="631698" y="294132"/>
                  </a:moveTo>
                  <a:lnTo>
                    <a:pt x="487045" y="545465"/>
                  </a:lnTo>
                  <a:cubicBezTo>
                    <a:pt x="481965" y="554355"/>
                    <a:pt x="472567" y="559689"/>
                    <a:pt x="462407" y="559689"/>
                  </a:cubicBezTo>
                  <a:lnTo>
                    <a:pt x="173101" y="559689"/>
                  </a:lnTo>
                  <a:cubicBezTo>
                    <a:pt x="162941" y="559689"/>
                    <a:pt x="153543" y="554228"/>
                    <a:pt x="148463" y="545465"/>
                  </a:cubicBezTo>
                  <a:lnTo>
                    <a:pt x="3810" y="294132"/>
                  </a:lnTo>
                  <a:cubicBezTo>
                    <a:pt x="-1270" y="285242"/>
                    <a:pt x="-1270" y="274447"/>
                    <a:pt x="3810" y="265557"/>
                  </a:cubicBezTo>
                  <a:lnTo>
                    <a:pt x="148463" y="14224"/>
                  </a:lnTo>
                  <a:cubicBezTo>
                    <a:pt x="153543" y="5334"/>
                    <a:pt x="162941" y="0"/>
                    <a:pt x="173101" y="0"/>
                  </a:cubicBezTo>
                  <a:lnTo>
                    <a:pt x="462407" y="0"/>
                  </a:lnTo>
                  <a:cubicBezTo>
                    <a:pt x="472567" y="0"/>
                    <a:pt x="481965" y="5461"/>
                    <a:pt x="487045" y="14224"/>
                  </a:cubicBezTo>
                  <a:lnTo>
                    <a:pt x="631698" y="265684"/>
                  </a:lnTo>
                  <a:cubicBezTo>
                    <a:pt x="636778" y="274574"/>
                    <a:pt x="636778" y="285369"/>
                    <a:pt x="631698" y="294259"/>
                  </a:cubicBezTo>
                </a:path>
              </a:pathLst>
            </a:custGeom>
            <a:solidFill>
              <a:srgbClr val="00CC9C"/>
            </a:solidFill>
          </p:spPr>
          <p:txBody>
            <a:bodyPr/>
            <a:lstStyle/>
            <a:p>
              <a:endParaRPr lang="fr-FR"/>
            </a:p>
          </p:txBody>
        </p:sp>
        <p:sp>
          <p:nvSpPr>
            <p:cNvPr id="10" name="Freeform 10">
              <a:extLst>
                <a:ext uri="{FF2B5EF4-FFF2-40B4-BE49-F238E27FC236}">
                  <a16:creationId xmlns:a16="http://schemas.microsoft.com/office/drawing/2014/main" id="{4A03F1E8-4C95-8B60-A85E-9205AEBF0DFE}"/>
                </a:ext>
              </a:extLst>
            </p:cNvPr>
            <p:cNvSpPr/>
            <p:nvPr/>
          </p:nvSpPr>
          <p:spPr>
            <a:xfrm>
              <a:off x="260223" y="147066"/>
              <a:ext cx="438785" cy="476123"/>
            </a:xfrm>
            <a:custGeom>
              <a:avLst/>
              <a:gdLst/>
              <a:ahLst/>
              <a:cxnLst/>
              <a:rect l="l" t="t" r="r" b="b"/>
              <a:pathLst>
                <a:path w="438785" h="476123">
                  <a:moveTo>
                    <a:pt x="261239" y="0"/>
                  </a:moveTo>
                  <a:lnTo>
                    <a:pt x="366014" y="182118"/>
                  </a:lnTo>
                  <a:cubicBezTo>
                    <a:pt x="371094" y="191008"/>
                    <a:pt x="371094" y="201803"/>
                    <a:pt x="366014" y="210693"/>
                  </a:cubicBezTo>
                  <a:lnTo>
                    <a:pt x="255905" y="402082"/>
                  </a:lnTo>
                  <a:cubicBezTo>
                    <a:pt x="250825" y="410972"/>
                    <a:pt x="241427" y="416306"/>
                    <a:pt x="231267" y="416306"/>
                  </a:cubicBezTo>
                  <a:lnTo>
                    <a:pt x="10795" y="416306"/>
                  </a:lnTo>
                  <a:cubicBezTo>
                    <a:pt x="7112" y="416306"/>
                    <a:pt x="3429" y="415544"/>
                    <a:pt x="0" y="414147"/>
                  </a:cubicBezTo>
                  <a:lnTo>
                    <a:pt x="61849" y="476123"/>
                  </a:lnTo>
                  <a:lnTo>
                    <a:pt x="265684" y="476123"/>
                  </a:lnTo>
                  <a:cubicBezTo>
                    <a:pt x="275844" y="476123"/>
                    <a:pt x="285242" y="470662"/>
                    <a:pt x="290322" y="461899"/>
                  </a:cubicBezTo>
                  <a:lnTo>
                    <a:pt x="434975" y="210566"/>
                  </a:lnTo>
                  <a:cubicBezTo>
                    <a:pt x="437515" y="206121"/>
                    <a:pt x="438785" y="201168"/>
                    <a:pt x="438785" y="196342"/>
                  </a:cubicBezTo>
                  <a:lnTo>
                    <a:pt x="437515" y="186436"/>
                  </a:lnTo>
                  <a:lnTo>
                    <a:pt x="424434" y="163576"/>
                  </a:lnTo>
                  <a:close/>
                </a:path>
              </a:pathLst>
            </a:custGeom>
            <a:solidFill>
              <a:srgbClr val="00A35E"/>
            </a:solidFill>
          </p:spPr>
          <p:txBody>
            <a:bodyPr/>
            <a:lstStyle/>
            <a:p>
              <a:endParaRPr lang="fr-FR"/>
            </a:p>
          </p:txBody>
        </p:sp>
        <p:sp>
          <p:nvSpPr>
            <p:cNvPr id="11" name="Freeform 11">
              <a:extLst>
                <a:ext uri="{FF2B5EF4-FFF2-40B4-BE49-F238E27FC236}">
                  <a16:creationId xmlns:a16="http://schemas.microsoft.com/office/drawing/2014/main" id="{3B9F2F4A-4613-E78C-B91F-388E4018E203}"/>
                </a:ext>
              </a:extLst>
            </p:cNvPr>
            <p:cNvSpPr/>
            <p:nvPr/>
          </p:nvSpPr>
          <p:spPr>
            <a:xfrm>
              <a:off x="132461" y="123444"/>
              <a:ext cx="497459" cy="439928"/>
            </a:xfrm>
            <a:custGeom>
              <a:avLst/>
              <a:gdLst/>
              <a:ahLst/>
              <a:cxnLst/>
              <a:rect l="l" t="t" r="r" b="b"/>
              <a:pathLst>
                <a:path w="497459" h="439928">
                  <a:moveTo>
                    <a:pt x="493776" y="234188"/>
                  </a:moveTo>
                  <a:lnTo>
                    <a:pt x="383667" y="425704"/>
                  </a:lnTo>
                  <a:cubicBezTo>
                    <a:pt x="378587" y="434594"/>
                    <a:pt x="369189" y="439928"/>
                    <a:pt x="359029" y="439928"/>
                  </a:cubicBezTo>
                  <a:lnTo>
                    <a:pt x="138557" y="439928"/>
                  </a:lnTo>
                  <a:cubicBezTo>
                    <a:pt x="134747" y="439928"/>
                    <a:pt x="131191" y="439166"/>
                    <a:pt x="127762" y="437769"/>
                  </a:cubicBezTo>
                  <a:lnTo>
                    <a:pt x="127635" y="437642"/>
                  </a:lnTo>
                  <a:lnTo>
                    <a:pt x="117094" y="431038"/>
                  </a:lnTo>
                  <a:lnTo>
                    <a:pt x="3810" y="234061"/>
                  </a:lnTo>
                  <a:cubicBezTo>
                    <a:pt x="-1270" y="225171"/>
                    <a:pt x="-1270" y="214376"/>
                    <a:pt x="3810" y="205486"/>
                  </a:cubicBezTo>
                  <a:lnTo>
                    <a:pt x="113919" y="14224"/>
                  </a:lnTo>
                  <a:cubicBezTo>
                    <a:pt x="118999" y="5334"/>
                    <a:pt x="128397" y="0"/>
                    <a:pt x="138557" y="0"/>
                  </a:cubicBezTo>
                  <a:lnTo>
                    <a:pt x="358902" y="0"/>
                  </a:lnTo>
                  <a:cubicBezTo>
                    <a:pt x="369062" y="0"/>
                    <a:pt x="378460" y="5461"/>
                    <a:pt x="383540" y="14224"/>
                  </a:cubicBezTo>
                  <a:lnTo>
                    <a:pt x="493649" y="205613"/>
                  </a:lnTo>
                  <a:cubicBezTo>
                    <a:pt x="498729" y="214503"/>
                    <a:pt x="498729" y="225298"/>
                    <a:pt x="493649" y="234188"/>
                  </a:cubicBezTo>
                </a:path>
              </a:pathLst>
            </a:custGeom>
            <a:solidFill>
              <a:srgbClr val="FFFFFF"/>
            </a:solidFill>
          </p:spPr>
          <p:txBody>
            <a:bodyPr/>
            <a:lstStyle/>
            <a:p>
              <a:endParaRPr lang="fr-FR"/>
            </a:p>
          </p:txBody>
        </p:sp>
        <p:sp>
          <p:nvSpPr>
            <p:cNvPr id="12" name="Freeform 12">
              <a:extLst>
                <a:ext uri="{FF2B5EF4-FFF2-40B4-BE49-F238E27FC236}">
                  <a16:creationId xmlns:a16="http://schemas.microsoft.com/office/drawing/2014/main" id="{75084FA4-FDB2-FAAD-F7C2-80E6F4C6E976}"/>
                </a:ext>
              </a:extLst>
            </p:cNvPr>
            <p:cNvSpPr/>
            <p:nvPr/>
          </p:nvSpPr>
          <p:spPr>
            <a:xfrm>
              <a:off x="260477" y="270510"/>
              <a:ext cx="120269" cy="142240"/>
            </a:xfrm>
            <a:custGeom>
              <a:avLst/>
              <a:gdLst/>
              <a:ahLst/>
              <a:cxnLst/>
              <a:rect l="l" t="t" r="r" b="b"/>
              <a:pathLst>
                <a:path w="120269" h="142240">
                  <a:moveTo>
                    <a:pt x="120269" y="71374"/>
                  </a:moveTo>
                  <a:lnTo>
                    <a:pt x="115697" y="99822"/>
                  </a:lnTo>
                  <a:cubicBezTo>
                    <a:pt x="112649" y="108458"/>
                    <a:pt x="108458" y="115951"/>
                    <a:pt x="103124" y="122301"/>
                  </a:cubicBezTo>
                  <a:lnTo>
                    <a:pt x="91440" y="133477"/>
                  </a:lnTo>
                  <a:cubicBezTo>
                    <a:pt x="76708" y="140462"/>
                    <a:pt x="68707" y="142240"/>
                    <a:pt x="60198" y="142240"/>
                  </a:cubicBezTo>
                  <a:lnTo>
                    <a:pt x="43434" y="140462"/>
                  </a:lnTo>
                  <a:cubicBezTo>
                    <a:pt x="28829" y="133477"/>
                    <a:pt x="22479" y="128524"/>
                    <a:pt x="17145" y="122174"/>
                  </a:cubicBezTo>
                  <a:lnTo>
                    <a:pt x="4572" y="99695"/>
                  </a:lnTo>
                  <a:cubicBezTo>
                    <a:pt x="1524" y="91059"/>
                    <a:pt x="0" y="81534"/>
                    <a:pt x="0" y="71247"/>
                  </a:cubicBezTo>
                  <a:lnTo>
                    <a:pt x="4572" y="42799"/>
                  </a:lnTo>
                  <a:cubicBezTo>
                    <a:pt x="7620" y="34163"/>
                    <a:pt x="11811" y="26670"/>
                    <a:pt x="17145" y="20320"/>
                  </a:cubicBezTo>
                  <a:lnTo>
                    <a:pt x="28829" y="9017"/>
                  </a:lnTo>
                  <a:cubicBezTo>
                    <a:pt x="43434" y="1905"/>
                    <a:pt x="51435" y="0"/>
                    <a:pt x="60071" y="0"/>
                  </a:cubicBezTo>
                  <a:lnTo>
                    <a:pt x="76581" y="1778"/>
                  </a:lnTo>
                  <a:cubicBezTo>
                    <a:pt x="91313" y="8890"/>
                    <a:pt x="97663" y="13843"/>
                    <a:pt x="103124" y="20193"/>
                  </a:cubicBezTo>
                  <a:lnTo>
                    <a:pt x="115697" y="42672"/>
                  </a:lnTo>
                  <a:cubicBezTo>
                    <a:pt x="118745" y="51308"/>
                    <a:pt x="120269" y="60833"/>
                    <a:pt x="120269" y="71120"/>
                  </a:cubicBezTo>
                  <a:moveTo>
                    <a:pt x="88773" y="71120"/>
                  </a:moveTo>
                  <a:lnTo>
                    <a:pt x="88011" y="59182"/>
                  </a:lnTo>
                  <a:cubicBezTo>
                    <a:pt x="85217" y="48768"/>
                    <a:pt x="83185" y="44196"/>
                    <a:pt x="80645" y="40513"/>
                  </a:cubicBezTo>
                  <a:lnTo>
                    <a:pt x="75057" y="33909"/>
                  </a:lnTo>
                  <a:lnTo>
                    <a:pt x="64262" y="28829"/>
                  </a:lnTo>
                  <a:cubicBezTo>
                    <a:pt x="55753" y="28829"/>
                    <a:pt x="51816" y="29845"/>
                    <a:pt x="48260" y="31877"/>
                  </a:cubicBezTo>
                  <a:lnTo>
                    <a:pt x="41783" y="36830"/>
                  </a:lnTo>
                  <a:cubicBezTo>
                    <a:pt x="36703" y="44323"/>
                    <a:pt x="34671" y="48768"/>
                    <a:pt x="33274" y="53975"/>
                  </a:cubicBezTo>
                  <a:lnTo>
                    <a:pt x="31115" y="64897"/>
                  </a:lnTo>
                  <a:cubicBezTo>
                    <a:pt x="31115" y="77343"/>
                    <a:pt x="31877" y="83058"/>
                    <a:pt x="33274" y="88138"/>
                  </a:cubicBezTo>
                  <a:lnTo>
                    <a:pt x="36703" y="97790"/>
                  </a:lnTo>
                  <a:cubicBezTo>
                    <a:pt x="41783" y="105283"/>
                    <a:pt x="44831" y="108204"/>
                    <a:pt x="48387" y="110236"/>
                  </a:cubicBezTo>
                  <a:lnTo>
                    <a:pt x="55753" y="113284"/>
                  </a:lnTo>
                  <a:lnTo>
                    <a:pt x="68199" y="112268"/>
                  </a:lnTo>
                  <a:cubicBezTo>
                    <a:pt x="75184" y="108204"/>
                    <a:pt x="78232" y="105283"/>
                    <a:pt x="80772" y="101600"/>
                  </a:cubicBezTo>
                  <a:lnTo>
                    <a:pt x="85344" y="93472"/>
                  </a:lnTo>
                  <a:cubicBezTo>
                    <a:pt x="88138" y="83185"/>
                    <a:pt x="88900" y="77470"/>
                    <a:pt x="88900" y="71247"/>
                  </a:cubicBezTo>
                </a:path>
              </a:pathLst>
            </a:custGeom>
            <a:solidFill>
              <a:srgbClr val="00CC9C"/>
            </a:solidFill>
          </p:spPr>
          <p:txBody>
            <a:bodyPr/>
            <a:lstStyle/>
            <a:p>
              <a:endParaRPr lang="fr-FR"/>
            </a:p>
          </p:txBody>
        </p:sp>
        <p:sp>
          <p:nvSpPr>
            <p:cNvPr id="13" name="Freeform 13">
              <a:extLst>
                <a:ext uri="{FF2B5EF4-FFF2-40B4-BE49-F238E27FC236}">
                  <a16:creationId xmlns:a16="http://schemas.microsoft.com/office/drawing/2014/main" id="{C94DB1B2-C065-BC55-2D60-E7F3781B0FEC}"/>
                </a:ext>
              </a:extLst>
            </p:cNvPr>
            <p:cNvSpPr/>
            <p:nvPr/>
          </p:nvSpPr>
          <p:spPr>
            <a:xfrm>
              <a:off x="394716" y="274320"/>
              <a:ext cx="112395" cy="136144"/>
            </a:xfrm>
            <a:custGeom>
              <a:avLst/>
              <a:gdLst/>
              <a:ahLst/>
              <a:cxnLst/>
              <a:rect l="l" t="t" r="r" b="b"/>
              <a:pathLst>
                <a:path w="112395" h="136144">
                  <a:moveTo>
                    <a:pt x="0" y="136017"/>
                  </a:moveTo>
                  <a:lnTo>
                    <a:pt x="508" y="122682"/>
                  </a:lnTo>
                  <a:cubicBezTo>
                    <a:pt x="2667" y="111252"/>
                    <a:pt x="4572" y="106045"/>
                    <a:pt x="7366" y="101219"/>
                  </a:cubicBezTo>
                  <a:lnTo>
                    <a:pt x="13843" y="91821"/>
                  </a:lnTo>
                  <a:cubicBezTo>
                    <a:pt x="23368" y="83439"/>
                    <a:pt x="29337" y="79248"/>
                    <a:pt x="36703" y="75184"/>
                  </a:cubicBezTo>
                  <a:lnTo>
                    <a:pt x="48641" y="68707"/>
                  </a:lnTo>
                  <a:cubicBezTo>
                    <a:pt x="58420" y="63500"/>
                    <a:pt x="62484" y="61214"/>
                    <a:pt x="65786" y="58928"/>
                  </a:cubicBezTo>
                  <a:lnTo>
                    <a:pt x="71501" y="54483"/>
                  </a:lnTo>
                  <a:lnTo>
                    <a:pt x="75819" y="47371"/>
                  </a:lnTo>
                  <a:lnTo>
                    <a:pt x="73914" y="35687"/>
                  </a:lnTo>
                  <a:cubicBezTo>
                    <a:pt x="66421" y="28956"/>
                    <a:pt x="61087" y="27305"/>
                    <a:pt x="54102" y="27305"/>
                  </a:cubicBezTo>
                  <a:lnTo>
                    <a:pt x="46990" y="27813"/>
                  </a:lnTo>
                  <a:lnTo>
                    <a:pt x="37846" y="31242"/>
                  </a:lnTo>
                  <a:lnTo>
                    <a:pt x="29972" y="36576"/>
                  </a:lnTo>
                  <a:lnTo>
                    <a:pt x="23368" y="43053"/>
                  </a:lnTo>
                  <a:lnTo>
                    <a:pt x="1397" y="22225"/>
                  </a:lnTo>
                  <a:cubicBezTo>
                    <a:pt x="3429" y="20066"/>
                    <a:pt x="6350" y="17653"/>
                    <a:pt x="10033" y="15113"/>
                  </a:cubicBezTo>
                  <a:lnTo>
                    <a:pt x="18161" y="10160"/>
                  </a:lnTo>
                  <a:cubicBezTo>
                    <a:pt x="28194" y="5588"/>
                    <a:pt x="33909" y="3810"/>
                    <a:pt x="40005" y="2286"/>
                  </a:cubicBezTo>
                  <a:lnTo>
                    <a:pt x="52705" y="0"/>
                  </a:lnTo>
                  <a:cubicBezTo>
                    <a:pt x="67564" y="0"/>
                    <a:pt x="74676" y="1016"/>
                    <a:pt x="80899" y="2921"/>
                  </a:cubicBezTo>
                  <a:lnTo>
                    <a:pt x="92329" y="7620"/>
                  </a:lnTo>
                  <a:cubicBezTo>
                    <a:pt x="100838" y="14605"/>
                    <a:pt x="104140" y="18796"/>
                    <a:pt x="106426" y="23749"/>
                  </a:cubicBezTo>
                  <a:lnTo>
                    <a:pt x="109855" y="34036"/>
                  </a:lnTo>
                  <a:cubicBezTo>
                    <a:pt x="109855" y="45212"/>
                    <a:pt x="108839" y="50038"/>
                    <a:pt x="106807" y="54356"/>
                  </a:cubicBezTo>
                  <a:lnTo>
                    <a:pt x="102235" y="62357"/>
                  </a:lnTo>
                  <a:cubicBezTo>
                    <a:pt x="96012" y="68961"/>
                    <a:pt x="92583" y="71755"/>
                    <a:pt x="89027" y="74168"/>
                  </a:cubicBezTo>
                  <a:lnTo>
                    <a:pt x="81788" y="78740"/>
                  </a:lnTo>
                  <a:lnTo>
                    <a:pt x="72390" y="83947"/>
                  </a:lnTo>
                  <a:cubicBezTo>
                    <a:pt x="65278" y="88011"/>
                    <a:pt x="61722" y="90170"/>
                    <a:pt x="58166" y="92583"/>
                  </a:cubicBezTo>
                  <a:lnTo>
                    <a:pt x="51435" y="97536"/>
                  </a:lnTo>
                  <a:lnTo>
                    <a:pt x="43307" y="105283"/>
                  </a:lnTo>
                  <a:lnTo>
                    <a:pt x="112395" y="107823"/>
                  </a:lnTo>
                  <a:lnTo>
                    <a:pt x="112395" y="136144"/>
                  </a:lnTo>
                  <a:close/>
                </a:path>
              </a:pathLst>
            </a:custGeom>
            <a:solidFill>
              <a:srgbClr val="00CC9C"/>
            </a:solidFill>
          </p:spPr>
          <p:txBody>
            <a:bodyPr/>
            <a:lstStyle/>
            <a:p>
              <a:endParaRPr lang="fr-FR"/>
            </a:p>
          </p:txBody>
        </p:sp>
      </p:grpSp>
      <p:grpSp>
        <p:nvGrpSpPr>
          <p:cNvPr id="14" name="Group 14">
            <a:extLst>
              <a:ext uri="{FF2B5EF4-FFF2-40B4-BE49-F238E27FC236}">
                <a16:creationId xmlns:a16="http://schemas.microsoft.com/office/drawing/2014/main" id="{4AA8095C-92FF-5ECB-B284-0B66EE28301D}"/>
              </a:ext>
            </a:extLst>
          </p:cNvPr>
          <p:cNvGrpSpPr>
            <a:grpSpLocks noChangeAspect="1"/>
          </p:cNvGrpSpPr>
          <p:nvPr/>
        </p:nvGrpSpPr>
        <p:grpSpPr>
          <a:xfrm>
            <a:off x="0" y="2592886"/>
            <a:ext cx="7559993" cy="1642539"/>
            <a:chOff x="0" y="0"/>
            <a:chExt cx="7559992" cy="1642542"/>
          </a:xfrm>
        </p:grpSpPr>
        <p:sp>
          <p:nvSpPr>
            <p:cNvPr id="15" name="Freeform 15">
              <a:extLst>
                <a:ext uri="{FF2B5EF4-FFF2-40B4-BE49-F238E27FC236}">
                  <a16:creationId xmlns:a16="http://schemas.microsoft.com/office/drawing/2014/main" id="{FF7AC6B4-B450-C509-75E6-ED75F0B5DC37}"/>
                </a:ext>
              </a:extLst>
            </p:cNvPr>
            <p:cNvSpPr/>
            <p:nvPr/>
          </p:nvSpPr>
          <p:spPr>
            <a:xfrm>
              <a:off x="0" y="0"/>
              <a:ext cx="7560056" cy="1642491"/>
            </a:xfrm>
            <a:custGeom>
              <a:avLst/>
              <a:gdLst/>
              <a:ahLst/>
              <a:cxnLst/>
              <a:rect l="l" t="t" r="r" b="b"/>
              <a:pathLst>
                <a:path w="7560056" h="1642491">
                  <a:moveTo>
                    <a:pt x="0" y="1642491"/>
                  </a:moveTo>
                  <a:lnTo>
                    <a:pt x="7560056" y="1642491"/>
                  </a:lnTo>
                  <a:lnTo>
                    <a:pt x="7560056" y="0"/>
                  </a:lnTo>
                  <a:lnTo>
                    <a:pt x="0" y="0"/>
                  </a:lnTo>
                  <a:close/>
                </a:path>
              </a:pathLst>
            </a:custGeom>
            <a:solidFill>
              <a:srgbClr val="1A1447"/>
            </a:solidFill>
          </p:spPr>
          <p:txBody>
            <a:bodyPr/>
            <a:lstStyle/>
            <a:p>
              <a:endParaRPr lang="fr-FR"/>
            </a:p>
          </p:txBody>
        </p:sp>
      </p:grpSp>
      <p:grpSp>
        <p:nvGrpSpPr>
          <p:cNvPr id="16" name="Group 16">
            <a:extLst>
              <a:ext uri="{FF2B5EF4-FFF2-40B4-BE49-F238E27FC236}">
                <a16:creationId xmlns:a16="http://schemas.microsoft.com/office/drawing/2014/main" id="{22D9AFC6-1274-F1B3-83C7-4C1939315309}"/>
              </a:ext>
            </a:extLst>
          </p:cNvPr>
          <p:cNvGrpSpPr>
            <a:grpSpLocks noChangeAspect="1"/>
          </p:cNvGrpSpPr>
          <p:nvPr/>
        </p:nvGrpSpPr>
        <p:grpSpPr>
          <a:xfrm>
            <a:off x="5653192" y="4880277"/>
            <a:ext cx="762505" cy="694058"/>
            <a:chOff x="0" y="0"/>
            <a:chExt cx="762495" cy="694055"/>
          </a:xfrm>
        </p:grpSpPr>
        <p:sp>
          <p:nvSpPr>
            <p:cNvPr id="17" name="Freeform 17">
              <a:extLst>
                <a:ext uri="{FF2B5EF4-FFF2-40B4-BE49-F238E27FC236}">
                  <a16:creationId xmlns:a16="http://schemas.microsoft.com/office/drawing/2014/main" id="{FC70F555-B832-04DD-0937-8EBC11B222CC}"/>
                </a:ext>
              </a:extLst>
            </p:cNvPr>
            <p:cNvSpPr/>
            <p:nvPr/>
          </p:nvSpPr>
          <p:spPr>
            <a:xfrm>
              <a:off x="63500" y="63500"/>
              <a:ext cx="635508" cy="567055"/>
            </a:xfrm>
            <a:custGeom>
              <a:avLst/>
              <a:gdLst/>
              <a:ahLst/>
              <a:cxnLst/>
              <a:rect l="l" t="t" r="r" b="b"/>
              <a:pathLst>
                <a:path w="635508" h="567055">
                  <a:moveTo>
                    <a:pt x="631698" y="297942"/>
                  </a:moveTo>
                  <a:lnTo>
                    <a:pt x="487045" y="552577"/>
                  </a:lnTo>
                  <a:cubicBezTo>
                    <a:pt x="481965" y="561594"/>
                    <a:pt x="472567" y="567055"/>
                    <a:pt x="462407" y="567055"/>
                  </a:cubicBezTo>
                  <a:lnTo>
                    <a:pt x="173101" y="567055"/>
                  </a:lnTo>
                  <a:cubicBezTo>
                    <a:pt x="162941" y="567055"/>
                    <a:pt x="153543" y="561594"/>
                    <a:pt x="148463" y="552577"/>
                  </a:cubicBezTo>
                  <a:lnTo>
                    <a:pt x="3810" y="297942"/>
                  </a:lnTo>
                  <a:cubicBezTo>
                    <a:pt x="-1270" y="288925"/>
                    <a:pt x="-1270" y="278003"/>
                    <a:pt x="3810" y="268986"/>
                  </a:cubicBezTo>
                  <a:lnTo>
                    <a:pt x="148463" y="14478"/>
                  </a:lnTo>
                  <a:cubicBezTo>
                    <a:pt x="153543" y="5461"/>
                    <a:pt x="162941" y="0"/>
                    <a:pt x="173101" y="0"/>
                  </a:cubicBezTo>
                  <a:lnTo>
                    <a:pt x="462407" y="0"/>
                  </a:lnTo>
                  <a:cubicBezTo>
                    <a:pt x="472567" y="0"/>
                    <a:pt x="481965" y="5461"/>
                    <a:pt x="487045" y="14478"/>
                  </a:cubicBezTo>
                  <a:lnTo>
                    <a:pt x="631698" y="269113"/>
                  </a:lnTo>
                  <a:cubicBezTo>
                    <a:pt x="636778" y="278130"/>
                    <a:pt x="636778" y="289052"/>
                    <a:pt x="631698" y="298069"/>
                  </a:cubicBezTo>
                </a:path>
              </a:pathLst>
            </a:custGeom>
            <a:solidFill>
              <a:srgbClr val="14A1BF"/>
            </a:solidFill>
          </p:spPr>
          <p:txBody>
            <a:bodyPr/>
            <a:lstStyle/>
            <a:p>
              <a:endParaRPr lang="fr-FR"/>
            </a:p>
          </p:txBody>
        </p:sp>
        <p:sp>
          <p:nvSpPr>
            <p:cNvPr id="18" name="Freeform 18">
              <a:extLst>
                <a:ext uri="{FF2B5EF4-FFF2-40B4-BE49-F238E27FC236}">
                  <a16:creationId xmlns:a16="http://schemas.microsoft.com/office/drawing/2014/main" id="{57927DA3-7D27-39AA-1B1B-147B9C591813}"/>
                </a:ext>
              </a:extLst>
            </p:cNvPr>
            <p:cNvSpPr/>
            <p:nvPr/>
          </p:nvSpPr>
          <p:spPr>
            <a:xfrm>
              <a:off x="260350" y="148082"/>
              <a:ext cx="438658" cy="482473"/>
            </a:xfrm>
            <a:custGeom>
              <a:avLst/>
              <a:gdLst/>
              <a:ahLst/>
              <a:cxnLst/>
              <a:rect l="l" t="t" r="r" b="b"/>
              <a:pathLst>
                <a:path w="438658" h="482473">
                  <a:moveTo>
                    <a:pt x="261112" y="0"/>
                  </a:moveTo>
                  <a:lnTo>
                    <a:pt x="365887" y="184404"/>
                  </a:lnTo>
                  <a:cubicBezTo>
                    <a:pt x="370967" y="193421"/>
                    <a:pt x="370967" y="204343"/>
                    <a:pt x="365887" y="213360"/>
                  </a:cubicBezTo>
                  <a:lnTo>
                    <a:pt x="255778" y="407289"/>
                  </a:lnTo>
                  <a:cubicBezTo>
                    <a:pt x="250698" y="416306"/>
                    <a:pt x="241300" y="421767"/>
                    <a:pt x="231140" y="421767"/>
                  </a:cubicBezTo>
                  <a:lnTo>
                    <a:pt x="10795" y="421767"/>
                  </a:lnTo>
                  <a:cubicBezTo>
                    <a:pt x="6985" y="421767"/>
                    <a:pt x="3429" y="421005"/>
                    <a:pt x="0" y="419608"/>
                  </a:cubicBezTo>
                  <a:lnTo>
                    <a:pt x="61849" y="482473"/>
                  </a:lnTo>
                  <a:lnTo>
                    <a:pt x="265557" y="482473"/>
                  </a:lnTo>
                  <a:cubicBezTo>
                    <a:pt x="275717" y="482473"/>
                    <a:pt x="285115" y="477012"/>
                    <a:pt x="290195" y="467995"/>
                  </a:cubicBezTo>
                  <a:lnTo>
                    <a:pt x="434848" y="213360"/>
                  </a:lnTo>
                  <a:cubicBezTo>
                    <a:pt x="437388" y="208915"/>
                    <a:pt x="438658" y="203835"/>
                    <a:pt x="438658" y="198882"/>
                  </a:cubicBezTo>
                  <a:lnTo>
                    <a:pt x="437388" y="188849"/>
                  </a:lnTo>
                  <a:lnTo>
                    <a:pt x="424307" y="165735"/>
                  </a:lnTo>
                  <a:close/>
                </a:path>
              </a:pathLst>
            </a:custGeom>
            <a:solidFill>
              <a:srgbClr val="036391"/>
            </a:solidFill>
          </p:spPr>
          <p:txBody>
            <a:bodyPr/>
            <a:lstStyle/>
            <a:p>
              <a:endParaRPr lang="fr-FR"/>
            </a:p>
          </p:txBody>
        </p:sp>
        <p:sp>
          <p:nvSpPr>
            <p:cNvPr id="19" name="Freeform 19">
              <a:extLst>
                <a:ext uri="{FF2B5EF4-FFF2-40B4-BE49-F238E27FC236}">
                  <a16:creationId xmlns:a16="http://schemas.microsoft.com/office/drawing/2014/main" id="{CACDC7C4-F856-3CB1-574D-4CCFFE74003F}"/>
                </a:ext>
              </a:extLst>
            </p:cNvPr>
            <p:cNvSpPr/>
            <p:nvPr/>
          </p:nvSpPr>
          <p:spPr>
            <a:xfrm>
              <a:off x="132461" y="124206"/>
              <a:ext cx="497459" cy="445643"/>
            </a:xfrm>
            <a:custGeom>
              <a:avLst/>
              <a:gdLst/>
              <a:ahLst/>
              <a:cxnLst/>
              <a:rect l="l" t="t" r="r" b="b"/>
              <a:pathLst>
                <a:path w="497459" h="445643">
                  <a:moveTo>
                    <a:pt x="493776" y="237236"/>
                  </a:moveTo>
                  <a:lnTo>
                    <a:pt x="383667" y="431165"/>
                  </a:lnTo>
                  <a:cubicBezTo>
                    <a:pt x="378587" y="440182"/>
                    <a:pt x="369189" y="445643"/>
                    <a:pt x="359029" y="445643"/>
                  </a:cubicBezTo>
                  <a:lnTo>
                    <a:pt x="138557" y="445643"/>
                  </a:lnTo>
                  <a:cubicBezTo>
                    <a:pt x="134747" y="445643"/>
                    <a:pt x="131191" y="444881"/>
                    <a:pt x="127762" y="443484"/>
                  </a:cubicBezTo>
                  <a:lnTo>
                    <a:pt x="127635" y="443357"/>
                  </a:lnTo>
                  <a:lnTo>
                    <a:pt x="117094" y="436753"/>
                  </a:lnTo>
                  <a:lnTo>
                    <a:pt x="3810" y="237236"/>
                  </a:lnTo>
                  <a:cubicBezTo>
                    <a:pt x="-1270" y="228219"/>
                    <a:pt x="-1270" y="217297"/>
                    <a:pt x="3810" y="208280"/>
                  </a:cubicBezTo>
                  <a:lnTo>
                    <a:pt x="113919" y="14478"/>
                  </a:lnTo>
                  <a:cubicBezTo>
                    <a:pt x="118999" y="5461"/>
                    <a:pt x="128397" y="0"/>
                    <a:pt x="138557" y="0"/>
                  </a:cubicBezTo>
                  <a:lnTo>
                    <a:pt x="358902" y="0"/>
                  </a:lnTo>
                  <a:cubicBezTo>
                    <a:pt x="369062" y="0"/>
                    <a:pt x="378460" y="5461"/>
                    <a:pt x="383540" y="14478"/>
                  </a:cubicBezTo>
                  <a:lnTo>
                    <a:pt x="493649" y="208407"/>
                  </a:lnTo>
                  <a:cubicBezTo>
                    <a:pt x="498729" y="217424"/>
                    <a:pt x="498729" y="228346"/>
                    <a:pt x="493649" y="237363"/>
                  </a:cubicBezTo>
                </a:path>
              </a:pathLst>
            </a:custGeom>
            <a:solidFill>
              <a:srgbClr val="FFFFFF"/>
            </a:solidFill>
          </p:spPr>
          <p:txBody>
            <a:bodyPr/>
            <a:lstStyle/>
            <a:p>
              <a:endParaRPr lang="fr-FR"/>
            </a:p>
          </p:txBody>
        </p:sp>
        <p:sp>
          <p:nvSpPr>
            <p:cNvPr id="20" name="Freeform 20">
              <a:extLst>
                <a:ext uri="{FF2B5EF4-FFF2-40B4-BE49-F238E27FC236}">
                  <a16:creationId xmlns:a16="http://schemas.microsoft.com/office/drawing/2014/main" id="{C70076B6-D0FC-7478-B63C-C139E86BB1F9}"/>
                </a:ext>
              </a:extLst>
            </p:cNvPr>
            <p:cNvSpPr/>
            <p:nvPr/>
          </p:nvSpPr>
          <p:spPr>
            <a:xfrm>
              <a:off x="260477" y="273431"/>
              <a:ext cx="120269" cy="143764"/>
            </a:xfrm>
            <a:custGeom>
              <a:avLst/>
              <a:gdLst/>
              <a:ahLst/>
              <a:cxnLst/>
              <a:rect l="l" t="t" r="r" b="b"/>
              <a:pathLst>
                <a:path w="120269" h="143764">
                  <a:moveTo>
                    <a:pt x="120269" y="72009"/>
                  </a:moveTo>
                  <a:lnTo>
                    <a:pt x="115697" y="100838"/>
                  </a:lnTo>
                  <a:cubicBezTo>
                    <a:pt x="112649" y="109601"/>
                    <a:pt x="108458" y="117221"/>
                    <a:pt x="103124" y="123571"/>
                  </a:cubicBezTo>
                  <a:lnTo>
                    <a:pt x="91440" y="134874"/>
                  </a:lnTo>
                  <a:cubicBezTo>
                    <a:pt x="76708" y="141986"/>
                    <a:pt x="68707" y="143764"/>
                    <a:pt x="60198" y="143764"/>
                  </a:cubicBezTo>
                  <a:lnTo>
                    <a:pt x="43434" y="141986"/>
                  </a:lnTo>
                  <a:cubicBezTo>
                    <a:pt x="28829" y="134874"/>
                    <a:pt x="22479" y="129921"/>
                    <a:pt x="17145" y="123571"/>
                  </a:cubicBezTo>
                  <a:lnTo>
                    <a:pt x="4572" y="100838"/>
                  </a:lnTo>
                  <a:cubicBezTo>
                    <a:pt x="1524" y="92075"/>
                    <a:pt x="0" y="82550"/>
                    <a:pt x="0" y="72009"/>
                  </a:cubicBezTo>
                  <a:lnTo>
                    <a:pt x="4572" y="43180"/>
                  </a:lnTo>
                  <a:cubicBezTo>
                    <a:pt x="7620" y="34417"/>
                    <a:pt x="11811" y="26797"/>
                    <a:pt x="17145" y="20447"/>
                  </a:cubicBezTo>
                  <a:lnTo>
                    <a:pt x="28829" y="9017"/>
                  </a:lnTo>
                  <a:cubicBezTo>
                    <a:pt x="43434" y="1778"/>
                    <a:pt x="51435" y="0"/>
                    <a:pt x="60071" y="0"/>
                  </a:cubicBezTo>
                  <a:lnTo>
                    <a:pt x="76581" y="1778"/>
                  </a:lnTo>
                  <a:cubicBezTo>
                    <a:pt x="91313" y="9017"/>
                    <a:pt x="97663" y="14097"/>
                    <a:pt x="103124" y="20447"/>
                  </a:cubicBezTo>
                  <a:lnTo>
                    <a:pt x="115697" y="43180"/>
                  </a:lnTo>
                  <a:cubicBezTo>
                    <a:pt x="118745" y="51943"/>
                    <a:pt x="120269" y="61468"/>
                    <a:pt x="120269" y="72009"/>
                  </a:cubicBezTo>
                  <a:moveTo>
                    <a:pt x="88773" y="72009"/>
                  </a:moveTo>
                  <a:lnTo>
                    <a:pt x="88011" y="59944"/>
                  </a:lnTo>
                  <a:cubicBezTo>
                    <a:pt x="85217" y="49403"/>
                    <a:pt x="83185" y="44831"/>
                    <a:pt x="80645" y="41021"/>
                  </a:cubicBezTo>
                  <a:lnTo>
                    <a:pt x="75057" y="34290"/>
                  </a:lnTo>
                  <a:lnTo>
                    <a:pt x="64262" y="29210"/>
                  </a:lnTo>
                  <a:cubicBezTo>
                    <a:pt x="55753" y="29210"/>
                    <a:pt x="51816" y="30226"/>
                    <a:pt x="48260" y="32258"/>
                  </a:cubicBezTo>
                  <a:lnTo>
                    <a:pt x="41783" y="37211"/>
                  </a:lnTo>
                  <a:cubicBezTo>
                    <a:pt x="36703" y="44831"/>
                    <a:pt x="34671" y="49276"/>
                    <a:pt x="33274" y="54610"/>
                  </a:cubicBezTo>
                  <a:lnTo>
                    <a:pt x="31115" y="65659"/>
                  </a:lnTo>
                  <a:cubicBezTo>
                    <a:pt x="31115" y="78232"/>
                    <a:pt x="31877" y="84074"/>
                    <a:pt x="33274" y="89281"/>
                  </a:cubicBezTo>
                  <a:lnTo>
                    <a:pt x="36703" y="99060"/>
                  </a:lnTo>
                  <a:cubicBezTo>
                    <a:pt x="41783" y="106680"/>
                    <a:pt x="44831" y="109601"/>
                    <a:pt x="48387" y="111633"/>
                  </a:cubicBezTo>
                  <a:lnTo>
                    <a:pt x="55753" y="114681"/>
                  </a:lnTo>
                  <a:lnTo>
                    <a:pt x="68199" y="113665"/>
                  </a:lnTo>
                  <a:cubicBezTo>
                    <a:pt x="75184" y="109601"/>
                    <a:pt x="78232" y="106680"/>
                    <a:pt x="80772" y="102870"/>
                  </a:cubicBezTo>
                  <a:lnTo>
                    <a:pt x="85344" y="94615"/>
                  </a:lnTo>
                  <a:cubicBezTo>
                    <a:pt x="88138" y="84201"/>
                    <a:pt x="88900" y="78486"/>
                    <a:pt x="88900" y="72136"/>
                  </a:cubicBezTo>
                </a:path>
              </a:pathLst>
            </a:custGeom>
            <a:solidFill>
              <a:srgbClr val="14A1BF"/>
            </a:solidFill>
          </p:spPr>
          <p:txBody>
            <a:bodyPr/>
            <a:lstStyle/>
            <a:p>
              <a:endParaRPr lang="fr-FR"/>
            </a:p>
          </p:txBody>
        </p:sp>
        <p:sp>
          <p:nvSpPr>
            <p:cNvPr id="21" name="Freeform 21">
              <a:extLst>
                <a:ext uri="{FF2B5EF4-FFF2-40B4-BE49-F238E27FC236}">
                  <a16:creationId xmlns:a16="http://schemas.microsoft.com/office/drawing/2014/main" id="{3E9BEA80-A452-0146-BF5A-883CEB67AE31}"/>
                </a:ext>
              </a:extLst>
            </p:cNvPr>
            <p:cNvSpPr/>
            <p:nvPr/>
          </p:nvSpPr>
          <p:spPr>
            <a:xfrm>
              <a:off x="388620" y="278638"/>
              <a:ext cx="114681" cy="170815"/>
            </a:xfrm>
            <a:custGeom>
              <a:avLst/>
              <a:gdLst/>
              <a:ahLst/>
              <a:cxnLst/>
              <a:rect l="l" t="t" r="r" b="b"/>
              <a:pathLst>
                <a:path w="114681" h="170815">
                  <a:moveTo>
                    <a:pt x="82296" y="80264"/>
                  </a:moveTo>
                  <a:cubicBezTo>
                    <a:pt x="91948" y="82042"/>
                    <a:pt x="99695" y="86741"/>
                    <a:pt x="105664" y="94361"/>
                  </a:cubicBezTo>
                  <a:cubicBezTo>
                    <a:pt x="111633" y="101981"/>
                    <a:pt x="114681" y="111379"/>
                    <a:pt x="114681" y="122428"/>
                  </a:cubicBezTo>
                  <a:lnTo>
                    <a:pt x="113284" y="136525"/>
                  </a:lnTo>
                  <a:cubicBezTo>
                    <a:pt x="107569" y="148463"/>
                    <a:pt x="103505" y="153670"/>
                    <a:pt x="98298" y="157734"/>
                  </a:cubicBezTo>
                  <a:lnTo>
                    <a:pt x="86741" y="165100"/>
                  </a:lnTo>
                  <a:cubicBezTo>
                    <a:pt x="71882" y="169672"/>
                    <a:pt x="63500" y="170815"/>
                    <a:pt x="54102" y="170815"/>
                  </a:cubicBezTo>
                  <a:lnTo>
                    <a:pt x="22733" y="164973"/>
                  </a:lnTo>
                  <a:cubicBezTo>
                    <a:pt x="13589" y="161163"/>
                    <a:pt x="6096" y="155448"/>
                    <a:pt x="0" y="148082"/>
                  </a:cubicBezTo>
                  <a:lnTo>
                    <a:pt x="17653" y="125603"/>
                  </a:lnTo>
                  <a:cubicBezTo>
                    <a:pt x="21717" y="130810"/>
                    <a:pt x="26543" y="134874"/>
                    <a:pt x="32131" y="137668"/>
                  </a:cubicBezTo>
                  <a:lnTo>
                    <a:pt x="44704" y="141986"/>
                  </a:lnTo>
                  <a:cubicBezTo>
                    <a:pt x="62611" y="141986"/>
                    <a:pt x="69850" y="140081"/>
                    <a:pt x="74803" y="136271"/>
                  </a:cubicBezTo>
                  <a:lnTo>
                    <a:pt x="82296" y="126619"/>
                  </a:lnTo>
                  <a:cubicBezTo>
                    <a:pt x="82296" y="110490"/>
                    <a:pt x="79375" y="104140"/>
                    <a:pt x="73660" y="99822"/>
                  </a:cubicBezTo>
                  <a:cubicBezTo>
                    <a:pt x="67945" y="95504"/>
                    <a:pt x="59182" y="93218"/>
                    <a:pt x="47498" y="93218"/>
                  </a:cubicBezTo>
                  <a:lnTo>
                    <a:pt x="41021" y="93218"/>
                  </a:lnTo>
                  <a:lnTo>
                    <a:pt x="41021" y="69723"/>
                  </a:lnTo>
                  <a:lnTo>
                    <a:pt x="48260" y="69723"/>
                  </a:lnTo>
                  <a:cubicBezTo>
                    <a:pt x="57912" y="69723"/>
                    <a:pt x="65405" y="67564"/>
                    <a:pt x="70612" y="63246"/>
                  </a:cubicBezTo>
                  <a:lnTo>
                    <a:pt x="78486" y="53340"/>
                  </a:lnTo>
                  <a:cubicBezTo>
                    <a:pt x="78486" y="40132"/>
                    <a:pt x="76327" y="35306"/>
                    <a:pt x="72009" y="32131"/>
                  </a:cubicBezTo>
                  <a:lnTo>
                    <a:pt x="61976" y="27432"/>
                  </a:lnTo>
                  <a:cubicBezTo>
                    <a:pt x="47879" y="27432"/>
                    <a:pt x="41402" y="29083"/>
                    <a:pt x="35687" y="32385"/>
                  </a:cubicBezTo>
                  <a:lnTo>
                    <a:pt x="25400" y="40386"/>
                  </a:lnTo>
                  <a:lnTo>
                    <a:pt x="2286" y="24130"/>
                  </a:lnTo>
                  <a:cubicBezTo>
                    <a:pt x="4572" y="20447"/>
                    <a:pt x="7747" y="17272"/>
                    <a:pt x="11557" y="14351"/>
                  </a:cubicBezTo>
                  <a:lnTo>
                    <a:pt x="19812" y="8890"/>
                  </a:lnTo>
                  <a:cubicBezTo>
                    <a:pt x="29591" y="4572"/>
                    <a:pt x="34925" y="2921"/>
                    <a:pt x="40640" y="1778"/>
                  </a:cubicBezTo>
                  <a:lnTo>
                    <a:pt x="52324" y="0"/>
                  </a:lnTo>
                  <a:cubicBezTo>
                    <a:pt x="66294" y="0"/>
                    <a:pt x="73533" y="1016"/>
                    <a:pt x="80010" y="3048"/>
                  </a:cubicBezTo>
                  <a:lnTo>
                    <a:pt x="92202" y="8001"/>
                  </a:lnTo>
                  <a:cubicBezTo>
                    <a:pt x="101727" y="15240"/>
                    <a:pt x="105283" y="19685"/>
                    <a:pt x="107950" y="24765"/>
                  </a:cubicBezTo>
                  <a:lnTo>
                    <a:pt x="111760" y="35687"/>
                  </a:lnTo>
                  <a:cubicBezTo>
                    <a:pt x="111760" y="46736"/>
                    <a:pt x="110998" y="51181"/>
                    <a:pt x="109601" y="55499"/>
                  </a:cubicBezTo>
                  <a:lnTo>
                    <a:pt x="106172" y="63627"/>
                  </a:lnTo>
                  <a:cubicBezTo>
                    <a:pt x="100838" y="70612"/>
                    <a:pt x="97790" y="73533"/>
                    <a:pt x="94107" y="75819"/>
                  </a:cubicBezTo>
                  <a:lnTo>
                    <a:pt x="86487" y="79756"/>
                  </a:lnTo>
                </a:path>
              </a:pathLst>
            </a:custGeom>
            <a:solidFill>
              <a:srgbClr val="14A1BF"/>
            </a:solidFill>
          </p:spPr>
          <p:txBody>
            <a:bodyPr/>
            <a:lstStyle/>
            <a:p>
              <a:endParaRPr lang="fr-FR"/>
            </a:p>
          </p:txBody>
        </p:sp>
      </p:grpSp>
      <p:grpSp>
        <p:nvGrpSpPr>
          <p:cNvPr id="22" name="Group 22">
            <a:extLst>
              <a:ext uri="{FF2B5EF4-FFF2-40B4-BE49-F238E27FC236}">
                <a16:creationId xmlns:a16="http://schemas.microsoft.com/office/drawing/2014/main" id="{151987F5-2EB6-45B1-59DF-B1F18519E9DB}"/>
              </a:ext>
            </a:extLst>
          </p:cNvPr>
          <p:cNvGrpSpPr>
            <a:grpSpLocks noChangeAspect="1"/>
          </p:cNvGrpSpPr>
          <p:nvPr/>
        </p:nvGrpSpPr>
        <p:grpSpPr>
          <a:xfrm>
            <a:off x="623635" y="305124"/>
            <a:ext cx="6466446" cy="1976704"/>
            <a:chOff x="0" y="0"/>
            <a:chExt cx="6466446" cy="1976704"/>
          </a:xfrm>
        </p:grpSpPr>
        <p:sp>
          <p:nvSpPr>
            <p:cNvPr id="23" name="Freeform 23">
              <a:extLst>
                <a:ext uri="{FF2B5EF4-FFF2-40B4-BE49-F238E27FC236}">
                  <a16:creationId xmlns:a16="http://schemas.microsoft.com/office/drawing/2014/main" id="{A8902FF3-EC7E-7603-CCF2-896E0E1F787F}"/>
                </a:ext>
              </a:extLst>
            </p:cNvPr>
            <p:cNvSpPr/>
            <p:nvPr/>
          </p:nvSpPr>
          <p:spPr>
            <a:xfrm>
              <a:off x="63500" y="381000"/>
              <a:ext cx="6053328" cy="1532255"/>
            </a:xfrm>
            <a:custGeom>
              <a:avLst/>
              <a:gdLst/>
              <a:ahLst/>
              <a:cxnLst/>
              <a:rect l="l" t="t" r="r" b="b"/>
              <a:pathLst>
                <a:path w="6053328" h="1532255">
                  <a:moveTo>
                    <a:pt x="12700" y="1506855"/>
                  </a:moveTo>
                  <a:lnTo>
                    <a:pt x="6040628" y="1506855"/>
                  </a:lnTo>
                  <a:lnTo>
                    <a:pt x="6040628" y="1519555"/>
                  </a:lnTo>
                  <a:lnTo>
                    <a:pt x="6027928" y="1519555"/>
                  </a:lnTo>
                  <a:lnTo>
                    <a:pt x="6027928" y="12700"/>
                  </a:lnTo>
                  <a:lnTo>
                    <a:pt x="6040628" y="12700"/>
                  </a:lnTo>
                  <a:lnTo>
                    <a:pt x="6040628" y="25400"/>
                  </a:lnTo>
                  <a:lnTo>
                    <a:pt x="12700" y="25400"/>
                  </a:lnTo>
                  <a:lnTo>
                    <a:pt x="12700" y="12700"/>
                  </a:lnTo>
                  <a:lnTo>
                    <a:pt x="25400" y="12700"/>
                  </a:lnTo>
                  <a:lnTo>
                    <a:pt x="25400" y="1519555"/>
                  </a:lnTo>
                  <a:lnTo>
                    <a:pt x="12700" y="1519555"/>
                  </a:lnTo>
                  <a:lnTo>
                    <a:pt x="12700" y="1506855"/>
                  </a:lnTo>
                  <a:moveTo>
                    <a:pt x="12700" y="1532255"/>
                  </a:moveTo>
                  <a:lnTo>
                    <a:pt x="0" y="1532255"/>
                  </a:lnTo>
                  <a:lnTo>
                    <a:pt x="0" y="0"/>
                  </a:lnTo>
                  <a:lnTo>
                    <a:pt x="6053328" y="0"/>
                  </a:lnTo>
                  <a:lnTo>
                    <a:pt x="6053328" y="1532255"/>
                  </a:lnTo>
                  <a:lnTo>
                    <a:pt x="12700" y="1532255"/>
                  </a:lnTo>
                  <a:close/>
                </a:path>
              </a:pathLst>
            </a:custGeom>
            <a:solidFill>
              <a:srgbClr val="1A1447"/>
            </a:solidFill>
          </p:spPr>
          <p:txBody>
            <a:bodyPr/>
            <a:lstStyle/>
            <a:p>
              <a:endParaRPr lang="fr-FR"/>
            </a:p>
          </p:txBody>
        </p:sp>
        <p:sp>
          <p:nvSpPr>
            <p:cNvPr id="24" name="Freeform 24">
              <a:extLst>
                <a:ext uri="{FF2B5EF4-FFF2-40B4-BE49-F238E27FC236}">
                  <a16:creationId xmlns:a16="http://schemas.microsoft.com/office/drawing/2014/main" id="{32424F8C-3049-1611-D406-BDC25493B6CF}"/>
                </a:ext>
              </a:extLst>
            </p:cNvPr>
            <p:cNvSpPr/>
            <p:nvPr/>
          </p:nvSpPr>
          <p:spPr>
            <a:xfrm>
              <a:off x="559435" y="179451"/>
              <a:ext cx="1947672" cy="416433"/>
            </a:xfrm>
            <a:custGeom>
              <a:avLst/>
              <a:gdLst/>
              <a:ahLst/>
              <a:cxnLst/>
              <a:rect l="l" t="t" r="r" b="b"/>
              <a:pathLst>
                <a:path w="1947672" h="416433">
                  <a:moveTo>
                    <a:pt x="0" y="416433"/>
                  </a:moveTo>
                  <a:lnTo>
                    <a:pt x="1947672" y="416433"/>
                  </a:lnTo>
                  <a:lnTo>
                    <a:pt x="1947672" y="0"/>
                  </a:lnTo>
                  <a:lnTo>
                    <a:pt x="0" y="0"/>
                  </a:lnTo>
                  <a:close/>
                </a:path>
              </a:pathLst>
            </a:custGeom>
            <a:solidFill>
              <a:srgbClr val="FFFFFF"/>
            </a:solidFill>
          </p:spPr>
          <p:txBody>
            <a:bodyPr/>
            <a:lstStyle/>
            <a:p>
              <a:endParaRPr lang="fr-FR"/>
            </a:p>
          </p:txBody>
        </p:sp>
        <p:sp>
          <p:nvSpPr>
            <p:cNvPr id="25" name="Freeform 25">
              <a:extLst>
                <a:ext uri="{FF2B5EF4-FFF2-40B4-BE49-F238E27FC236}">
                  <a16:creationId xmlns:a16="http://schemas.microsoft.com/office/drawing/2014/main" id="{5AAA4A03-30FD-98D8-9B9D-BF225EC13FEE}"/>
                </a:ext>
              </a:extLst>
            </p:cNvPr>
            <p:cNvSpPr/>
            <p:nvPr/>
          </p:nvSpPr>
          <p:spPr>
            <a:xfrm>
              <a:off x="5722620" y="63500"/>
              <a:ext cx="680339" cy="646176"/>
            </a:xfrm>
            <a:custGeom>
              <a:avLst/>
              <a:gdLst/>
              <a:ahLst/>
              <a:cxnLst/>
              <a:rect l="l" t="t" r="r" b="b"/>
              <a:pathLst>
                <a:path w="680339" h="646176">
                  <a:moveTo>
                    <a:pt x="340233" y="646049"/>
                  </a:moveTo>
                  <a:cubicBezTo>
                    <a:pt x="528066" y="646049"/>
                    <a:pt x="680339" y="501396"/>
                    <a:pt x="680339" y="322961"/>
                  </a:cubicBezTo>
                  <a:cubicBezTo>
                    <a:pt x="680339" y="144526"/>
                    <a:pt x="528066" y="0"/>
                    <a:pt x="340233" y="0"/>
                  </a:cubicBezTo>
                  <a:cubicBezTo>
                    <a:pt x="152400" y="0"/>
                    <a:pt x="0" y="144653"/>
                    <a:pt x="0" y="323088"/>
                  </a:cubicBezTo>
                  <a:cubicBezTo>
                    <a:pt x="0" y="501523"/>
                    <a:pt x="152273" y="646176"/>
                    <a:pt x="340106" y="646176"/>
                  </a:cubicBezTo>
                </a:path>
              </a:pathLst>
            </a:custGeom>
            <a:solidFill>
              <a:srgbClr val="1A1447"/>
            </a:solidFill>
          </p:spPr>
          <p:txBody>
            <a:bodyPr/>
            <a:lstStyle/>
            <a:p>
              <a:endParaRPr lang="fr-FR"/>
            </a:p>
          </p:txBody>
        </p:sp>
        <p:sp>
          <p:nvSpPr>
            <p:cNvPr id="26" name="Freeform 26">
              <a:extLst>
                <a:ext uri="{FF2B5EF4-FFF2-40B4-BE49-F238E27FC236}">
                  <a16:creationId xmlns:a16="http://schemas.microsoft.com/office/drawing/2014/main" id="{B1344496-733B-3A90-4361-CFDDB53C027C}"/>
                </a:ext>
              </a:extLst>
            </p:cNvPr>
            <p:cNvSpPr/>
            <p:nvPr/>
          </p:nvSpPr>
          <p:spPr>
            <a:xfrm>
              <a:off x="1884299" y="134962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7" name="Freeform 27">
              <a:extLst>
                <a:ext uri="{FF2B5EF4-FFF2-40B4-BE49-F238E27FC236}">
                  <a16:creationId xmlns:a16="http://schemas.microsoft.com/office/drawing/2014/main" id="{CEB405A9-F16C-5D3E-6021-6284BA57B9A5}"/>
                </a:ext>
              </a:extLst>
            </p:cNvPr>
            <p:cNvSpPr/>
            <p:nvPr/>
          </p:nvSpPr>
          <p:spPr>
            <a:xfrm>
              <a:off x="3229102" y="1339596"/>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8" name="Freeform 28">
              <a:extLst>
                <a:ext uri="{FF2B5EF4-FFF2-40B4-BE49-F238E27FC236}">
                  <a16:creationId xmlns:a16="http://schemas.microsoft.com/office/drawing/2014/main" id="{D1521A77-429F-AB4E-C090-F672C2F0F3CD}"/>
                </a:ext>
              </a:extLst>
            </p:cNvPr>
            <p:cNvSpPr/>
            <p:nvPr/>
          </p:nvSpPr>
          <p:spPr>
            <a:xfrm>
              <a:off x="4741037" y="1334135"/>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9" name="Freeform 29">
              <a:extLst>
                <a:ext uri="{FF2B5EF4-FFF2-40B4-BE49-F238E27FC236}">
                  <a16:creationId xmlns:a16="http://schemas.microsoft.com/office/drawing/2014/main" id="{323EA372-7B1C-F959-E269-F2CA5C10E717}"/>
                </a:ext>
              </a:extLst>
            </p:cNvPr>
            <p:cNvSpPr/>
            <p:nvPr/>
          </p:nvSpPr>
          <p:spPr>
            <a:xfrm>
              <a:off x="566674" y="134962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grpSp>
      <p:sp>
        <p:nvSpPr>
          <p:cNvPr id="30" name="TextBox 99">
            <a:extLst>
              <a:ext uri="{FF2B5EF4-FFF2-40B4-BE49-F238E27FC236}">
                <a16:creationId xmlns:a16="http://schemas.microsoft.com/office/drawing/2014/main" id="{A43B9593-CB2D-1901-B7A6-571AC8F1C154}"/>
              </a:ext>
            </a:extLst>
          </p:cNvPr>
          <p:cNvSpPr txBox="1"/>
          <p:nvPr/>
        </p:nvSpPr>
        <p:spPr>
          <a:xfrm>
            <a:off x="6672167" y="9971913"/>
            <a:ext cx="248917" cy="240665"/>
          </a:xfrm>
          <a:prstGeom prst="rect">
            <a:avLst/>
          </a:prstGeom>
        </p:spPr>
        <p:txBody>
          <a:bodyPr lIns="0" tIns="0" rIns="0" bIns="0" rtlCol="0" anchor="t">
            <a:spAutoFit/>
          </a:bodyPr>
          <a:lstStyle/>
          <a:p>
            <a:pPr algn="l">
              <a:lnSpc>
                <a:spcPts val="1959"/>
              </a:lnSpc>
            </a:pPr>
            <a:r>
              <a:rPr lang="en-US" sz="1399" b="1" spc="2" dirty="0">
                <a:solidFill>
                  <a:srgbClr val="231F20"/>
                </a:solidFill>
                <a:latin typeface="Open Sans Bold"/>
                <a:ea typeface="Open Sans Bold"/>
                <a:cs typeface="Open Sans Bold"/>
                <a:sym typeface="Open Sans Bold"/>
              </a:rPr>
              <a:t>11</a:t>
            </a:r>
          </a:p>
        </p:txBody>
      </p:sp>
      <p:sp>
        <p:nvSpPr>
          <p:cNvPr id="31" name="TextBox 46">
            <a:extLst>
              <a:ext uri="{FF2B5EF4-FFF2-40B4-BE49-F238E27FC236}">
                <a16:creationId xmlns:a16="http://schemas.microsoft.com/office/drawing/2014/main" id="{8726D5E0-8905-0EAF-DD70-8729CE70E3CF}"/>
              </a:ext>
            </a:extLst>
          </p:cNvPr>
          <p:cNvSpPr txBox="1"/>
          <p:nvPr/>
        </p:nvSpPr>
        <p:spPr>
          <a:xfrm>
            <a:off x="796119" y="6182554"/>
            <a:ext cx="3224382" cy="299056"/>
          </a:xfrm>
          <a:prstGeom prst="rect">
            <a:avLst/>
          </a:prstGeom>
        </p:spPr>
        <p:txBody>
          <a:bodyPr wrap="square" lIns="0" tIns="0" rIns="0" bIns="0" rtlCol="0" anchor="t">
            <a:spAutoFit/>
          </a:bodyPr>
          <a:lstStyle/>
          <a:p>
            <a:pPr algn="l">
              <a:lnSpc>
                <a:spcPts val="2520"/>
              </a:lnSpc>
            </a:pPr>
            <a:r>
              <a:rPr lang="en-US" sz="1800" b="1" i="1" spc="9" dirty="0">
                <a:solidFill>
                  <a:srgbClr val="EA8C39"/>
                </a:solidFill>
                <a:latin typeface="IBM Plex Sans Bold Italics"/>
                <a:ea typeface="IBM Plex Sans Bold Italics"/>
                <a:cs typeface="IBM Plex Sans Bold Italics"/>
                <a:sym typeface="IBM Plex Sans Bold Italics"/>
              </a:rPr>
              <a:t>ENSEIGNEMENTS</a:t>
            </a:r>
          </a:p>
        </p:txBody>
      </p:sp>
      <p:sp>
        <p:nvSpPr>
          <p:cNvPr id="32" name="TextBox 47">
            <a:extLst>
              <a:ext uri="{FF2B5EF4-FFF2-40B4-BE49-F238E27FC236}">
                <a16:creationId xmlns:a16="http://schemas.microsoft.com/office/drawing/2014/main" id="{691A7F5A-B327-51DF-1117-0A60CB40D79C}"/>
              </a:ext>
            </a:extLst>
          </p:cNvPr>
          <p:cNvSpPr txBox="1"/>
          <p:nvPr/>
        </p:nvSpPr>
        <p:spPr>
          <a:xfrm>
            <a:off x="778744" y="4391616"/>
            <a:ext cx="3990106" cy="299056"/>
          </a:xfrm>
          <a:prstGeom prst="rect">
            <a:avLst/>
          </a:prstGeom>
        </p:spPr>
        <p:txBody>
          <a:bodyPr wrap="square" lIns="0" tIns="0" rIns="0" bIns="0" rtlCol="0" anchor="t">
            <a:spAutoFit/>
          </a:bodyPr>
          <a:lstStyle/>
          <a:p>
            <a:pPr algn="l">
              <a:lnSpc>
                <a:spcPts val="2520"/>
              </a:lnSpc>
            </a:pPr>
            <a:r>
              <a:rPr lang="en-US" sz="1800" b="1" i="1" spc="9" dirty="0">
                <a:solidFill>
                  <a:srgbClr val="EA8C39"/>
                </a:solidFill>
                <a:latin typeface="IBM Plex Sans Bold Italics"/>
                <a:ea typeface="IBM Plex Sans Bold Italics"/>
                <a:cs typeface="IBM Plex Sans Bold Italics"/>
                <a:sym typeface="IBM Plex Sans Bold Italics"/>
              </a:rPr>
              <a:t>TOP3 - POINTS FORTS</a:t>
            </a:r>
          </a:p>
        </p:txBody>
      </p:sp>
      <p:sp>
        <p:nvSpPr>
          <p:cNvPr id="33" name="TextBox 45">
            <a:extLst>
              <a:ext uri="{FF2B5EF4-FFF2-40B4-BE49-F238E27FC236}">
                <a16:creationId xmlns:a16="http://schemas.microsoft.com/office/drawing/2014/main" id="{5B080FD5-4496-B357-5A69-1FF6E1FB2305}"/>
              </a:ext>
            </a:extLst>
          </p:cNvPr>
          <p:cNvSpPr txBox="1"/>
          <p:nvPr/>
        </p:nvSpPr>
        <p:spPr>
          <a:xfrm>
            <a:off x="804129" y="8159772"/>
            <a:ext cx="3850362" cy="299056"/>
          </a:xfrm>
          <a:prstGeom prst="rect">
            <a:avLst/>
          </a:prstGeom>
        </p:spPr>
        <p:txBody>
          <a:bodyPr lIns="0" tIns="0" rIns="0" bIns="0" rtlCol="0" anchor="t">
            <a:spAutoFit/>
          </a:bodyPr>
          <a:lstStyle/>
          <a:p>
            <a:pPr algn="l">
              <a:lnSpc>
                <a:spcPts val="2520"/>
              </a:lnSpc>
            </a:pPr>
            <a:r>
              <a:rPr lang="en-US" sz="1800" b="1" i="1" spc="9" dirty="0">
                <a:solidFill>
                  <a:srgbClr val="EA8C39"/>
                </a:solidFill>
                <a:latin typeface="IBM Plex Sans Bold Italics"/>
                <a:ea typeface="IBM Plex Sans Bold Italics"/>
                <a:cs typeface="IBM Plex Sans Bold Italics"/>
                <a:sym typeface="IBM Plex Sans Bold Italics"/>
              </a:rPr>
              <a:t>OPPORTUNITÉS MÉTIERS</a:t>
            </a:r>
          </a:p>
        </p:txBody>
      </p:sp>
      <p:sp>
        <p:nvSpPr>
          <p:cNvPr id="34" name="TextBox 48">
            <a:extLst>
              <a:ext uri="{FF2B5EF4-FFF2-40B4-BE49-F238E27FC236}">
                <a16:creationId xmlns:a16="http://schemas.microsoft.com/office/drawing/2014/main" id="{FFDAC90F-8C9D-EDA7-B6D0-2B077FC9A708}"/>
              </a:ext>
            </a:extLst>
          </p:cNvPr>
          <p:cNvSpPr txBox="1"/>
          <p:nvPr/>
        </p:nvSpPr>
        <p:spPr>
          <a:xfrm>
            <a:off x="1274693" y="911790"/>
            <a:ext cx="5145157" cy="299056"/>
          </a:xfrm>
          <a:prstGeom prst="rect">
            <a:avLst/>
          </a:prstGeom>
        </p:spPr>
        <p:txBody>
          <a:bodyPr wrap="square" lIns="0" tIns="0" rIns="0" bIns="0" rtlCol="0" anchor="t">
            <a:spAutoFit/>
          </a:bodyPr>
          <a:lstStyle/>
          <a:p>
            <a:pPr algn="l">
              <a:lnSpc>
                <a:spcPts val="2520"/>
              </a:lnSpc>
            </a:pPr>
            <a:r>
              <a:rPr lang="en-US" sz="1800" b="1" spc="7" dirty="0">
                <a:solidFill>
                  <a:srgbClr val="1A1447"/>
                </a:solidFill>
                <a:latin typeface="IBM Plex Sans Bold"/>
                <a:ea typeface="IBM Plex Sans Bold"/>
                <a:cs typeface="IBM Plex Sans Bold"/>
                <a:sym typeface="IBM Plex Sans Bold"/>
              </a:rPr>
              <a:t>Négociation et Digitalisation de la Relation Client (NRDC)</a:t>
            </a:r>
          </a:p>
        </p:txBody>
      </p:sp>
      <p:sp>
        <p:nvSpPr>
          <p:cNvPr id="35" name="TextBox 50">
            <a:extLst>
              <a:ext uri="{FF2B5EF4-FFF2-40B4-BE49-F238E27FC236}">
                <a16:creationId xmlns:a16="http://schemas.microsoft.com/office/drawing/2014/main" id="{6A3D536B-B4AC-F761-42A8-7D082DBF56CF}"/>
              </a:ext>
            </a:extLst>
          </p:cNvPr>
          <p:cNvSpPr txBox="1"/>
          <p:nvPr/>
        </p:nvSpPr>
        <p:spPr>
          <a:xfrm>
            <a:off x="1274693" y="430139"/>
            <a:ext cx="1496263" cy="406458"/>
          </a:xfrm>
          <a:prstGeom prst="rect">
            <a:avLst/>
          </a:prstGeom>
        </p:spPr>
        <p:txBody>
          <a:bodyPr lIns="0" tIns="0" rIns="0" bIns="0" rtlCol="0" anchor="t">
            <a:spAutoFit/>
          </a:bodyPr>
          <a:lstStyle/>
          <a:p>
            <a:pPr algn="l">
              <a:lnSpc>
                <a:spcPts val="3359"/>
              </a:lnSpc>
            </a:pPr>
            <a:r>
              <a:rPr lang="en-US" sz="2400" b="1" spc="4" dirty="0">
                <a:solidFill>
                  <a:srgbClr val="231F20"/>
                </a:solidFill>
                <a:latin typeface="Open Sans Bold"/>
                <a:ea typeface="Open Sans Bold"/>
                <a:cs typeface="Open Sans Bold"/>
                <a:sym typeface="Open Sans Bold"/>
              </a:rPr>
              <a:t>BTS</a:t>
            </a:r>
          </a:p>
        </p:txBody>
      </p:sp>
      <p:sp>
        <p:nvSpPr>
          <p:cNvPr id="36" name="TextBox 51">
            <a:extLst>
              <a:ext uri="{FF2B5EF4-FFF2-40B4-BE49-F238E27FC236}">
                <a16:creationId xmlns:a16="http://schemas.microsoft.com/office/drawing/2014/main" id="{FC9F297C-1557-832B-EBBF-B58783E2C820}"/>
              </a:ext>
            </a:extLst>
          </p:cNvPr>
          <p:cNvSpPr txBox="1"/>
          <p:nvPr/>
        </p:nvSpPr>
        <p:spPr>
          <a:xfrm>
            <a:off x="1302506" y="1517485"/>
            <a:ext cx="1158317" cy="192938"/>
          </a:xfrm>
          <a:prstGeom prst="rect">
            <a:avLst/>
          </a:prstGeom>
        </p:spPr>
        <p:txBody>
          <a:bodyPr wrap="square" lIns="0" tIns="0" rIns="0" bIns="0" rtlCol="0" anchor="t">
            <a:spAutoFit/>
          </a:bodyPr>
          <a:lstStyle/>
          <a:p>
            <a:pPr algn="just">
              <a:lnSpc>
                <a:spcPts val="1614"/>
              </a:lnSpc>
            </a:pPr>
            <a:r>
              <a:rPr lang="en-US" sz="1200" spc="7" dirty="0">
                <a:solidFill>
                  <a:srgbClr val="464395"/>
                </a:solidFill>
                <a:latin typeface="IBM Plex Sans"/>
                <a:ea typeface="IBM Plex Sans"/>
                <a:cs typeface="IBM Plex Sans"/>
                <a:sym typeface="IBM Plex Sans"/>
              </a:rPr>
              <a:t>2 RENTRÉES</a:t>
            </a:r>
            <a:endParaRPr lang="en-US" sz="1200" i="1" spc="6" dirty="0">
              <a:solidFill>
                <a:srgbClr val="231F20"/>
              </a:solidFill>
              <a:latin typeface="IBM Plex Sans Italics"/>
              <a:ea typeface="IBM Plex Sans Italics"/>
              <a:cs typeface="IBM Plex Sans Italics"/>
              <a:sym typeface="IBM Plex Sans Italics"/>
            </a:endParaRPr>
          </a:p>
        </p:txBody>
      </p:sp>
      <p:sp>
        <p:nvSpPr>
          <p:cNvPr id="37" name="TextBox 32">
            <a:extLst>
              <a:ext uri="{FF2B5EF4-FFF2-40B4-BE49-F238E27FC236}">
                <a16:creationId xmlns:a16="http://schemas.microsoft.com/office/drawing/2014/main" id="{017717DD-1C88-51AC-E9EC-B10BA3163BAD}"/>
              </a:ext>
            </a:extLst>
          </p:cNvPr>
          <p:cNvSpPr txBox="1"/>
          <p:nvPr/>
        </p:nvSpPr>
        <p:spPr>
          <a:xfrm>
            <a:off x="827465" y="6658127"/>
            <a:ext cx="1683477" cy="154466"/>
          </a:xfrm>
          <a:prstGeom prst="rect">
            <a:avLst/>
          </a:prstGeom>
        </p:spPr>
        <p:txBody>
          <a:bodyPr lIns="0" tIns="0" rIns="0" bIns="0" rtlCol="0" anchor="t">
            <a:spAutoFit/>
          </a:bodyPr>
          <a:lstStyle/>
          <a:p>
            <a:pPr marL="0" lvl="0" indent="0" algn="l">
              <a:lnSpc>
                <a:spcPts val="1200"/>
              </a:lnSpc>
              <a:spcBef>
                <a:spcPct val="0"/>
              </a:spcBef>
            </a:pPr>
            <a:r>
              <a:rPr lang="en-US" sz="1200" i="1" spc="6" dirty="0">
                <a:solidFill>
                  <a:srgbClr val="231F20"/>
                </a:solidFill>
                <a:latin typeface="IBM Plex Sans Italics"/>
                <a:ea typeface="IBM Plex Sans Italics"/>
                <a:cs typeface="IBM Plex Sans Italics"/>
                <a:sym typeface="IBM Plex Sans Italics"/>
              </a:rPr>
              <a:t>Langue vivante Lv.1 Anglais
Culture et Relations Internationales
Prospection, Plan commercial, Négociation 
</a:t>
            </a:r>
            <a:endParaRPr lang="en-US" sz="1200" i="1" u="none" strike="noStrike" spc="6" dirty="0">
              <a:solidFill>
                <a:srgbClr val="231F20"/>
              </a:solidFill>
              <a:latin typeface="IBM Plex Sans Italics"/>
              <a:ea typeface="IBM Plex Sans Italics"/>
              <a:cs typeface="IBM Plex Sans Italics"/>
              <a:sym typeface="IBM Plex Sans Italics"/>
            </a:endParaRPr>
          </a:p>
        </p:txBody>
      </p:sp>
      <p:sp>
        <p:nvSpPr>
          <p:cNvPr id="38" name="TextBox 33">
            <a:extLst>
              <a:ext uri="{FF2B5EF4-FFF2-40B4-BE49-F238E27FC236}">
                <a16:creationId xmlns:a16="http://schemas.microsoft.com/office/drawing/2014/main" id="{5DE26973-C152-4876-6709-C0883AEE3CB4}"/>
              </a:ext>
            </a:extLst>
          </p:cNvPr>
          <p:cNvSpPr txBox="1"/>
          <p:nvPr/>
        </p:nvSpPr>
        <p:spPr>
          <a:xfrm>
            <a:off x="687136" y="5577573"/>
            <a:ext cx="2176714" cy="179536"/>
          </a:xfrm>
          <a:prstGeom prst="rect">
            <a:avLst/>
          </a:prstGeom>
        </p:spPr>
        <p:txBody>
          <a:bodyPr wrap="square" lIns="0" tIns="0" rIns="0" bIns="0" rtlCol="0" anchor="t">
            <a:spAutoFit/>
          </a:bodyPr>
          <a:lstStyle/>
          <a:p>
            <a:pPr algn="ctr">
              <a:lnSpc>
                <a:spcPts val="1439"/>
              </a:lnSpc>
            </a:pPr>
            <a:r>
              <a:rPr lang="en-US" sz="1200" i="1" spc="6" dirty="0">
                <a:solidFill>
                  <a:srgbClr val="1A1447"/>
                </a:solidFill>
                <a:latin typeface="IBM Plex Sans Italics"/>
                <a:ea typeface="IBM Plex Sans Italics"/>
                <a:cs typeface="IBM Plex Sans Italics"/>
                <a:sym typeface="IBM Plex Sans Italics"/>
              </a:rPr>
              <a:t>COMPÉTENCES EN NÉGOCIATION COMMERCIALE</a:t>
            </a:r>
          </a:p>
        </p:txBody>
      </p:sp>
      <p:sp>
        <p:nvSpPr>
          <p:cNvPr id="39" name="TextBox 52">
            <a:extLst>
              <a:ext uri="{FF2B5EF4-FFF2-40B4-BE49-F238E27FC236}">
                <a16:creationId xmlns:a16="http://schemas.microsoft.com/office/drawing/2014/main" id="{8FC396EE-7373-E8F5-7253-8191E5C8F920}"/>
              </a:ext>
            </a:extLst>
          </p:cNvPr>
          <p:cNvSpPr txBox="1"/>
          <p:nvPr/>
        </p:nvSpPr>
        <p:spPr>
          <a:xfrm>
            <a:off x="2664000" y="1485071"/>
            <a:ext cx="723062" cy="212174"/>
          </a:xfrm>
          <a:prstGeom prst="rect">
            <a:avLst/>
          </a:prstGeom>
        </p:spPr>
        <p:txBody>
          <a:bodyPr lIns="0" tIns="0" rIns="0" bIns="0" rtlCol="0" anchor="t">
            <a:spAutoFit/>
          </a:bodyPr>
          <a:lstStyle/>
          <a:p>
            <a:pPr algn="l">
              <a:lnSpc>
                <a:spcPts val="1783"/>
              </a:lnSpc>
            </a:pPr>
            <a:r>
              <a:rPr lang="en-US" sz="1200" spc="6" dirty="0">
                <a:solidFill>
                  <a:srgbClr val="464395"/>
                </a:solidFill>
                <a:latin typeface="IBM Plex Sans"/>
                <a:ea typeface="IBM Plex Sans"/>
                <a:cs typeface="IBM Plex Sans"/>
                <a:sym typeface="IBM Plex Sans"/>
              </a:rPr>
              <a:t>LANGUE</a:t>
            </a:r>
            <a:endParaRPr lang="en-US" sz="1200" i="1" spc="6" dirty="0">
              <a:solidFill>
                <a:srgbClr val="231F20"/>
              </a:solidFill>
              <a:latin typeface="IBM Plex Sans Italics"/>
              <a:ea typeface="IBM Plex Sans Italics"/>
              <a:cs typeface="IBM Plex Sans Italics"/>
              <a:sym typeface="IBM Plex Sans Italics"/>
            </a:endParaRPr>
          </a:p>
        </p:txBody>
      </p:sp>
      <p:sp>
        <p:nvSpPr>
          <p:cNvPr id="40" name="TextBox 35">
            <a:extLst>
              <a:ext uri="{FF2B5EF4-FFF2-40B4-BE49-F238E27FC236}">
                <a16:creationId xmlns:a16="http://schemas.microsoft.com/office/drawing/2014/main" id="{C0B0A14E-FFDC-08E4-DF18-8BB5737AAAB0}"/>
              </a:ext>
            </a:extLst>
          </p:cNvPr>
          <p:cNvSpPr txBox="1"/>
          <p:nvPr/>
        </p:nvSpPr>
        <p:spPr>
          <a:xfrm>
            <a:off x="796119" y="8528914"/>
            <a:ext cx="2997689" cy="179536"/>
          </a:xfrm>
          <a:prstGeom prst="rect">
            <a:avLst/>
          </a:prstGeom>
        </p:spPr>
        <p:txBody>
          <a:bodyPr lIns="0" tIns="0" rIns="0" bIns="0" rtlCol="0" anchor="t">
            <a:spAutoFit/>
          </a:bodyPr>
          <a:lstStyle/>
          <a:p>
            <a:pPr marL="129540" lvl="1" algn="just">
              <a:lnSpc>
                <a:spcPts val="1439"/>
              </a:lnSpc>
            </a:pPr>
            <a:r>
              <a:rPr lang="en-US" sz="1200" i="1" spc="6" dirty="0" err="1">
                <a:solidFill>
                  <a:srgbClr val="1A1447"/>
                </a:solidFill>
                <a:latin typeface="IBM Plex Sans Italics"/>
                <a:ea typeface="IBM Plex Sans Italics"/>
                <a:cs typeface="IBM Plex Sans Italics"/>
                <a:sym typeface="IBM Plex Sans Italics"/>
              </a:rPr>
              <a:t>• Négociateur(trice) commercial(e)
• Technico-commercial
• Chargé d’études marketing
• Chargé de communication
• Développeur commercial
• Responsable de grands comptes
• Coordinateur de projets internationaux</a:t>
            </a:r>
            <a:endParaRPr lang="en-US" sz="1200" i="1" spc="6" dirty="0">
              <a:solidFill>
                <a:srgbClr val="1A1447"/>
              </a:solidFill>
              <a:latin typeface="IBM Plex Sans Italics"/>
              <a:ea typeface="IBM Plex Sans Italics"/>
              <a:cs typeface="IBM Plex Sans Italics"/>
              <a:sym typeface="IBM Plex Sans Italics"/>
            </a:endParaRPr>
          </a:p>
        </p:txBody>
      </p:sp>
      <p:sp>
        <p:nvSpPr>
          <p:cNvPr id="41" name="TextBox 37">
            <a:extLst>
              <a:ext uri="{FF2B5EF4-FFF2-40B4-BE49-F238E27FC236}">
                <a16:creationId xmlns:a16="http://schemas.microsoft.com/office/drawing/2014/main" id="{D378872E-BE8D-478B-70EB-A03BDF5463AE}"/>
              </a:ext>
            </a:extLst>
          </p:cNvPr>
          <p:cNvSpPr txBox="1"/>
          <p:nvPr/>
        </p:nvSpPr>
        <p:spPr>
          <a:xfrm>
            <a:off x="3092450" y="5577573"/>
            <a:ext cx="1847297" cy="179536"/>
          </a:xfrm>
          <a:prstGeom prst="rect">
            <a:avLst/>
          </a:prstGeom>
        </p:spPr>
        <p:txBody>
          <a:bodyPr wrap="square" lIns="0" tIns="0" rIns="0" bIns="0" rtlCol="0" anchor="t">
            <a:spAutoFit/>
          </a:bodyPr>
          <a:lstStyle/>
          <a:p>
            <a:pPr algn="ctr">
              <a:lnSpc>
                <a:spcPts val="1439"/>
              </a:lnSpc>
            </a:pPr>
            <a:r>
              <a:rPr lang="en-US" sz="1200" i="1" spc="6" dirty="0">
                <a:solidFill>
                  <a:srgbClr val="1A1447"/>
                </a:solidFill>
                <a:latin typeface="IBM Plex Sans Italics"/>
                <a:ea typeface="IBM Plex Sans Italics"/>
                <a:cs typeface="IBM Plex Sans Italics"/>
                <a:sym typeface="IBM Plex Sans Italics"/>
              </a:rPr>
              <a:t>FORMATION PRATIQUE ET PROFESSIONNALISANTE</a:t>
            </a:r>
          </a:p>
        </p:txBody>
      </p:sp>
      <p:sp>
        <p:nvSpPr>
          <p:cNvPr id="42" name="TextBox 36">
            <a:extLst>
              <a:ext uri="{FF2B5EF4-FFF2-40B4-BE49-F238E27FC236}">
                <a16:creationId xmlns:a16="http://schemas.microsoft.com/office/drawing/2014/main" id="{2DDEB1C5-CBCD-537E-18DE-A4DBFEDDF161}"/>
              </a:ext>
            </a:extLst>
          </p:cNvPr>
          <p:cNvSpPr txBox="1"/>
          <p:nvPr/>
        </p:nvSpPr>
        <p:spPr>
          <a:xfrm>
            <a:off x="3135649" y="6640468"/>
            <a:ext cx="1766992" cy="154466"/>
          </a:xfrm>
          <a:prstGeom prst="rect">
            <a:avLst/>
          </a:prstGeom>
        </p:spPr>
        <p:txBody>
          <a:bodyPr lIns="0" tIns="0" rIns="0" bIns="0" rtlCol="0" anchor="t">
            <a:spAutoFit/>
          </a:bodyPr>
          <a:lstStyle/>
          <a:p>
            <a:pPr marL="0" lvl="0" indent="0" algn="l">
              <a:lnSpc>
                <a:spcPts val="1200"/>
              </a:lnSpc>
              <a:spcBef>
                <a:spcPct val="0"/>
              </a:spcBef>
            </a:pPr>
            <a:r>
              <a:rPr lang="en-US" sz="1200" i="1" u="none" strike="noStrike" spc="6" dirty="0">
                <a:solidFill>
                  <a:srgbClr val="231F20"/>
                </a:solidFill>
                <a:latin typeface="IBM Plex Sans Italics"/>
                <a:ea typeface="IBM Plex Sans Italics"/>
                <a:cs typeface="IBM Plex Sans Italics"/>
                <a:sym typeface="IBM Plex Sans Italics"/>
              </a:rPr>
              <a:t>Techniques de Vente et Négociation
Droit et applications dans les entreprises
Stratégies de Croissance et Scalabilité </a:t>
            </a:r>
          </a:p>
        </p:txBody>
      </p:sp>
      <p:sp>
        <p:nvSpPr>
          <p:cNvPr id="43" name="TextBox 53">
            <a:extLst>
              <a:ext uri="{FF2B5EF4-FFF2-40B4-BE49-F238E27FC236}">
                <a16:creationId xmlns:a16="http://schemas.microsoft.com/office/drawing/2014/main" id="{EB90C4C5-D8EF-A0A4-6CFF-0EA91FE8FD31}"/>
              </a:ext>
            </a:extLst>
          </p:cNvPr>
          <p:cNvSpPr txBox="1"/>
          <p:nvPr/>
        </p:nvSpPr>
        <p:spPr>
          <a:xfrm>
            <a:off x="3925248" y="1507960"/>
            <a:ext cx="983504" cy="212174"/>
          </a:xfrm>
          <a:prstGeom prst="rect">
            <a:avLst/>
          </a:prstGeom>
        </p:spPr>
        <p:txBody>
          <a:bodyPr lIns="0" tIns="0" rIns="0" bIns="0" rtlCol="0" anchor="t">
            <a:spAutoFit/>
          </a:bodyPr>
          <a:lstStyle/>
          <a:p>
            <a:pPr algn="l">
              <a:lnSpc>
                <a:spcPts val="1796"/>
              </a:lnSpc>
            </a:pPr>
            <a:r>
              <a:rPr lang="en-US" sz="1200" spc="7" dirty="0">
                <a:solidFill>
                  <a:srgbClr val="464395"/>
                </a:solidFill>
                <a:latin typeface="IBM Plex Sans"/>
                <a:ea typeface="IBM Plex Sans"/>
                <a:cs typeface="IBM Plex Sans"/>
                <a:sym typeface="IBM Plex Sans"/>
              </a:rPr>
              <a:t>STAGE</a:t>
            </a:r>
          </a:p>
        </p:txBody>
      </p:sp>
      <p:sp>
        <p:nvSpPr>
          <p:cNvPr id="44" name="TextBox 39">
            <a:extLst>
              <a:ext uri="{FF2B5EF4-FFF2-40B4-BE49-F238E27FC236}">
                <a16:creationId xmlns:a16="http://schemas.microsoft.com/office/drawing/2014/main" id="{827D9C88-FDD3-794D-D078-E2F3BCCF413F}"/>
              </a:ext>
            </a:extLst>
          </p:cNvPr>
          <p:cNvSpPr txBox="1"/>
          <p:nvPr/>
        </p:nvSpPr>
        <p:spPr>
          <a:xfrm>
            <a:off x="5446938" y="1716900"/>
            <a:ext cx="788670" cy="179536"/>
          </a:xfrm>
          <a:prstGeom prst="rect">
            <a:avLst/>
          </a:prstGeom>
        </p:spPr>
        <p:txBody>
          <a:bodyPr lIns="0" tIns="0" rIns="0" bIns="0" rtlCol="0" anchor="t">
            <a:spAutoFit/>
          </a:bodyPr>
          <a:lstStyle/>
          <a:p>
            <a:pPr>
              <a:lnSpc>
                <a:spcPts val="1439"/>
              </a:lnSpc>
            </a:pPr>
            <a:r>
              <a:rPr lang="en-US" sz="1200" i="1" spc="6" dirty="0">
                <a:solidFill>
                  <a:srgbClr val="231F20"/>
                </a:solidFill>
                <a:latin typeface="IBM Plex Sans Italics"/>
                <a:ea typeface="IBM Plex Sans Italics"/>
                <a:cs typeface="IBM Plex Sans Italics"/>
                <a:sym typeface="IBM Plex Sans Italics"/>
              </a:rPr>
              <a:t>Sur dossier et entretien</a:t>
            </a:r>
          </a:p>
        </p:txBody>
      </p:sp>
      <p:sp>
        <p:nvSpPr>
          <p:cNvPr id="45" name="TextBox 40">
            <a:extLst>
              <a:ext uri="{FF2B5EF4-FFF2-40B4-BE49-F238E27FC236}">
                <a16:creationId xmlns:a16="http://schemas.microsoft.com/office/drawing/2014/main" id="{EA7E1A34-12BC-9C85-E1BE-17C95AF75F40}"/>
              </a:ext>
            </a:extLst>
          </p:cNvPr>
          <p:cNvSpPr txBox="1"/>
          <p:nvPr/>
        </p:nvSpPr>
        <p:spPr>
          <a:xfrm>
            <a:off x="5233226" y="5577573"/>
            <a:ext cx="1766350" cy="179536"/>
          </a:xfrm>
          <a:prstGeom prst="rect">
            <a:avLst/>
          </a:prstGeom>
        </p:spPr>
        <p:txBody>
          <a:bodyPr wrap="square" lIns="0" tIns="0" rIns="0" bIns="0" rtlCol="0" anchor="t">
            <a:spAutoFit/>
          </a:bodyPr>
          <a:lstStyle/>
          <a:p>
            <a:pPr algn="ctr">
              <a:lnSpc>
                <a:spcPts val="1439"/>
              </a:lnSpc>
            </a:pPr>
            <a:r>
              <a:rPr lang="en-US" sz="1200" i="1" spc="6" dirty="0">
                <a:solidFill>
                  <a:srgbClr val="1A1447"/>
                </a:solidFill>
                <a:latin typeface="IBM Plex Sans Italics"/>
                <a:ea typeface="IBM Plex Sans Italics"/>
                <a:cs typeface="IBM Plex Sans Italics"/>
                <a:sym typeface="IBM Plex Sans Italics"/>
              </a:rPr>
              <a:t>TITRE AVEC LABEL RNCP </a:t>
            </a:r>
          </a:p>
        </p:txBody>
      </p:sp>
      <p:sp>
        <p:nvSpPr>
          <p:cNvPr id="46" name="TextBox 43">
            <a:extLst>
              <a:ext uri="{FF2B5EF4-FFF2-40B4-BE49-F238E27FC236}">
                <a16:creationId xmlns:a16="http://schemas.microsoft.com/office/drawing/2014/main" id="{ECCCAF5F-947E-4133-8286-0EDEB08D30F3}"/>
              </a:ext>
            </a:extLst>
          </p:cNvPr>
          <p:cNvSpPr txBox="1"/>
          <p:nvPr/>
        </p:nvSpPr>
        <p:spPr>
          <a:xfrm>
            <a:off x="6505746" y="468239"/>
            <a:ext cx="332842" cy="397545"/>
          </a:xfrm>
          <a:prstGeom prst="rect">
            <a:avLst/>
          </a:prstGeom>
        </p:spPr>
        <p:txBody>
          <a:bodyPr lIns="0" tIns="0" rIns="0" bIns="0" rtlCol="0" anchor="t">
            <a:spAutoFit/>
          </a:bodyPr>
          <a:lstStyle/>
          <a:p>
            <a:pPr algn="ctr">
              <a:lnSpc>
                <a:spcPts val="1660"/>
              </a:lnSpc>
            </a:pPr>
            <a:r>
              <a:rPr lang="en-US" sz="1399" b="1" spc="2" dirty="0">
                <a:solidFill>
                  <a:srgbClr val="FFFFFF"/>
                </a:solidFill>
                <a:latin typeface="Open Sans Bold"/>
                <a:ea typeface="Open Sans Bold"/>
                <a:cs typeface="Open Sans Bold"/>
                <a:sym typeface="Open Sans Bold"/>
              </a:rPr>
              <a:t>2 </a:t>
            </a:r>
          </a:p>
          <a:p>
            <a:pPr algn="ctr">
              <a:lnSpc>
                <a:spcPts val="1423"/>
              </a:lnSpc>
            </a:pPr>
            <a:r>
              <a:rPr lang="en-US" sz="1200" b="1" spc="2" dirty="0">
                <a:solidFill>
                  <a:srgbClr val="FFFFFF"/>
                </a:solidFill>
                <a:latin typeface="Open Sans Bold"/>
                <a:ea typeface="Open Sans Bold"/>
                <a:cs typeface="Open Sans Bold"/>
                <a:sym typeface="Open Sans Bold"/>
              </a:rPr>
              <a:t>ANS</a:t>
            </a:r>
          </a:p>
        </p:txBody>
      </p:sp>
      <p:sp>
        <p:nvSpPr>
          <p:cNvPr id="47" name="TextBox 42">
            <a:extLst>
              <a:ext uri="{FF2B5EF4-FFF2-40B4-BE49-F238E27FC236}">
                <a16:creationId xmlns:a16="http://schemas.microsoft.com/office/drawing/2014/main" id="{F1B74C6B-F705-6B81-5AF0-B1577D8ADB35}"/>
              </a:ext>
            </a:extLst>
          </p:cNvPr>
          <p:cNvSpPr txBox="1"/>
          <p:nvPr/>
        </p:nvSpPr>
        <p:spPr>
          <a:xfrm>
            <a:off x="756000" y="2631872"/>
            <a:ext cx="6040626" cy="179536"/>
          </a:xfrm>
          <a:prstGeom prst="rect">
            <a:avLst/>
          </a:prstGeom>
        </p:spPr>
        <p:txBody>
          <a:bodyPr lIns="0" tIns="0" rIns="0" bIns="0" rtlCol="0" anchor="t">
            <a:spAutoFit/>
          </a:bodyPr>
          <a:lstStyle/>
          <a:p>
            <a:pPr algn="l">
              <a:lnSpc>
                <a:spcPts val="1439"/>
              </a:lnSpc>
            </a:pPr>
            <a:r>
              <a:rPr lang="en-US" sz="1200" spc="7" dirty="0">
                <a:solidFill>
                  <a:srgbClr val="FFFFFF"/>
                </a:solidFill>
                <a:latin typeface="IBM Plex Sans"/>
                <a:ea typeface="IBM Plex Sans"/>
                <a:cs typeface="IBM Plex Sans"/>
                <a:sym typeface="IBM Plex Sans"/>
              </a:rPr>
              <a:t>Le BTS Négociation et Digitalisation de la Relation Client (NRDC) forme des professionnels capables de gérer et d'optimiser la relation client à l'ère numérique. Ce programme allie des compétences en négociation commerciale et en gestion des outils digitaux pour répondre aux besoins des entreprises modernes.
À l'issue de ce cursus, ils seront prêts à relever les défis du marché et à contribuer activement à la croissance de leur entreprise.</a:t>
            </a:r>
          </a:p>
        </p:txBody>
      </p:sp>
      <p:sp>
        <p:nvSpPr>
          <p:cNvPr id="48" name="TextBox 41">
            <a:extLst>
              <a:ext uri="{FF2B5EF4-FFF2-40B4-BE49-F238E27FC236}">
                <a16:creationId xmlns:a16="http://schemas.microsoft.com/office/drawing/2014/main" id="{8E0093FA-C47C-25C7-D59B-435F312B08A9}"/>
              </a:ext>
            </a:extLst>
          </p:cNvPr>
          <p:cNvSpPr txBox="1"/>
          <p:nvPr/>
        </p:nvSpPr>
        <p:spPr>
          <a:xfrm>
            <a:off x="5311045" y="6618761"/>
            <a:ext cx="1610039" cy="154466"/>
          </a:xfrm>
          <a:prstGeom prst="rect">
            <a:avLst/>
          </a:prstGeom>
        </p:spPr>
        <p:txBody>
          <a:bodyPr lIns="0" tIns="0" rIns="0" bIns="0" rtlCol="0" anchor="t">
            <a:spAutoFit/>
          </a:bodyPr>
          <a:lstStyle/>
          <a:p>
            <a:pPr algn="just">
              <a:lnSpc>
                <a:spcPts val="1200"/>
              </a:lnSpc>
            </a:pPr>
            <a:r>
              <a:rPr lang="en-US" sz="1200" i="1" spc="6" dirty="0">
                <a:solidFill>
                  <a:srgbClr val="231F20"/>
                </a:solidFill>
                <a:latin typeface="IBM Plex Sans Italics"/>
                <a:ea typeface="IBM Plex Sans Italics"/>
                <a:cs typeface="IBM Plex Sans Italics"/>
                <a:sym typeface="IBM Plex Sans Italics"/>
              </a:rPr>
              <a:t>Management d’équipe, structure d’entreprise
Analyse de Marché et Marketing International
Marketing Opérationnel et outils digitaux</a:t>
            </a:r>
          </a:p>
        </p:txBody>
      </p:sp>
      <p:sp>
        <p:nvSpPr>
          <p:cNvPr id="49" name="TextBox 44">
            <a:extLst>
              <a:ext uri="{FF2B5EF4-FFF2-40B4-BE49-F238E27FC236}">
                <a16:creationId xmlns:a16="http://schemas.microsoft.com/office/drawing/2014/main" id="{EDAAFF42-D414-AA60-9DCD-4740F69D58BC}"/>
              </a:ext>
            </a:extLst>
          </p:cNvPr>
          <p:cNvSpPr txBox="1"/>
          <p:nvPr/>
        </p:nvSpPr>
        <p:spPr>
          <a:xfrm>
            <a:off x="2497055" y="10250005"/>
            <a:ext cx="2515629" cy="151428"/>
          </a:xfrm>
          <a:prstGeom prst="rect">
            <a:avLst/>
          </a:prstGeom>
        </p:spPr>
        <p:txBody>
          <a:bodyPr lIns="0" tIns="0" rIns="0" bIns="0" rtlCol="0" anchor="t">
            <a:spAutoFit/>
          </a:bodyPr>
          <a:lstStyle/>
          <a:p>
            <a:pPr algn="l">
              <a:lnSpc>
                <a:spcPts val="1260"/>
              </a:lnSpc>
            </a:pPr>
            <a:r>
              <a:rPr lang="en-US" sz="900" i="1" spc="26">
                <a:solidFill>
                  <a:srgbClr val="939496"/>
                </a:solidFill>
                <a:latin typeface="IBM Plex Sans Italics"/>
                <a:ea typeface="IBM Plex Sans Italics"/>
                <a:cs typeface="IBM Plex Sans Italics"/>
                <a:sym typeface="IBM Plex Sans Italics"/>
              </a:rPr>
              <a:t>Etablissement d’enseignement supérieur privé</a:t>
            </a:r>
          </a:p>
        </p:txBody>
      </p:sp>
      <p:sp>
        <p:nvSpPr>
          <p:cNvPr id="50" name="TextBox 49">
            <a:extLst>
              <a:ext uri="{FF2B5EF4-FFF2-40B4-BE49-F238E27FC236}">
                <a16:creationId xmlns:a16="http://schemas.microsoft.com/office/drawing/2014/main" id="{CACE8705-6751-B83C-5F08-0947E12278A6}"/>
              </a:ext>
            </a:extLst>
          </p:cNvPr>
          <p:cNvSpPr txBox="1"/>
          <p:nvPr/>
        </p:nvSpPr>
        <p:spPr>
          <a:xfrm>
            <a:off x="5452586" y="1494596"/>
            <a:ext cx="783022" cy="192491"/>
          </a:xfrm>
          <a:prstGeom prst="rect">
            <a:avLst/>
          </a:prstGeom>
        </p:spPr>
        <p:txBody>
          <a:bodyPr lIns="0" tIns="0" rIns="0" bIns="0" rtlCol="0" anchor="t">
            <a:spAutoFit/>
          </a:bodyPr>
          <a:lstStyle/>
          <a:p>
            <a:pPr algn="l">
              <a:lnSpc>
                <a:spcPts val="1539"/>
              </a:lnSpc>
            </a:pPr>
            <a:r>
              <a:rPr lang="en-US" sz="1100" spc="6" dirty="0">
                <a:solidFill>
                  <a:srgbClr val="464395"/>
                </a:solidFill>
                <a:latin typeface="IBM Plex Sans"/>
                <a:ea typeface="IBM Plex Sans"/>
                <a:cs typeface="IBM Plex Sans"/>
                <a:sym typeface="IBM Plex Sans"/>
              </a:rPr>
              <a:t>ADMISSION</a:t>
            </a:r>
          </a:p>
        </p:txBody>
      </p:sp>
      <p:sp>
        <p:nvSpPr>
          <p:cNvPr id="51" name="TextBox 34">
            <a:extLst>
              <a:ext uri="{FF2B5EF4-FFF2-40B4-BE49-F238E27FC236}">
                <a16:creationId xmlns:a16="http://schemas.microsoft.com/office/drawing/2014/main" id="{AEBFAF10-85F4-7A59-D43C-C69A77618A72}"/>
              </a:ext>
            </a:extLst>
          </p:cNvPr>
          <p:cNvSpPr txBox="1"/>
          <p:nvPr/>
        </p:nvSpPr>
        <p:spPr>
          <a:xfrm>
            <a:off x="2661175" y="1713840"/>
            <a:ext cx="723062" cy="212174"/>
          </a:xfrm>
          <a:prstGeom prst="rect">
            <a:avLst/>
          </a:prstGeom>
        </p:spPr>
        <p:txBody>
          <a:bodyPr lIns="0" tIns="0" rIns="0" bIns="0" rtlCol="0" anchor="t">
            <a:spAutoFit/>
          </a:bodyPr>
          <a:lstStyle/>
          <a:p>
            <a:pPr algn="l">
              <a:lnSpc>
                <a:spcPts val="1783"/>
              </a:lnSpc>
            </a:pPr>
            <a:r>
              <a:rPr lang="en-US" sz="1200" i="1" spc="6" dirty="0">
                <a:solidFill>
                  <a:srgbClr val="231F20"/>
                </a:solidFill>
                <a:latin typeface="IBM Plex Sans Italics"/>
                <a:ea typeface="IBM Plex Sans Italics"/>
                <a:cs typeface="IBM Plex Sans Italics"/>
                <a:sym typeface="IBM Plex Sans Italics"/>
              </a:rPr>
              <a:t>Français</a:t>
            </a:r>
          </a:p>
        </p:txBody>
      </p:sp>
      <p:sp>
        <p:nvSpPr>
          <p:cNvPr id="52" name="TextBox 38">
            <a:extLst>
              <a:ext uri="{FF2B5EF4-FFF2-40B4-BE49-F238E27FC236}">
                <a16:creationId xmlns:a16="http://schemas.microsoft.com/office/drawing/2014/main" id="{E6A687A3-4E6E-A90E-ACFA-6C7B1172AE49}"/>
              </a:ext>
            </a:extLst>
          </p:cNvPr>
          <p:cNvSpPr txBox="1"/>
          <p:nvPr/>
        </p:nvSpPr>
        <p:spPr>
          <a:xfrm>
            <a:off x="3924805" y="1694420"/>
            <a:ext cx="1022483" cy="212174"/>
          </a:xfrm>
          <a:prstGeom prst="rect">
            <a:avLst/>
          </a:prstGeom>
        </p:spPr>
        <p:txBody>
          <a:bodyPr wrap="square" lIns="0" tIns="0" rIns="0" bIns="0" rtlCol="0" anchor="t">
            <a:spAutoFit/>
          </a:bodyPr>
          <a:lstStyle/>
          <a:p>
            <a:pPr>
              <a:lnSpc>
                <a:spcPts val="1796"/>
              </a:lnSpc>
            </a:pPr>
            <a:r>
              <a:rPr lang="en-US" sz="1200" i="1" spc="6" dirty="0">
                <a:solidFill>
                  <a:srgbClr val="231F20"/>
                </a:solidFill>
                <a:latin typeface="IBM Plex Sans Italics"/>
                <a:ea typeface="IBM Plex Sans Italics"/>
                <a:cs typeface="IBM Plex Sans Italics"/>
                <a:sym typeface="IBM Plex Sans Italics"/>
              </a:rPr>
              <a:t>4 mois en entreprise</a:t>
            </a:r>
          </a:p>
        </p:txBody>
      </p:sp>
      <p:sp>
        <p:nvSpPr>
          <p:cNvPr id="53" name="TextBox 31">
            <a:extLst>
              <a:ext uri="{FF2B5EF4-FFF2-40B4-BE49-F238E27FC236}">
                <a16:creationId xmlns:a16="http://schemas.microsoft.com/office/drawing/2014/main" id="{0CAF67BB-C9D2-68CA-870C-9A8CCCCEE879}"/>
              </a:ext>
            </a:extLst>
          </p:cNvPr>
          <p:cNvSpPr txBox="1"/>
          <p:nvPr/>
        </p:nvSpPr>
        <p:spPr>
          <a:xfrm>
            <a:off x="1302506" y="1722168"/>
            <a:ext cx="918219" cy="192938"/>
          </a:xfrm>
          <a:prstGeom prst="rect">
            <a:avLst/>
          </a:prstGeom>
        </p:spPr>
        <p:txBody>
          <a:bodyPr lIns="0" tIns="0" rIns="0" bIns="0" rtlCol="0" anchor="t">
            <a:spAutoFit/>
          </a:bodyPr>
          <a:lstStyle/>
          <a:p>
            <a:pPr>
              <a:lnSpc>
                <a:spcPts val="1614"/>
              </a:lnSpc>
            </a:pPr>
            <a:r>
              <a:rPr lang="en-US" sz="1200" i="1" spc="7" dirty="0">
                <a:solidFill>
                  <a:srgbClr val="231F20"/>
                </a:solidFill>
                <a:latin typeface="IBM Plex Sans Italics"/>
                <a:ea typeface="IBM Plex Sans Italics"/>
                <a:cs typeface="IBM Plex Sans Italics"/>
                <a:sym typeface="IBM Plex Sans Italics"/>
              </a:rPr>
              <a:t>Automne Printemps</a:t>
            </a:r>
            <a:endParaRPr lang="en-US" sz="1200" i="1" spc="6" dirty="0">
              <a:solidFill>
                <a:srgbClr val="231F20"/>
              </a:solidFill>
              <a:latin typeface="IBM Plex Sans Italics"/>
              <a:ea typeface="IBM Plex Sans Italics"/>
              <a:cs typeface="IBM Plex Sans Italics"/>
              <a:sym typeface="IBM Plex Sans Italics"/>
            </a:endParaR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pSp>
        <p:nvGrpSpPr>
          <p:cNvPr id="2" name="Group 2">
            <a:extLst>
              <a:ext uri="{FF2B5EF4-FFF2-40B4-BE49-F238E27FC236}">
                <a16:creationId xmlns:a16="http://schemas.microsoft.com/office/drawing/2014/main" id="{B3B98FFD-93BB-BBAE-F129-B7789436EED7}"/>
              </a:ext>
            </a:extLst>
          </p:cNvPr>
          <p:cNvGrpSpPr>
            <a:grpSpLocks noChangeAspect="1"/>
          </p:cNvGrpSpPr>
          <p:nvPr/>
        </p:nvGrpSpPr>
        <p:grpSpPr>
          <a:xfrm>
            <a:off x="1380363" y="4894745"/>
            <a:ext cx="762505" cy="679580"/>
            <a:chOff x="0" y="0"/>
            <a:chExt cx="762495" cy="679577"/>
          </a:xfrm>
        </p:grpSpPr>
        <p:sp>
          <p:nvSpPr>
            <p:cNvPr id="3" name="Freeform 3">
              <a:extLst>
                <a:ext uri="{FF2B5EF4-FFF2-40B4-BE49-F238E27FC236}">
                  <a16:creationId xmlns:a16="http://schemas.microsoft.com/office/drawing/2014/main" id="{D51F8094-7C9C-D26A-CC24-050E4F427006}"/>
                </a:ext>
              </a:extLst>
            </p:cNvPr>
            <p:cNvSpPr/>
            <p:nvPr/>
          </p:nvSpPr>
          <p:spPr>
            <a:xfrm>
              <a:off x="63500" y="63500"/>
              <a:ext cx="635508" cy="552577"/>
            </a:xfrm>
            <a:custGeom>
              <a:avLst/>
              <a:gdLst/>
              <a:ahLst/>
              <a:cxnLst/>
              <a:rect l="l" t="t" r="r" b="b"/>
              <a:pathLst>
                <a:path w="635508" h="552577">
                  <a:moveTo>
                    <a:pt x="631698" y="290322"/>
                  </a:moveTo>
                  <a:lnTo>
                    <a:pt x="487045" y="538480"/>
                  </a:lnTo>
                  <a:cubicBezTo>
                    <a:pt x="481965" y="547243"/>
                    <a:pt x="472567" y="552577"/>
                    <a:pt x="462407" y="552577"/>
                  </a:cubicBezTo>
                  <a:lnTo>
                    <a:pt x="173101" y="552577"/>
                  </a:lnTo>
                  <a:cubicBezTo>
                    <a:pt x="162941" y="552577"/>
                    <a:pt x="153543" y="547243"/>
                    <a:pt x="148463" y="538480"/>
                  </a:cubicBezTo>
                  <a:lnTo>
                    <a:pt x="3810" y="290322"/>
                  </a:lnTo>
                  <a:cubicBezTo>
                    <a:pt x="-1270" y="281559"/>
                    <a:pt x="-1270" y="270891"/>
                    <a:pt x="3810" y="262128"/>
                  </a:cubicBezTo>
                  <a:lnTo>
                    <a:pt x="148463" y="14097"/>
                  </a:lnTo>
                  <a:cubicBezTo>
                    <a:pt x="153543" y="5334"/>
                    <a:pt x="162941" y="0"/>
                    <a:pt x="173101" y="0"/>
                  </a:cubicBezTo>
                  <a:lnTo>
                    <a:pt x="462407" y="0"/>
                  </a:lnTo>
                  <a:cubicBezTo>
                    <a:pt x="472567" y="0"/>
                    <a:pt x="481965" y="5334"/>
                    <a:pt x="487045" y="14097"/>
                  </a:cubicBezTo>
                  <a:lnTo>
                    <a:pt x="631698" y="262128"/>
                  </a:lnTo>
                  <a:cubicBezTo>
                    <a:pt x="636778" y="270891"/>
                    <a:pt x="636778" y="281559"/>
                    <a:pt x="631698" y="290322"/>
                  </a:cubicBezTo>
                </a:path>
              </a:pathLst>
            </a:custGeom>
            <a:solidFill>
              <a:srgbClr val="7DE314"/>
            </a:solidFill>
          </p:spPr>
          <p:txBody>
            <a:bodyPr/>
            <a:lstStyle/>
            <a:p>
              <a:endParaRPr lang="fr-FR"/>
            </a:p>
          </p:txBody>
        </p:sp>
        <p:sp>
          <p:nvSpPr>
            <p:cNvPr id="4" name="Freeform 4">
              <a:extLst>
                <a:ext uri="{FF2B5EF4-FFF2-40B4-BE49-F238E27FC236}">
                  <a16:creationId xmlns:a16="http://schemas.microsoft.com/office/drawing/2014/main" id="{C0305C3B-D030-1D50-302D-9F4DF5805255}"/>
                </a:ext>
              </a:extLst>
            </p:cNvPr>
            <p:cNvSpPr/>
            <p:nvPr/>
          </p:nvSpPr>
          <p:spPr>
            <a:xfrm>
              <a:off x="260223" y="145923"/>
              <a:ext cx="438785" cy="470027"/>
            </a:xfrm>
            <a:custGeom>
              <a:avLst/>
              <a:gdLst/>
              <a:ahLst/>
              <a:cxnLst/>
              <a:rect l="l" t="t" r="r" b="b"/>
              <a:pathLst>
                <a:path w="438785" h="470027">
                  <a:moveTo>
                    <a:pt x="261239" y="0"/>
                  </a:moveTo>
                  <a:lnTo>
                    <a:pt x="366014" y="179705"/>
                  </a:lnTo>
                  <a:cubicBezTo>
                    <a:pt x="371094" y="188468"/>
                    <a:pt x="371094" y="199136"/>
                    <a:pt x="366014" y="207899"/>
                  </a:cubicBezTo>
                  <a:lnTo>
                    <a:pt x="255905" y="396875"/>
                  </a:lnTo>
                  <a:cubicBezTo>
                    <a:pt x="250825" y="405638"/>
                    <a:pt x="241427" y="410972"/>
                    <a:pt x="231267" y="410972"/>
                  </a:cubicBezTo>
                  <a:lnTo>
                    <a:pt x="10795" y="410972"/>
                  </a:lnTo>
                  <a:cubicBezTo>
                    <a:pt x="7112" y="410972"/>
                    <a:pt x="3429" y="410210"/>
                    <a:pt x="0" y="408813"/>
                  </a:cubicBezTo>
                  <a:lnTo>
                    <a:pt x="61849" y="470027"/>
                  </a:lnTo>
                  <a:lnTo>
                    <a:pt x="265684" y="470027"/>
                  </a:lnTo>
                  <a:cubicBezTo>
                    <a:pt x="275844" y="470027"/>
                    <a:pt x="285242" y="464693"/>
                    <a:pt x="290322" y="455930"/>
                  </a:cubicBezTo>
                  <a:lnTo>
                    <a:pt x="434975" y="208026"/>
                  </a:lnTo>
                  <a:cubicBezTo>
                    <a:pt x="437515" y="203708"/>
                    <a:pt x="438785" y="198755"/>
                    <a:pt x="438785" y="193929"/>
                  </a:cubicBezTo>
                  <a:lnTo>
                    <a:pt x="437515" y="184150"/>
                  </a:lnTo>
                  <a:lnTo>
                    <a:pt x="424434" y="161671"/>
                  </a:lnTo>
                  <a:close/>
                </a:path>
              </a:pathLst>
            </a:custGeom>
            <a:solidFill>
              <a:srgbClr val="3DC903"/>
            </a:solidFill>
          </p:spPr>
          <p:txBody>
            <a:bodyPr/>
            <a:lstStyle/>
            <a:p>
              <a:endParaRPr lang="fr-FR"/>
            </a:p>
          </p:txBody>
        </p:sp>
        <p:sp>
          <p:nvSpPr>
            <p:cNvPr id="5" name="Freeform 5">
              <a:extLst>
                <a:ext uri="{FF2B5EF4-FFF2-40B4-BE49-F238E27FC236}">
                  <a16:creationId xmlns:a16="http://schemas.microsoft.com/office/drawing/2014/main" id="{48DFAD6D-3C46-1C0D-A8F5-1727A30082CD}"/>
                </a:ext>
              </a:extLst>
            </p:cNvPr>
            <p:cNvSpPr/>
            <p:nvPr/>
          </p:nvSpPr>
          <p:spPr>
            <a:xfrm>
              <a:off x="132461" y="122682"/>
              <a:ext cx="497459" cy="434213"/>
            </a:xfrm>
            <a:custGeom>
              <a:avLst/>
              <a:gdLst/>
              <a:ahLst/>
              <a:cxnLst/>
              <a:rect l="l" t="t" r="r" b="b"/>
              <a:pathLst>
                <a:path w="497459" h="434213">
                  <a:moveTo>
                    <a:pt x="493776" y="231140"/>
                  </a:moveTo>
                  <a:lnTo>
                    <a:pt x="383667" y="420116"/>
                  </a:lnTo>
                  <a:cubicBezTo>
                    <a:pt x="378587" y="428879"/>
                    <a:pt x="369189" y="434213"/>
                    <a:pt x="359029" y="434213"/>
                  </a:cubicBezTo>
                  <a:lnTo>
                    <a:pt x="138557" y="434213"/>
                  </a:lnTo>
                  <a:cubicBezTo>
                    <a:pt x="134747" y="434213"/>
                    <a:pt x="131191" y="433451"/>
                    <a:pt x="127762" y="432054"/>
                  </a:cubicBezTo>
                  <a:lnTo>
                    <a:pt x="127635" y="432054"/>
                  </a:lnTo>
                  <a:lnTo>
                    <a:pt x="117094" y="425577"/>
                  </a:lnTo>
                  <a:lnTo>
                    <a:pt x="3810" y="231140"/>
                  </a:lnTo>
                  <a:cubicBezTo>
                    <a:pt x="-1270" y="222377"/>
                    <a:pt x="-1270" y="211709"/>
                    <a:pt x="3810" y="202946"/>
                  </a:cubicBezTo>
                  <a:lnTo>
                    <a:pt x="113919" y="14097"/>
                  </a:lnTo>
                  <a:cubicBezTo>
                    <a:pt x="118999" y="5334"/>
                    <a:pt x="128397" y="0"/>
                    <a:pt x="138557" y="0"/>
                  </a:cubicBezTo>
                  <a:lnTo>
                    <a:pt x="358902" y="0"/>
                  </a:lnTo>
                  <a:cubicBezTo>
                    <a:pt x="369062" y="0"/>
                    <a:pt x="378460" y="5334"/>
                    <a:pt x="383540" y="14097"/>
                  </a:cubicBezTo>
                  <a:lnTo>
                    <a:pt x="493649" y="203073"/>
                  </a:lnTo>
                  <a:cubicBezTo>
                    <a:pt x="498729" y="211836"/>
                    <a:pt x="498729" y="222504"/>
                    <a:pt x="493649" y="231267"/>
                  </a:cubicBezTo>
                </a:path>
              </a:pathLst>
            </a:custGeom>
            <a:solidFill>
              <a:srgbClr val="FFFFFF"/>
            </a:solidFill>
          </p:spPr>
          <p:txBody>
            <a:bodyPr/>
            <a:lstStyle/>
            <a:p>
              <a:endParaRPr lang="fr-FR"/>
            </a:p>
          </p:txBody>
        </p:sp>
        <p:sp>
          <p:nvSpPr>
            <p:cNvPr id="6" name="Freeform 6">
              <a:extLst>
                <a:ext uri="{FF2B5EF4-FFF2-40B4-BE49-F238E27FC236}">
                  <a16:creationId xmlns:a16="http://schemas.microsoft.com/office/drawing/2014/main" id="{7BCE033A-81C4-3494-2DFB-D6DA23866793}"/>
                </a:ext>
              </a:extLst>
            </p:cNvPr>
            <p:cNvSpPr/>
            <p:nvPr/>
          </p:nvSpPr>
          <p:spPr>
            <a:xfrm>
              <a:off x="260477" y="267970"/>
              <a:ext cx="120396" cy="140081"/>
            </a:xfrm>
            <a:custGeom>
              <a:avLst/>
              <a:gdLst/>
              <a:ahLst/>
              <a:cxnLst/>
              <a:rect l="l" t="t" r="r" b="b"/>
              <a:pathLst>
                <a:path w="120396" h="140081">
                  <a:moveTo>
                    <a:pt x="120269" y="70231"/>
                  </a:moveTo>
                  <a:lnTo>
                    <a:pt x="115697" y="98298"/>
                  </a:lnTo>
                  <a:cubicBezTo>
                    <a:pt x="112649" y="106807"/>
                    <a:pt x="108458" y="114173"/>
                    <a:pt x="103124" y="120396"/>
                  </a:cubicBezTo>
                  <a:lnTo>
                    <a:pt x="91440" y="131445"/>
                  </a:lnTo>
                  <a:cubicBezTo>
                    <a:pt x="76708" y="138303"/>
                    <a:pt x="68707" y="140081"/>
                    <a:pt x="60198" y="140081"/>
                  </a:cubicBezTo>
                  <a:lnTo>
                    <a:pt x="43434" y="138430"/>
                  </a:lnTo>
                  <a:cubicBezTo>
                    <a:pt x="28829" y="131572"/>
                    <a:pt x="22479" y="126619"/>
                    <a:pt x="17145" y="120396"/>
                  </a:cubicBezTo>
                  <a:lnTo>
                    <a:pt x="4572" y="98298"/>
                  </a:lnTo>
                  <a:cubicBezTo>
                    <a:pt x="1524" y="89789"/>
                    <a:pt x="0" y="80391"/>
                    <a:pt x="0" y="70231"/>
                  </a:cubicBezTo>
                  <a:lnTo>
                    <a:pt x="4572" y="42164"/>
                  </a:lnTo>
                  <a:cubicBezTo>
                    <a:pt x="7620" y="33655"/>
                    <a:pt x="11811" y="26289"/>
                    <a:pt x="17145" y="20066"/>
                  </a:cubicBezTo>
                  <a:lnTo>
                    <a:pt x="28829" y="8890"/>
                  </a:lnTo>
                  <a:cubicBezTo>
                    <a:pt x="43434" y="1778"/>
                    <a:pt x="51435" y="0"/>
                    <a:pt x="60198" y="0"/>
                  </a:cubicBezTo>
                  <a:lnTo>
                    <a:pt x="76708" y="1778"/>
                  </a:lnTo>
                  <a:cubicBezTo>
                    <a:pt x="91440" y="8890"/>
                    <a:pt x="97790" y="13716"/>
                    <a:pt x="103251" y="19939"/>
                  </a:cubicBezTo>
                  <a:lnTo>
                    <a:pt x="115824" y="42037"/>
                  </a:lnTo>
                  <a:cubicBezTo>
                    <a:pt x="118872" y="50546"/>
                    <a:pt x="120396" y="59944"/>
                    <a:pt x="120396" y="70104"/>
                  </a:cubicBezTo>
                  <a:moveTo>
                    <a:pt x="88900" y="70104"/>
                  </a:moveTo>
                  <a:lnTo>
                    <a:pt x="88265" y="58293"/>
                  </a:lnTo>
                  <a:cubicBezTo>
                    <a:pt x="85471" y="48006"/>
                    <a:pt x="83439" y="43561"/>
                    <a:pt x="80899" y="39878"/>
                  </a:cubicBezTo>
                  <a:lnTo>
                    <a:pt x="75311" y="33401"/>
                  </a:lnTo>
                  <a:lnTo>
                    <a:pt x="64516" y="28448"/>
                  </a:lnTo>
                  <a:cubicBezTo>
                    <a:pt x="56007" y="28448"/>
                    <a:pt x="52070" y="29464"/>
                    <a:pt x="48514" y="31496"/>
                  </a:cubicBezTo>
                  <a:lnTo>
                    <a:pt x="42037" y="36322"/>
                  </a:lnTo>
                  <a:cubicBezTo>
                    <a:pt x="36957" y="43688"/>
                    <a:pt x="34925" y="48133"/>
                    <a:pt x="33528" y="53340"/>
                  </a:cubicBezTo>
                  <a:lnTo>
                    <a:pt x="31369" y="64135"/>
                  </a:lnTo>
                  <a:cubicBezTo>
                    <a:pt x="31369" y="76454"/>
                    <a:pt x="32004" y="82042"/>
                    <a:pt x="33528" y="87122"/>
                  </a:cubicBezTo>
                  <a:lnTo>
                    <a:pt x="36957" y="96520"/>
                  </a:lnTo>
                  <a:cubicBezTo>
                    <a:pt x="42037" y="103886"/>
                    <a:pt x="45085" y="106807"/>
                    <a:pt x="48641" y="108712"/>
                  </a:cubicBezTo>
                  <a:lnTo>
                    <a:pt x="56007" y="111760"/>
                  </a:lnTo>
                  <a:lnTo>
                    <a:pt x="68453" y="110744"/>
                  </a:lnTo>
                  <a:cubicBezTo>
                    <a:pt x="75438" y="106680"/>
                    <a:pt x="78486" y="103886"/>
                    <a:pt x="81026" y="100203"/>
                  </a:cubicBezTo>
                  <a:lnTo>
                    <a:pt x="85598" y="92075"/>
                  </a:lnTo>
                  <a:cubicBezTo>
                    <a:pt x="88392" y="81915"/>
                    <a:pt x="89027" y="76327"/>
                    <a:pt x="89027" y="70104"/>
                  </a:cubicBezTo>
                </a:path>
              </a:pathLst>
            </a:custGeom>
            <a:solidFill>
              <a:srgbClr val="7DE314"/>
            </a:solidFill>
          </p:spPr>
          <p:txBody>
            <a:bodyPr/>
            <a:lstStyle/>
            <a:p>
              <a:endParaRPr lang="fr-FR"/>
            </a:p>
          </p:txBody>
        </p:sp>
        <p:sp>
          <p:nvSpPr>
            <p:cNvPr id="7" name="Freeform 7">
              <a:extLst>
                <a:ext uri="{FF2B5EF4-FFF2-40B4-BE49-F238E27FC236}">
                  <a16:creationId xmlns:a16="http://schemas.microsoft.com/office/drawing/2014/main" id="{D5068E81-3083-1207-411B-0D072C1507CD}"/>
                </a:ext>
              </a:extLst>
            </p:cNvPr>
            <p:cNvSpPr/>
            <p:nvPr/>
          </p:nvSpPr>
          <p:spPr>
            <a:xfrm>
              <a:off x="399034" y="273939"/>
              <a:ext cx="99187" cy="131953"/>
            </a:xfrm>
            <a:custGeom>
              <a:avLst/>
              <a:gdLst/>
              <a:ahLst/>
              <a:cxnLst/>
              <a:rect l="l" t="t" r="r" b="b"/>
              <a:pathLst>
                <a:path w="99187" h="131953">
                  <a:moveTo>
                    <a:pt x="99187" y="104013"/>
                  </a:moveTo>
                  <a:lnTo>
                    <a:pt x="99187" y="131953"/>
                  </a:lnTo>
                  <a:lnTo>
                    <a:pt x="4572" y="131953"/>
                  </a:lnTo>
                  <a:lnTo>
                    <a:pt x="4572" y="104013"/>
                  </a:lnTo>
                  <a:lnTo>
                    <a:pt x="37719" y="104013"/>
                  </a:lnTo>
                  <a:lnTo>
                    <a:pt x="37719" y="34036"/>
                  </a:lnTo>
                  <a:cubicBezTo>
                    <a:pt x="36322" y="35941"/>
                    <a:pt x="34036" y="37719"/>
                    <a:pt x="31115" y="39751"/>
                  </a:cubicBezTo>
                  <a:lnTo>
                    <a:pt x="24765" y="43434"/>
                  </a:lnTo>
                  <a:lnTo>
                    <a:pt x="13970" y="48260"/>
                  </a:lnTo>
                  <a:cubicBezTo>
                    <a:pt x="6350" y="50419"/>
                    <a:pt x="2921" y="50927"/>
                    <a:pt x="0" y="50927"/>
                  </a:cubicBezTo>
                  <a:lnTo>
                    <a:pt x="0" y="22098"/>
                  </a:lnTo>
                  <a:cubicBezTo>
                    <a:pt x="2794" y="22098"/>
                    <a:pt x="6223" y="21209"/>
                    <a:pt x="10287" y="19431"/>
                  </a:cubicBezTo>
                  <a:lnTo>
                    <a:pt x="18288" y="15494"/>
                  </a:lnTo>
                  <a:cubicBezTo>
                    <a:pt x="26035" y="10541"/>
                    <a:pt x="29464" y="8128"/>
                    <a:pt x="32258" y="5715"/>
                  </a:cubicBezTo>
                  <a:lnTo>
                    <a:pt x="36957" y="1397"/>
                  </a:lnTo>
                  <a:lnTo>
                    <a:pt x="69723" y="0"/>
                  </a:lnTo>
                  <a:lnTo>
                    <a:pt x="69723" y="103886"/>
                  </a:lnTo>
                  <a:close/>
                </a:path>
              </a:pathLst>
            </a:custGeom>
            <a:solidFill>
              <a:srgbClr val="7DE314"/>
            </a:solidFill>
          </p:spPr>
          <p:txBody>
            <a:bodyPr/>
            <a:lstStyle/>
            <a:p>
              <a:endParaRPr lang="fr-FR"/>
            </a:p>
          </p:txBody>
        </p:sp>
      </p:grpSp>
      <p:grpSp>
        <p:nvGrpSpPr>
          <p:cNvPr id="8" name="Group 8">
            <a:extLst>
              <a:ext uri="{FF2B5EF4-FFF2-40B4-BE49-F238E27FC236}">
                <a16:creationId xmlns:a16="http://schemas.microsoft.com/office/drawing/2014/main" id="{6DA6103D-F76F-7515-4FA2-3288CAAE28E5}"/>
              </a:ext>
            </a:extLst>
          </p:cNvPr>
          <p:cNvGrpSpPr>
            <a:grpSpLocks noChangeAspect="1"/>
          </p:cNvGrpSpPr>
          <p:nvPr/>
        </p:nvGrpSpPr>
        <p:grpSpPr>
          <a:xfrm>
            <a:off x="3639750" y="4887516"/>
            <a:ext cx="762505" cy="686800"/>
            <a:chOff x="0" y="0"/>
            <a:chExt cx="762495" cy="686803"/>
          </a:xfrm>
        </p:grpSpPr>
        <p:sp>
          <p:nvSpPr>
            <p:cNvPr id="9" name="Freeform 9">
              <a:extLst>
                <a:ext uri="{FF2B5EF4-FFF2-40B4-BE49-F238E27FC236}">
                  <a16:creationId xmlns:a16="http://schemas.microsoft.com/office/drawing/2014/main" id="{C8998A45-0CB2-7D6C-619C-08B510218400}"/>
                </a:ext>
              </a:extLst>
            </p:cNvPr>
            <p:cNvSpPr/>
            <p:nvPr/>
          </p:nvSpPr>
          <p:spPr>
            <a:xfrm>
              <a:off x="63500" y="63500"/>
              <a:ext cx="635508" cy="559689"/>
            </a:xfrm>
            <a:custGeom>
              <a:avLst/>
              <a:gdLst/>
              <a:ahLst/>
              <a:cxnLst/>
              <a:rect l="l" t="t" r="r" b="b"/>
              <a:pathLst>
                <a:path w="635508" h="559689">
                  <a:moveTo>
                    <a:pt x="631698" y="294132"/>
                  </a:moveTo>
                  <a:lnTo>
                    <a:pt x="487045" y="545465"/>
                  </a:lnTo>
                  <a:cubicBezTo>
                    <a:pt x="481965" y="554355"/>
                    <a:pt x="472567" y="559689"/>
                    <a:pt x="462407" y="559689"/>
                  </a:cubicBezTo>
                  <a:lnTo>
                    <a:pt x="173101" y="559689"/>
                  </a:lnTo>
                  <a:cubicBezTo>
                    <a:pt x="162941" y="559689"/>
                    <a:pt x="153543" y="554228"/>
                    <a:pt x="148463" y="545465"/>
                  </a:cubicBezTo>
                  <a:lnTo>
                    <a:pt x="3810" y="294132"/>
                  </a:lnTo>
                  <a:cubicBezTo>
                    <a:pt x="-1270" y="285242"/>
                    <a:pt x="-1270" y="274447"/>
                    <a:pt x="3810" y="265557"/>
                  </a:cubicBezTo>
                  <a:lnTo>
                    <a:pt x="148463" y="14224"/>
                  </a:lnTo>
                  <a:cubicBezTo>
                    <a:pt x="153543" y="5334"/>
                    <a:pt x="162941" y="0"/>
                    <a:pt x="173101" y="0"/>
                  </a:cubicBezTo>
                  <a:lnTo>
                    <a:pt x="462407" y="0"/>
                  </a:lnTo>
                  <a:cubicBezTo>
                    <a:pt x="472567" y="0"/>
                    <a:pt x="481965" y="5461"/>
                    <a:pt x="487045" y="14224"/>
                  </a:cubicBezTo>
                  <a:lnTo>
                    <a:pt x="631698" y="265684"/>
                  </a:lnTo>
                  <a:cubicBezTo>
                    <a:pt x="636778" y="274574"/>
                    <a:pt x="636778" y="285369"/>
                    <a:pt x="631698" y="294259"/>
                  </a:cubicBezTo>
                </a:path>
              </a:pathLst>
            </a:custGeom>
            <a:solidFill>
              <a:srgbClr val="00CC9C"/>
            </a:solidFill>
          </p:spPr>
          <p:txBody>
            <a:bodyPr/>
            <a:lstStyle/>
            <a:p>
              <a:endParaRPr lang="fr-FR"/>
            </a:p>
          </p:txBody>
        </p:sp>
        <p:sp>
          <p:nvSpPr>
            <p:cNvPr id="10" name="Freeform 10">
              <a:extLst>
                <a:ext uri="{FF2B5EF4-FFF2-40B4-BE49-F238E27FC236}">
                  <a16:creationId xmlns:a16="http://schemas.microsoft.com/office/drawing/2014/main" id="{4A03F1E8-4C95-8B60-A85E-9205AEBF0DFE}"/>
                </a:ext>
              </a:extLst>
            </p:cNvPr>
            <p:cNvSpPr/>
            <p:nvPr/>
          </p:nvSpPr>
          <p:spPr>
            <a:xfrm>
              <a:off x="260223" y="147066"/>
              <a:ext cx="438785" cy="476123"/>
            </a:xfrm>
            <a:custGeom>
              <a:avLst/>
              <a:gdLst/>
              <a:ahLst/>
              <a:cxnLst/>
              <a:rect l="l" t="t" r="r" b="b"/>
              <a:pathLst>
                <a:path w="438785" h="476123">
                  <a:moveTo>
                    <a:pt x="261239" y="0"/>
                  </a:moveTo>
                  <a:lnTo>
                    <a:pt x="366014" y="182118"/>
                  </a:lnTo>
                  <a:cubicBezTo>
                    <a:pt x="371094" y="191008"/>
                    <a:pt x="371094" y="201803"/>
                    <a:pt x="366014" y="210693"/>
                  </a:cubicBezTo>
                  <a:lnTo>
                    <a:pt x="255905" y="402082"/>
                  </a:lnTo>
                  <a:cubicBezTo>
                    <a:pt x="250825" y="410972"/>
                    <a:pt x="241427" y="416306"/>
                    <a:pt x="231267" y="416306"/>
                  </a:cubicBezTo>
                  <a:lnTo>
                    <a:pt x="10795" y="416306"/>
                  </a:lnTo>
                  <a:cubicBezTo>
                    <a:pt x="7112" y="416306"/>
                    <a:pt x="3429" y="415544"/>
                    <a:pt x="0" y="414147"/>
                  </a:cubicBezTo>
                  <a:lnTo>
                    <a:pt x="61849" y="476123"/>
                  </a:lnTo>
                  <a:lnTo>
                    <a:pt x="265684" y="476123"/>
                  </a:lnTo>
                  <a:cubicBezTo>
                    <a:pt x="275844" y="476123"/>
                    <a:pt x="285242" y="470662"/>
                    <a:pt x="290322" y="461899"/>
                  </a:cubicBezTo>
                  <a:lnTo>
                    <a:pt x="434975" y="210566"/>
                  </a:lnTo>
                  <a:cubicBezTo>
                    <a:pt x="437515" y="206121"/>
                    <a:pt x="438785" y="201168"/>
                    <a:pt x="438785" y="196342"/>
                  </a:cubicBezTo>
                  <a:lnTo>
                    <a:pt x="437515" y="186436"/>
                  </a:lnTo>
                  <a:lnTo>
                    <a:pt x="424434" y="163576"/>
                  </a:lnTo>
                  <a:close/>
                </a:path>
              </a:pathLst>
            </a:custGeom>
            <a:solidFill>
              <a:srgbClr val="00A35E"/>
            </a:solidFill>
          </p:spPr>
          <p:txBody>
            <a:bodyPr/>
            <a:lstStyle/>
            <a:p>
              <a:endParaRPr lang="fr-FR"/>
            </a:p>
          </p:txBody>
        </p:sp>
        <p:sp>
          <p:nvSpPr>
            <p:cNvPr id="11" name="Freeform 11">
              <a:extLst>
                <a:ext uri="{FF2B5EF4-FFF2-40B4-BE49-F238E27FC236}">
                  <a16:creationId xmlns:a16="http://schemas.microsoft.com/office/drawing/2014/main" id="{3B9F2F4A-4613-E78C-B91F-388E4018E203}"/>
                </a:ext>
              </a:extLst>
            </p:cNvPr>
            <p:cNvSpPr/>
            <p:nvPr/>
          </p:nvSpPr>
          <p:spPr>
            <a:xfrm>
              <a:off x="132461" y="123444"/>
              <a:ext cx="497459" cy="439928"/>
            </a:xfrm>
            <a:custGeom>
              <a:avLst/>
              <a:gdLst/>
              <a:ahLst/>
              <a:cxnLst/>
              <a:rect l="l" t="t" r="r" b="b"/>
              <a:pathLst>
                <a:path w="497459" h="439928">
                  <a:moveTo>
                    <a:pt x="493776" y="234188"/>
                  </a:moveTo>
                  <a:lnTo>
                    <a:pt x="383667" y="425704"/>
                  </a:lnTo>
                  <a:cubicBezTo>
                    <a:pt x="378587" y="434594"/>
                    <a:pt x="369189" y="439928"/>
                    <a:pt x="359029" y="439928"/>
                  </a:cubicBezTo>
                  <a:lnTo>
                    <a:pt x="138557" y="439928"/>
                  </a:lnTo>
                  <a:cubicBezTo>
                    <a:pt x="134747" y="439928"/>
                    <a:pt x="131191" y="439166"/>
                    <a:pt x="127762" y="437769"/>
                  </a:cubicBezTo>
                  <a:lnTo>
                    <a:pt x="127635" y="437642"/>
                  </a:lnTo>
                  <a:lnTo>
                    <a:pt x="117094" y="431038"/>
                  </a:lnTo>
                  <a:lnTo>
                    <a:pt x="3810" y="234061"/>
                  </a:lnTo>
                  <a:cubicBezTo>
                    <a:pt x="-1270" y="225171"/>
                    <a:pt x="-1270" y="214376"/>
                    <a:pt x="3810" y="205486"/>
                  </a:cubicBezTo>
                  <a:lnTo>
                    <a:pt x="113919" y="14224"/>
                  </a:lnTo>
                  <a:cubicBezTo>
                    <a:pt x="118999" y="5334"/>
                    <a:pt x="128397" y="0"/>
                    <a:pt x="138557" y="0"/>
                  </a:cubicBezTo>
                  <a:lnTo>
                    <a:pt x="358902" y="0"/>
                  </a:lnTo>
                  <a:cubicBezTo>
                    <a:pt x="369062" y="0"/>
                    <a:pt x="378460" y="5461"/>
                    <a:pt x="383540" y="14224"/>
                  </a:cubicBezTo>
                  <a:lnTo>
                    <a:pt x="493649" y="205613"/>
                  </a:lnTo>
                  <a:cubicBezTo>
                    <a:pt x="498729" y="214503"/>
                    <a:pt x="498729" y="225298"/>
                    <a:pt x="493649" y="234188"/>
                  </a:cubicBezTo>
                </a:path>
              </a:pathLst>
            </a:custGeom>
            <a:solidFill>
              <a:srgbClr val="FFFFFF"/>
            </a:solidFill>
          </p:spPr>
          <p:txBody>
            <a:bodyPr/>
            <a:lstStyle/>
            <a:p>
              <a:endParaRPr lang="fr-FR"/>
            </a:p>
          </p:txBody>
        </p:sp>
        <p:sp>
          <p:nvSpPr>
            <p:cNvPr id="12" name="Freeform 12">
              <a:extLst>
                <a:ext uri="{FF2B5EF4-FFF2-40B4-BE49-F238E27FC236}">
                  <a16:creationId xmlns:a16="http://schemas.microsoft.com/office/drawing/2014/main" id="{75084FA4-FDB2-FAAD-F7C2-80E6F4C6E976}"/>
                </a:ext>
              </a:extLst>
            </p:cNvPr>
            <p:cNvSpPr/>
            <p:nvPr/>
          </p:nvSpPr>
          <p:spPr>
            <a:xfrm>
              <a:off x="260477" y="270510"/>
              <a:ext cx="120269" cy="142240"/>
            </a:xfrm>
            <a:custGeom>
              <a:avLst/>
              <a:gdLst/>
              <a:ahLst/>
              <a:cxnLst/>
              <a:rect l="l" t="t" r="r" b="b"/>
              <a:pathLst>
                <a:path w="120269" h="142240">
                  <a:moveTo>
                    <a:pt x="120269" y="71374"/>
                  </a:moveTo>
                  <a:lnTo>
                    <a:pt x="115697" y="99822"/>
                  </a:lnTo>
                  <a:cubicBezTo>
                    <a:pt x="112649" y="108458"/>
                    <a:pt x="108458" y="115951"/>
                    <a:pt x="103124" y="122301"/>
                  </a:cubicBezTo>
                  <a:lnTo>
                    <a:pt x="91440" y="133477"/>
                  </a:lnTo>
                  <a:cubicBezTo>
                    <a:pt x="76708" y="140462"/>
                    <a:pt x="68707" y="142240"/>
                    <a:pt x="60198" y="142240"/>
                  </a:cubicBezTo>
                  <a:lnTo>
                    <a:pt x="43434" y="140462"/>
                  </a:lnTo>
                  <a:cubicBezTo>
                    <a:pt x="28829" y="133477"/>
                    <a:pt x="22479" y="128524"/>
                    <a:pt x="17145" y="122174"/>
                  </a:cubicBezTo>
                  <a:lnTo>
                    <a:pt x="4572" y="99695"/>
                  </a:lnTo>
                  <a:cubicBezTo>
                    <a:pt x="1524" y="91059"/>
                    <a:pt x="0" y="81534"/>
                    <a:pt x="0" y="71247"/>
                  </a:cubicBezTo>
                  <a:lnTo>
                    <a:pt x="4572" y="42799"/>
                  </a:lnTo>
                  <a:cubicBezTo>
                    <a:pt x="7620" y="34163"/>
                    <a:pt x="11811" y="26670"/>
                    <a:pt x="17145" y="20320"/>
                  </a:cubicBezTo>
                  <a:lnTo>
                    <a:pt x="28829" y="9017"/>
                  </a:lnTo>
                  <a:cubicBezTo>
                    <a:pt x="43434" y="1905"/>
                    <a:pt x="51435" y="0"/>
                    <a:pt x="60071" y="0"/>
                  </a:cubicBezTo>
                  <a:lnTo>
                    <a:pt x="76581" y="1778"/>
                  </a:lnTo>
                  <a:cubicBezTo>
                    <a:pt x="91313" y="8890"/>
                    <a:pt x="97663" y="13843"/>
                    <a:pt x="103124" y="20193"/>
                  </a:cubicBezTo>
                  <a:lnTo>
                    <a:pt x="115697" y="42672"/>
                  </a:lnTo>
                  <a:cubicBezTo>
                    <a:pt x="118745" y="51308"/>
                    <a:pt x="120269" y="60833"/>
                    <a:pt x="120269" y="71120"/>
                  </a:cubicBezTo>
                  <a:moveTo>
                    <a:pt x="88773" y="71120"/>
                  </a:moveTo>
                  <a:lnTo>
                    <a:pt x="88011" y="59182"/>
                  </a:lnTo>
                  <a:cubicBezTo>
                    <a:pt x="85217" y="48768"/>
                    <a:pt x="83185" y="44196"/>
                    <a:pt x="80645" y="40513"/>
                  </a:cubicBezTo>
                  <a:lnTo>
                    <a:pt x="75057" y="33909"/>
                  </a:lnTo>
                  <a:lnTo>
                    <a:pt x="64262" y="28829"/>
                  </a:lnTo>
                  <a:cubicBezTo>
                    <a:pt x="55753" y="28829"/>
                    <a:pt x="51816" y="29845"/>
                    <a:pt x="48260" y="31877"/>
                  </a:cubicBezTo>
                  <a:lnTo>
                    <a:pt x="41783" y="36830"/>
                  </a:lnTo>
                  <a:cubicBezTo>
                    <a:pt x="36703" y="44323"/>
                    <a:pt x="34671" y="48768"/>
                    <a:pt x="33274" y="53975"/>
                  </a:cubicBezTo>
                  <a:lnTo>
                    <a:pt x="31115" y="64897"/>
                  </a:lnTo>
                  <a:cubicBezTo>
                    <a:pt x="31115" y="77343"/>
                    <a:pt x="31877" y="83058"/>
                    <a:pt x="33274" y="88138"/>
                  </a:cubicBezTo>
                  <a:lnTo>
                    <a:pt x="36703" y="97790"/>
                  </a:lnTo>
                  <a:cubicBezTo>
                    <a:pt x="41783" y="105283"/>
                    <a:pt x="44831" y="108204"/>
                    <a:pt x="48387" y="110236"/>
                  </a:cubicBezTo>
                  <a:lnTo>
                    <a:pt x="55753" y="113284"/>
                  </a:lnTo>
                  <a:lnTo>
                    <a:pt x="68199" y="112268"/>
                  </a:lnTo>
                  <a:cubicBezTo>
                    <a:pt x="75184" y="108204"/>
                    <a:pt x="78232" y="105283"/>
                    <a:pt x="80772" y="101600"/>
                  </a:cubicBezTo>
                  <a:lnTo>
                    <a:pt x="85344" y="93472"/>
                  </a:lnTo>
                  <a:cubicBezTo>
                    <a:pt x="88138" y="83185"/>
                    <a:pt x="88900" y="77470"/>
                    <a:pt x="88900" y="71247"/>
                  </a:cubicBezTo>
                </a:path>
              </a:pathLst>
            </a:custGeom>
            <a:solidFill>
              <a:srgbClr val="00CC9C"/>
            </a:solidFill>
          </p:spPr>
          <p:txBody>
            <a:bodyPr/>
            <a:lstStyle/>
            <a:p>
              <a:endParaRPr lang="fr-FR"/>
            </a:p>
          </p:txBody>
        </p:sp>
        <p:sp>
          <p:nvSpPr>
            <p:cNvPr id="13" name="Freeform 13">
              <a:extLst>
                <a:ext uri="{FF2B5EF4-FFF2-40B4-BE49-F238E27FC236}">
                  <a16:creationId xmlns:a16="http://schemas.microsoft.com/office/drawing/2014/main" id="{C94DB1B2-C065-BC55-2D60-E7F3781B0FEC}"/>
                </a:ext>
              </a:extLst>
            </p:cNvPr>
            <p:cNvSpPr/>
            <p:nvPr/>
          </p:nvSpPr>
          <p:spPr>
            <a:xfrm>
              <a:off x="394716" y="274320"/>
              <a:ext cx="112395" cy="136144"/>
            </a:xfrm>
            <a:custGeom>
              <a:avLst/>
              <a:gdLst/>
              <a:ahLst/>
              <a:cxnLst/>
              <a:rect l="l" t="t" r="r" b="b"/>
              <a:pathLst>
                <a:path w="112395" h="136144">
                  <a:moveTo>
                    <a:pt x="0" y="136017"/>
                  </a:moveTo>
                  <a:lnTo>
                    <a:pt x="508" y="122682"/>
                  </a:lnTo>
                  <a:cubicBezTo>
                    <a:pt x="2667" y="111252"/>
                    <a:pt x="4572" y="106045"/>
                    <a:pt x="7366" y="101219"/>
                  </a:cubicBezTo>
                  <a:lnTo>
                    <a:pt x="13843" y="91821"/>
                  </a:lnTo>
                  <a:cubicBezTo>
                    <a:pt x="23368" y="83439"/>
                    <a:pt x="29337" y="79248"/>
                    <a:pt x="36703" y="75184"/>
                  </a:cubicBezTo>
                  <a:lnTo>
                    <a:pt x="48641" y="68707"/>
                  </a:lnTo>
                  <a:cubicBezTo>
                    <a:pt x="58420" y="63500"/>
                    <a:pt x="62484" y="61214"/>
                    <a:pt x="65786" y="58928"/>
                  </a:cubicBezTo>
                  <a:lnTo>
                    <a:pt x="71501" y="54483"/>
                  </a:lnTo>
                  <a:lnTo>
                    <a:pt x="75819" y="47371"/>
                  </a:lnTo>
                  <a:lnTo>
                    <a:pt x="73914" y="35687"/>
                  </a:lnTo>
                  <a:cubicBezTo>
                    <a:pt x="66421" y="28956"/>
                    <a:pt x="61087" y="27305"/>
                    <a:pt x="54102" y="27305"/>
                  </a:cubicBezTo>
                  <a:lnTo>
                    <a:pt x="46990" y="27813"/>
                  </a:lnTo>
                  <a:lnTo>
                    <a:pt x="37846" y="31242"/>
                  </a:lnTo>
                  <a:lnTo>
                    <a:pt x="29972" y="36576"/>
                  </a:lnTo>
                  <a:lnTo>
                    <a:pt x="23368" y="43053"/>
                  </a:lnTo>
                  <a:lnTo>
                    <a:pt x="1397" y="22225"/>
                  </a:lnTo>
                  <a:cubicBezTo>
                    <a:pt x="3429" y="20066"/>
                    <a:pt x="6350" y="17653"/>
                    <a:pt x="10033" y="15113"/>
                  </a:cubicBezTo>
                  <a:lnTo>
                    <a:pt x="18161" y="10160"/>
                  </a:lnTo>
                  <a:cubicBezTo>
                    <a:pt x="28194" y="5588"/>
                    <a:pt x="33909" y="3810"/>
                    <a:pt x="40005" y="2286"/>
                  </a:cubicBezTo>
                  <a:lnTo>
                    <a:pt x="52705" y="0"/>
                  </a:lnTo>
                  <a:cubicBezTo>
                    <a:pt x="67564" y="0"/>
                    <a:pt x="74676" y="1016"/>
                    <a:pt x="80899" y="2921"/>
                  </a:cubicBezTo>
                  <a:lnTo>
                    <a:pt x="92329" y="7620"/>
                  </a:lnTo>
                  <a:cubicBezTo>
                    <a:pt x="100838" y="14605"/>
                    <a:pt x="104140" y="18796"/>
                    <a:pt x="106426" y="23749"/>
                  </a:cubicBezTo>
                  <a:lnTo>
                    <a:pt x="109855" y="34036"/>
                  </a:lnTo>
                  <a:cubicBezTo>
                    <a:pt x="109855" y="45212"/>
                    <a:pt x="108839" y="50038"/>
                    <a:pt x="106807" y="54356"/>
                  </a:cubicBezTo>
                  <a:lnTo>
                    <a:pt x="102235" y="62357"/>
                  </a:lnTo>
                  <a:cubicBezTo>
                    <a:pt x="96012" y="68961"/>
                    <a:pt x="92583" y="71755"/>
                    <a:pt x="89027" y="74168"/>
                  </a:cubicBezTo>
                  <a:lnTo>
                    <a:pt x="81788" y="78740"/>
                  </a:lnTo>
                  <a:lnTo>
                    <a:pt x="72390" y="83947"/>
                  </a:lnTo>
                  <a:cubicBezTo>
                    <a:pt x="65278" y="88011"/>
                    <a:pt x="61722" y="90170"/>
                    <a:pt x="58166" y="92583"/>
                  </a:cubicBezTo>
                  <a:lnTo>
                    <a:pt x="51435" y="97536"/>
                  </a:lnTo>
                  <a:lnTo>
                    <a:pt x="43307" y="105283"/>
                  </a:lnTo>
                  <a:lnTo>
                    <a:pt x="112395" y="107823"/>
                  </a:lnTo>
                  <a:lnTo>
                    <a:pt x="112395" y="136144"/>
                  </a:lnTo>
                  <a:close/>
                </a:path>
              </a:pathLst>
            </a:custGeom>
            <a:solidFill>
              <a:srgbClr val="00CC9C"/>
            </a:solidFill>
          </p:spPr>
          <p:txBody>
            <a:bodyPr/>
            <a:lstStyle/>
            <a:p>
              <a:endParaRPr lang="fr-FR"/>
            </a:p>
          </p:txBody>
        </p:sp>
      </p:grpSp>
      <p:grpSp>
        <p:nvGrpSpPr>
          <p:cNvPr id="14" name="Group 14">
            <a:extLst>
              <a:ext uri="{FF2B5EF4-FFF2-40B4-BE49-F238E27FC236}">
                <a16:creationId xmlns:a16="http://schemas.microsoft.com/office/drawing/2014/main" id="{4AA8095C-92FF-5ECB-B284-0B66EE28301D}"/>
              </a:ext>
            </a:extLst>
          </p:cNvPr>
          <p:cNvGrpSpPr>
            <a:grpSpLocks noChangeAspect="1"/>
          </p:cNvGrpSpPr>
          <p:nvPr/>
        </p:nvGrpSpPr>
        <p:grpSpPr>
          <a:xfrm>
            <a:off x="0" y="2592886"/>
            <a:ext cx="7559993" cy="1642539"/>
            <a:chOff x="0" y="0"/>
            <a:chExt cx="7559992" cy="1642542"/>
          </a:xfrm>
        </p:grpSpPr>
        <p:sp>
          <p:nvSpPr>
            <p:cNvPr id="15" name="Freeform 15">
              <a:extLst>
                <a:ext uri="{FF2B5EF4-FFF2-40B4-BE49-F238E27FC236}">
                  <a16:creationId xmlns:a16="http://schemas.microsoft.com/office/drawing/2014/main" id="{FF7AC6B4-B450-C509-75E6-ED75F0B5DC37}"/>
                </a:ext>
              </a:extLst>
            </p:cNvPr>
            <p:cNvSpPr/>
            <p:nvPr/>
          </p:nvSpPr>
          <p:spPr>
            <a:xfrm>
              <a:off x="0" y="0"/>
              <a:ext cx="7560056" cy="1642491"/>
            </a:xfrm>
            <a:custGeom>
              <a:avLst/>
              <a:gdLst/>
              <a:ahLst/>
              <a:cxnLst/>
              <a:rect l="l" t="t" r="r" b="b"/>
              <a:pathLst>
                <a:path w="7560056" h="1642491">
                  <a:moveTo>
                    <a:pt x="0" y="1642491"/>
                  </a:moveTo>
                  <a:lnTo>
                    <a:pt x="7560056" y="1642491"/>
                  </a:lnTo>
                  <a:lnTo>
                    <a:pt x="7560056" y="0"/>
                  </a:lnTo>
                  <a:lnTo>
                    <a:pt x="0" y="0"/>
                  </a:lnTo>
                  <a:close/>
                </a:path>
              </a:pathLst>
            </a:custGeom>
            <a:solidFill>
              <a:srgbClr val="1A1447"/>
            </a:solidFill>
          </p:spPr>
          <p:txBody>
            <a:bodyPr/>
            <a:lstStyle/>
            <a:p>
              <a:endParaRPr lang="fr-FR"/>
            </a:p>
          </p:txBody>
        </p:sp>
      </p:grpSp>
      <p:grpSp>
        <p:nvGrpSpPr>
          <p:cNvPr id="16" name="Group 16">
            <a:extLst>
              <a:ext uri="{FF2B5EF4-FFF2-40B4-BE49-F238E27FC236}">
                <a16:creationId xmlns:a16="http://schemas.microsoft.com/office/drawing/2014/main" id="{22D9AFC6-1274-F1B3-83C7-4C1939315309}"/>
              </a:ext>
            </a:extLst>
          </p:cNvPr>
          <p:cNvGrpSpPr>
            <a:grpSpLocks noChangeAspect="1"/>
          </p:cNvGrpSpPr>
          <p:nvPr/>
        </p:nvGrpSpPr>
        <p:grpSpPr>
          <a:xfrm>
            <a:off x="5653192" y="4880277"/>
            <a:ext cx="762505" cy="694058"/>
            <a:chOff x="0" y="0"/>
            <a:chExt cx="762495" cy="694055"/>
          </a:xfrm>
        </p:grpSpPr>
        <p:sp>
          <p:nvSpPr>
            <p:cNvPr id="17" name="Freeform 17">
              <a:extLst>
                <a:ext uri="{FF2B5EF4-FFF2-40B4-BE49-F238E27FC236}">
                  <a16:creationId xmlns:a16="http://schemas.microsoft.com/office/drawing/2014/main" id="{FC70F555-B832-04DD-0937-8EBC11B222CC}"/>
                </a:ext>
              </a:extLst>
            </p:cNvPr>
            <p:cNvSpPr/>
            <p:nvPr/>
          </p:nvSpPr>
          <p:spPr>
            <a:xfrm>
              <a:off x="63500" y="63500"/>
              <a:ext cx="635508" cy="567055"/>
            </a:xfrm>
            <a:custGeom>
              <a:avLst/>
              <a:gdLst/>
              <a:ahLst/>
              <a:cxnLst/>
              <a:rect l="l" t="t" r="r" b="b"/>
              <a:pathLst>
                <a:path w="635508" h="567055">
                  <a:moveTo>
                    <a:pt x="631698" y="297942"/>
                  </a:moveTo>
                  <a:lnTo>
                    <a:pt x="487045" y="552577"/>
                  </a:lnTo>
                  <a:cubicBezTo>
                    <a:pt x="481965" y="561594"/>
                    <a:pt x="472567" y="567055"/>
                    <a:pt x="462407" y="567055"/>
                  </a:cubicBezTo>
                  <a:lnTo>
                    <a:pt x="173101" y="567055"/>
                  </a:lnTo>
                  <a:cubicBezTo>
                    <a:pt x="162941" y="567055"/>
                    <a:pt x="153543" y="561594"/>
                    <a:pt x="148463" y="552577"/>
                  </a:cubicBezTo>
                  <a:lnTo>
                    <a:pt x="3810" y="297942"/>
                  </a:lnTo>
                  <a:cubicBezTo>
                    <a:pt x="-1270" y="288925"/>
                    <a:pt x="-1270" y="278003"/>
                    <a:pt x="3810" y="268986"/>
                  </a:cubicBezTo>
                  <a:lnTo>
                    <a:pt x="148463" y="14478"/>
                  </a:lnTo>
                  <a:cubicBezTo>
                    <a:pt x="153543" y="5461"/>
                    <a:pt x="162941" y="0"/>
                    <a:pt x="173101" y="0"/>
                  </a:cubicBezTo>
                  <a:lnTo>
                    <a:pt x="462407" y="0"/>
                  </a:lnTo>
                  <a:cubicBezTo>
                    <a:pt x="472567" y="0"/>
                    <a:pt x="481965" y="5461"/>
                    <a:pt x="487045" y="14478"/>
                  </a:cubicBezTo>
                  <a:lnTo>
                    <a:pt x="631698" y="269113"/>
                  </a:lnTo>
                  <a:cubicBezTo>
                    <a:pt x="636778" y="278130"/>
                    <a:pt x="636778" y="289052"/>
                    <a:pt x="631698" y="298069"/>
                  </a:cubicBezTo>
                </a:path>
              </a:pathLst>
            </a:custGeom>
            <a:solidFill>
              <a:srgbClr val="14A1BF"/>
            </a:solidFill>
          </p:spPr>
          <p:txBody>
            <a:bodyPr/>
            <a:lstStyle/>
            <a:p>
              <a:endParaRPr lang="fr-FR"/>
            </a:p>
          </p:txBody>
        </p:sp>
        <p:sp>
          <p:nvSpPr>
            <p:cNvPr id="18" name="Freeform 18">
              <a:extLst>
                <a:ext uri="{FF2B5EF4-FFF2-40B4-BE49-F238E27FC236}">
                  <a16:creationId xmlns:a16="http://schemas.microsoft.com/office/drawing/2014/main" id="{57927DA3-7D27-39AA-1B1B-147B9C591813}"/>
                </a:ext>
              </a:extLst>
            </p:cNvPr>
            <p:cNvSpPr/>
            <p:nvPr/>
          </p:nvSpPr>
          <p:spPr>
            <a:xfrm>
              <a:off x="260350" y="148082"/>
              <a:ext cx="438658" cy="482473"/>
            </a:xfrm>
            <a:custGeom>
              <a:avLst/>
              <a:gdLst/>
              <a:ahLst/>
              <a:cxnLst/>
              <a:rect l="l" t="t" r="r" b="b"/>
              <a:pathLst>
                <a:path w="438658" h="482473">
                  <a:moveTo>
                    <a:pt x="261112" y="0"/>
                  </a:moveTo>
                  <a:lnTo>
                    <a:pt x="365887" y="184404"/>
                  </a:lnTo>
                  <a:cubicBezTo>
                    <a:pt x="370967" y="193421"/>
                    <a:pt x="370967" y="204343"/>
                    <a:pt x="365887" y="213360"/>
                  </a:cubicBezTo>
                  <a:lnTo>
                    <a:pt x="255778" y="407289"/>
                  </a:lnTo>
                  <a:cubicBezTo>
                    <a:pt x="250698" y="416306"/>
                    <a:pt x="241300" y="421767"/>
                    <a:pt x="231140" y="421767"/>
                  </a:cubicBezTo>
                  <a:lnTo>
                    <a:pt x="10795" y="421767"/>
                  </a:lnTo>
                  <a:cubicBezTo>
                    <a:pt x="6985" y="421767"/>
                    <a:pt x="3429" y="421005"/>
                    <a:pt x="0" y="419608"/>
                  </a:cubicBezTo>
                  <a:lnTo>
                    <a:pt x="61849" y="482473"/>
                  </a:lnTo>
                  <a:lnTo>
                    <a:pt x="265557" y="482473"/>
                  </a:lnTo>
                  <a:cubicBezTo>
                    <a:pt x="275717" y="482473"/>
                    <a:pt x="285115" y="477012"/>
                    <a:pt x="290195" y="467995"/>
                  </a:cubicBezTo>
                  <a:lnTo>
                    <a:pt x="434848" y="213360"/>
                  </a:lnTo>
                  <a:cubicBezTo>
                    <a:pt x="437388" y="208915"/>
                    <a:pt x="438658" y="203835"/>
                    <a:pt x="438658" y="198882"/>
                  </a:cubicBezTo>
                  <a:lnTo>
                    <a:pt x="437388" y="188849"/>
                  </a:lnTo>
                  <a:lnTo>
                    <a:pt x="424307" y="165735"/>
                  </a:lnTo>
                  <a:close/>
                </a:path>
              </a:pathLst>
            </a:custGeom>
            <a:solidFill>
              <a:srgbClr val="036391"/>
            </a:solidFill>
          </p:spPr>
          <p:txBody>
            <a:bodyPr/>
            <a:lstStyle/>
            <a:p>
              <a:endParaRPr lang="fr-FR"/>
            </a:p>
          </p:txBody>
        </p:sp>
        <p:sp>
          <p:nvSpPr>
            <p:cNvPr id="19" name="Freeform 19">
              <a:extLst>
                <a:ext uri="{FF2B5EF4-FFF2-40B4-BE49-F238E27FC236}">
                  <a16:creationId xmlns:a16="http://schemas.microsoft.com/office/drawing/2014/main" id="{CACDC7C4-F856-3CB1-574D-4CCFFE74003F}"/>
                </a:ext>
              </a:extLst>
            </p:cNvPr>
            <p:cNvSpPr/>
            <p:nvPr/>
          </p:nvSpPr>
          <p:spPr>
            <a:xfrm>
              <a:off x="132461" y="124206"/>
              <a:ext cx="497459" cy="445643"/>
            </a:xfrm>
            <a:custGeom>
              <a:avLst/>
              <a:gdLst/>
              <a:ahLst/>
              <a:cxnLst/>
              <a:rect l="l" t="t" r="r" b="b"/>
              <a:pathLst>
                <a:path w="497459" h="445643">
                  <a:moveTo>
                    <a:pt x="493776" y="237236"/>
                  </a:moveTo>
                  <a:lnTo>
                    <a:pt x="383667" y="431165"/>
                  </a:lnTo>
                  <a:cubicBezTo>
                    <a:pt x="378587" y="440182"/>
                    <a:pt x="369189" y="445643"/>
                    <a:pt x="359029" y="445643"/>
                  </a:cubicBezTo>
                  <a:lnTo>
                    <a:pt x="138557" y="445643"/>
                  </a:lnTo>
                  <a:cubicBezTo>
                    <a:pt x="134747" y="445643"/>
                    <a:pt x="131191" y="444881"/>
                    <a:pt x="127762" y="443484"/>
                  </a:cubicBezTo>
                  <a:lnTo>
                    <a:pt x="127635" y="443357"/>
                  </a:lnTo>
                  <a:lnTo>
                    <a:pt x="117094" y="436753"/>
                  </a:lnTo>
                  <a:lnTo>
                    <a:pt x="3810" y="237236"/>
                  </a:lnTo>
                  <a:cubicBezTo>
                    <a:pt x="-1270" y="228219"/>
                    <a:pt x="-1270" y="217297"/>
                    <a:pt x="3810" y="208280"/>
                  </a:cubicBezTo>
                  <a:lnTo>
                    <a:pt x="113919" y="14478"/>
                  </a:lnTo>
                  <a:cubicBezTo>
                    <a:pt x="118999" y="5461"/>
                    <a:pt x="128397" y="0"/>
                    <a:pt x="138557" y="0"/>
                  </a:cubicBezTo>
                  <a:lnTo>
                    <a:pt x="358902" y="0"/>
                  </a:lnTo>
                  <a:cubicBezTo>
                    <a:pt x="369062" y="0"/>
                    <a:pt x="378460" y="5461"/>
                    <a:pt x="383540" y="14478"/>
                  </a:cubicBezTo>
                  <a:lnTo>
                    <a:pt x="493649" y="208407"/>
                  </a:lnTo>
                  <a:cubicBezTo>
                    <a:pt x="498729" y="217424"/>
                    <a:pt x="498729" y="228346"/>
                    <a:pt x="493649" y="237363"/>
                  </a:cubicBezTo>
                </a:path>
              </a:pathLst>
            </a:custGeom>
            <a:solidFill>
              <a:srgbClr val="FFFFFF"/>
            </a:solidFill>
          </p:spPr>
          <p:txBody>
            <a:bodyPr/>
            <a:lstStyle/>
            <a:p>
              <a:endParaRPr lang="fr-FR"/>
            </a:p>
          </p:txBody>
        </p:sp>
        <p:sp>
          <p:nvSpPr>
            <p:cNvPr id="20" name="Freeform 20">
              <a:extLst>
                <a:ext uri="{FF2B5EF4-FFF2-40B4-BE49-F238E27FC236}">
                  <a16:creationId xmlns:a16="http://schemas.microsoft.com/office/drawing/2014/main" id="{C70076B6-D0FC-7478-B63C-C139E86BB1F9}"/>
                </a:ext>
              </a:extLst>
            </p:cNvPr>
            <p:cNvSpPr/>
            <p:nvPr/>
          </p:nvSpPr>
          <p:spPr>
            <a:xfrm>
              <a:off x="260477" y="273431"/>
              <a:ext cx="120269" cy="143764"/>
            </a:xfrm>
            <a:custGeom>
              <a:avLst/>
              <a:gdLst/>
              <a:ahLst/>
              <a:cxnLst/>
              <a:rect l="l" t="t" r="r" b="b"/>
              <a:pathLst>
                <a:path w="120269" h="143764">
                  <a:moveTo>
                    <a:pt x="120269" y="72009"/>
                  </a:moveTo>
                  <a:lnTo>
                    <a:pt x="115697" y="100838"/>
                  </a:lnTo>
                  <a:cubicBezTo>
                    <a:pt x="112649" y="109601"/>
                    <a:pt x="108458" y="117221"/>
                    <a:pt x="103124" y="123571"/>
                  </a:cubicBezTo>
                  <a:lnTo>
                    <a:pt x="91440" y="134874"/>
                  </a:lnTo>
                  <a:cubicBezTo>
                    <a:pt x="76708" y="141986"/>
                    <a:pt x="68707" y="143764"/>
                    <a:pt x="60198" y="143764"/>
                  </a:cubicBezTo>
                  <a:lnTo>
                    <a:pt x="43434" y="141986"/>
                  </a:lnTo>
                  <a:cubicBezTo>
                    <a:pt x="28829" y="134874"/>
                    <a:pt x="22479" y="129921"/>
                    <a:pt x="17145" y="123571"/>
                  </a:cubicBezTo>
                  <a:lnTo>
                    <a:pt x="4572" y="100838"/>
                  </a:lnTo>
                  <a:cubicBezTo>
                    <a:pt x="1524" y="92075"/>
                    <a:pt x="0" y="82550"/>
                    <a:pt x="0" y="72009"/>
                  </a:cubicBezTo>
                  <a:lnTo>
                    <a:pt x="4572" y="43180"/>
                  </a:lnTo>
                  <a:cubicBezTo>
                    <a:pt x="7620" y="34417"/>
                    <a:pt x="11811" y="26797"/>
                    <a:pt x="17145" y="20447"/>
                  </a:cubicBezTo>
                  <a:lnTo>
                    <a:pt x="28829" y="9017"/>
                  </a:lnTo>
                  <a:cubicBezTo>
                    <a:pt x="43434" y="1778"/>
                    <a:pt x="51435" y="0"/>
                    <a:pt x="60071" y="0"/>
                  </a:cubicBezTo>
                  <a:lnTo>
                    <a:pt x="76581" y="1778"/>
                  </a:lnTo>
                  <a:cubicBezTo>
                    <a:pt x="91313" y="9017"/>
                    <a:pt x="97663" y="14097"/>
                    <a:pt x="103124" y="20447"/>
                  </a:cubicBezTo>
                  <a:lnTo>
                    <a:pt x="115697" y="43180"/>
                  </a:lnTo>
                  <a:cubicBezTo>
                    <a:pt x="118745" y="51943"/>
                    <a:pt x="120269" y="61468"/>
                    <a:pt x="120269" y="72009"/>
                  </a:cubicBezTo>
                  <a:moveTo>
                    <a:pt x="88773" y="72009"/>
                  </a:moveTo>
                  <a:lnTo>
                    <a:pt x="88011" y="59944"/>
                  </a:lnTo>
                  <a:cubicBezTo>
                    <a:pt x="85217" y="49403"/>
                    <a:pt x="83185" y="44831"/>
                    <a:pt x="80645" y="41021"/>
                  </a:cubicBezTo>
                  <a:lnTo>
                    <a:pt x="75057" y="34290"/>
                  </a:lnTo>
                  <a:lnTo>
                    <a:pt x="64262" y="29210"/>
                  </a:lnTo>
                  <a:cubicBezTo>
                    <a:pt x="55753" y="29210"/>
                    <a:pt x="51816" y="30226"/>
                    <a:pt x="48260" y="32258"/>
                  </a:cubicBezTo>
                  <a:lnTo>
                    <a:pt x="41783" y="37211"/>
                  </a:lnTo>
                  <a:cubicBezTo>
                    <a:pt x="36703" y="44831"/>
                    <a:pt x="34671" y="49276"/>
                    <a:pt x="33274" y="54610"/>
                  </a:cubicBezTo>
                  <a:lnTo>
                    <a:pt x="31115" y="65659"/>
                  </a:lnTo>
                  <a:cubicBezTo>
                    <a:pt x="31115" y="78232"/>
                    <a:pt x="31877" y="84074"/>
                    <a:pt x="33274" y="89281"/>
                  </a:cubicBezTo>
                  <a:lnTo>
                    <a:pt x="36703" y="99060"/>
                  </a:lnTo>
                  <a:cubicBezTo>
                    <a:pt x="41783" y="106680"/>
                    <a:pt x="44831" y="109601"/>
                    <a:pt x="48387" y="111633"/>
                  </a:cubicBezTo>
                  <a:lnTo>
                    <a:pt x="55753" y="114681"/>
                  </a:lnTo>
                  <a:lnTo>
                    <a:pt x="68199" y="113665"/>
                  </a:lnTo>
                  <a:cubicBezTo>
                    <a:pt x="75184" y="109601"/>
                    <a:pt x="78232" y="106680"/>
                    <a:pt x="80772" y="102870"/>
                  </a:cubicBezTo>
                  <a:lnTo>
                    <a:pt x="85344" y="94615"/>
                  </a:lnTo>
                  <a:cubicBezTo>
                    <a:pt x="88138" y="84201"/>
                    <a:pt x="88900" y="78486"/>
                    <a:pt x="88900" y="72136"/>
                  </a:cubicBezTo>
                </a:path>
              </a:pathLst>
            </a:custGeom>
            <a:solidFill>
              <a:srgbClr val="14A1BF"/>
            </a:solidFill>
          </p:spPr>
          <p:txBody>
            <a:bodyPr/>
            <a:lstStyle/>
            <a:p>
              <a:endParaRPr lang="fr-FR"/>
            </a:p>
          </p:txBody>
        </p:sp>
        <p:sp>
          <p:nvSpPr>
            <p:cNvPr id="21" name="Freeform 21">
              <a:extLst>
                <a:ext uri="{FF2B5EF4-FFF2-40B4-BE49-F238E27FC236}">
                  <a16:creationId xmlns:a16="http://schemas.microsoft.com/office/drawing/2014/main" id="{3E9BEA80-A452-0146-BF5A-883CEB67AE31}"/>
                </a:ext>
              </a:extLst>
            </p:cNvPr>
            <p:cNvSpPr/>
            <p:nvPr/>
          </p:nvSpPr>
          <p:spPr>
            <a:xfrm>
              <a:off x="388620" y="278638"/>
              <a:ext cx="114681" cy="170815"/>
            </a:xfrm>
            <a:custGeom>
              <a:avLst/>
              <a:gdLst/>
              <a:ahLst/>
              <a:cxnLst/>
              <a:rect l="l" t="t" r="r" b="b"/>
              <a:pathLst>
                <a:path w="114681" h="170815">
                  <a:moveTo>
                    <a:pt x="82296" y="80264"/>
                  </a:moveTo>
                  <a:cubicBezTo>
                    <a:pt x="91948" y="82042"/>
                    <a:pt x="99695" y="86741"/>
                    <a:pt x="105664" y="94361"/>
                  </a:cubicBezTo>
                  <a:cubicBezTo>
                    <a:pt x="111633" y="101981"/>
                    <a:pt x="114681" y="111379"/>
                    <a:pt x="114681" y="122428"/>
                  </a:cubicBezTo>
                  <a:lnTo>
                    <a:pt x="113284" y="136525"/>
                  </a:lnTo>
                  <a:cubicBezTo>
                    <a:pt x="107569" y="148463"/>
                    <a:pt x="103505" y="153670"/>
                    <a:pt x="98298" y="157734"/>
                  </a:cubicBezTo>
                  <a:lnTo>
                    <a:pt x="86741" y="165100"/>
                  </a:lnTo>
                  <a:cubicBezTo>
                    <a:pt x="71882" y="169672"/>
                    <a:pt x="63500" y="170815"/>
                    <a:pt x="54102" y="170815"/>
                  </a:cubicBezTo>
                  <a:lnTo>
                    <a:pt x="22733" y="164973"/>
                  </a:lnTo>
                  <a:cubicBezTo>
                    <a:pt x="13589" y="161163"/>
                    <a:pt x="6096" y="155448"/>
                    <a:pt x="0" y="148082"/>
                  </a:cubicBezTo>
                  <a:lnTo>
                    <a:pt x="17653" y="125603"/>
                  </a:lnTo>
                  <a:cubicBezTo>
                    <a:pt x="21717" y="130810"/>
                    <a:pt x="26543" y="134874"/>
                    <a:pt x="32131" y="137668"/>
                  </a:cubicBezTo>
                  <a:lnTo>
                    <a:pt x="44704" y="141986"/>
                  </a:lnTo>
                  <a:cubicBezTo>
                    <a:pt x="62611" y="141986"/>
                    <a:pt x="69850" y="140081"/>
                    <a:pt x="74803" y="136271"/>
                  </a:cubicBezTo>
                  <a:lnTo>
                    <a:pt x="82296" y="126619"/>
                  </a:lnTo>
                  <a:cubicBezTo>
                    <a:pt x="82296" y="110490"/>
                    <a:pt x="79375" y="104140"/>
                    <a:pt x="73660" y="99822"/>
                  </a:cubicBezTo>
                  <a:cubicBezTo>
                    <a:pt x="67945" y="95504"/>
                    <a:pt x="59182" y="93218"/>
                    <a:pt x="47498" y="93218"/>
                  </a:cubicBezTo>
                  <a:lnTo>
                    <a:pt x="41021" y="93218"/>
                  </a:lnTo>
                  <a:lnTo>
                    <a:pt x="41021" y="69723"/>
                  </a:lnTo>
                  <a:lnTo>
                    <a:pt x="48260" y="69723"/>
                  </a:lnTo>
                  <a:cubicBezTo>
                    <a:pt x="57912" y="69723"/>
                    <a:pt x="65405" y="67564"/>
                    <a:pt x="70612" y="63246"/>
                  </a:cubicBezTo>
                  <a:lnTo>
                    <a:pt x="78486" y="53340"/>
                  </a:lnTo>
                  <a:cubicBezTo>
                    <a:pt x="78486" y="40132"/>
                    <a:pt x="76327" y="35306"/>
                    <a:pt x="72009" y="32131"/>
                  </a:cubicBezTo>
                  <a:lnTo>
                    <a:pt x="61976" y="27432"/>
                  </a:lnTo>
                  <a:cubicBezTo>
                    <a:pt x="47879" y="27432"/>
                    <a:pt x="41402" y="29083"/>
                    <a:pt x="35687" y="32385"/>
                  </a:cubicBezTo>
                  <a:lnTo>
                    <a:pt x="25400" y="40386"/>
                  </a:lnTo>
                  <a:lnTo>
                    <a:pt x="2286" y="24130"/>
                  </a:lnTo>
                  <a:cubicBezTo>
                    <a:pt x="4572" y="20447"/>
                    <a:pt x="7747" y="17272"/>
                    <a:pt x="11557" y="14351"/>
                  </a:cubicBezTo>
                  <a:lnTo>
                    <a:pt x="19812" y="8890"/>
                  </a:lnTo>
                  <a:cubicBezTo>
                    <a:pt x="29591" y="4572"/>
                    <a:pt x="34925" y="2921"/>
                    <a:pt x="40640" y="1778"/>
                  </a:cubicBezTo>
                  <a:lnTo>
                    <a:pt x="52324" y="0"/>
                  </a:lnTo>
                  <a:cubicBezTo>
                    <a:pt x="66294" y="0"/>
                    <a:pt x="73533" y="1016"/>
                    <a:pt x="80010" y="3048"/>
                  </a:cubicBezTo>
                  <a:lnTo>
                    <a:pt x="92202" y="8001"/>
                  </a:lnTo>
                  <a:cubicBezTo>
                    <a:pt x="101727" y="15240"/>
                    <a:pt x="105283" y="19685"/>
                    <a:pt x="107950" y="24765"/>
                  </a:cubicBezTo>
                  <a:lnTo>
                    <a:pt x="111760" y="35687"/>
                  </a:lnTo>
                  <a:cubicBezTo>
                    <a:pt x="111760" y="46736"/>
                    <a:pt x="110998" y="51181"/>
                    <a:pt x="109601" y="55499"/>
                  </a:cubicBezTo>
                  <a:lnTo>
                    <a:pt x="106172" y="63627"/>
                  </a:lnTo>
                  <a:cubicBezTo>
                    <a:pt x="100838" y="70612"/>
                    <a:pt x="97790" y="73533"/>
                    <a:pt x="94107" y="75819"/>
                  </a:cubicBezTo>
                  <a:lnTo>
                    <a:pt x="86487" y="79756"/>
                  </a:lnTo>
                </a:path>
              </a:pathLst>
            </a:custGeom>
            <a:solidFill>
              <a:srgbClr val="14A1BF"/>
            </a:solidFill>
          </p:spPr>
          <p:txBody>
            <a:bodyPr/>
            <a:lstStyle/>
            <a:p>
              <a:endParaRPr lang="fr-FR"/>
            </a:p>
          </p:txBody>
        </p:sp>
      </p:grpSp>
      <p:grpSp>
        <p:nvGrpSpPr>
          <p:cNvPr id="22" name="Group 22">
            <a:extLst>
              <a:ext uri="{FF2B5EF4-FFF2-40B4-BE49-F238E27FC236}">
                <a16:creationId xmlns:a16="http://schemas.microsoft.com/office/drawing/2014/main" id="{151987F5-2EB6-45B1-59DF-B1F18519E9DB}"/>
              </a:ext>
            </a:extLst>
          </p:cNvPr>
          <p:cNvGrpSpPr>
            <a:grpSpLocks noChangeAspect="1"/>
          </p:cNvGrpSpPr>
          <p:nvPr/>
        </p:nvGrpSpPr>
        <p:grpSpPr>
          <a:xfrm>
            <a:off x="623635" y="305124"/>
            <a:ext cx="6466446" cy="1976704"/>
            <a:chOff x="0" y="0"/>
            <a:chExt cx="6466446" cy="1976704"/>
          </a:xfrm>
        </p:grpSpPr>
        <p:sp>
          <p:nvSpPr>
            <p:cNvPr id="23" name="Freeform 23">
              <a:extLst>
                <a:ext uri="{FF2B5EF4-FFF2-40B4-BE49-F238E27FC236}">
                  <a16:creationId xmlns:a16="http://schemas.microsoft.com/office/drawing/2014/main" id="{A8902FF3-EC7E-7603-CCF2-896E0E1F787F}"/>
                </a:ext>
              </a:extLst>
            </p:cNvPr>
            <p:cNvSpPr/>
            <p:nvPr/>
          </p:nvSpPr>
          <p:spPr>
            <a:xfrm>
              <a:off x="63500" y="381000"/>
              <a:ext cx="6053328" cy="1532255"/>
            </a:xfrm>
            <a:custGeom>
              <a:avLst/>
              <a:gdLst/>
              <a:ahLst/>
              <a:cxnLst/>
              <a:rect l="l" t="t" r="r" b="b"/>
              <a:pathLst>
                <a:path w="6053328" h="1532255">
                  <a:moveTo>
                    <a:pt x="12700" y="1506855"/>
                  </a:moveTo>
                  <a:lnTo>
                    <a:pt x="6040628" y="1506855"/>
                  </a:lnTo>
                  <a:lnTo>
                    <a:pt x="6040628" y="1519555"/>
                  </a:lnTo>
                  <a:lnTo>
                    <a:pt x="6027928" y="1519555"/>
                  </a:lnTo>
                  <a:lnTo>
                    <a:pt x="6027928" y="12700"/>
                  </a:lnTo>
                  <a:lnTo>
                    <a:pt x="6040628" y="12700"/>
                  </a:lnTo>
                  <a:lnTo>
                    <a:pt x="6040628" y="25400"/>
                  </a:lnTo>
                  <a:lnTo>
                    <a:pt x="12700" y="25400"/>
                  </a:lnTo>
                  <a:lnTo>
                    <a:pt x="12700" y="12700"/>
                  </a:lnTo>
                  <a:lnTo>
                    <a:pt x="25400" y="12700"/>
                  </a:lnTo>
                  <a:lnTo>
                    <a:pt x="25400" y="1519555"/>
                  </a:lnTo>
                  <a:lnTo>
                    <a:pt x="12700" y="1519555"/>
                  </a:lnTo>
                  <a:lnTo>
                    <a:pt x="12700" y="1506855"/>
                  </a:lnTo>
                  <a:moveTo>
                    <a:pt x="12700" y="1532255"/>
                  </a:moveTo>
                  <a:lnTo>
                    <a:pt x="0" y="1532255"/>
                  </a:lnTo>
                  <a:lnTo>
                    <a:pt x="0" y="0"/>
                  </a:lnTo>
                  <a:lnTo>
                    <a:pt x="6053328" y="0"/>
                  </a:lnTo>
                  <a:lnTo>
                    <a:pt x="6053328" y="1532255"/>
                  </a:lnTo>
                  <a:lnTo>
                    <a:pt x="12700" y="1532255"/>
                  </a:lnTo>
                  <a:close/>
                </a:path>
              </a:pathLst>
            </a:custGeom>
            <a:solidFill>
              <a:srgbClr val="1A1447"/>
            </a:solidFill>
          </p:spPr>
          <p:txBody>
            <a:bodyPr/>
            <a:lstStyle/>
            <a:p>
              <a:endParaRPr lang="fr-FR"/>
            </a:p>
          </p:txBody>
        </p:sp>
        <p:sp>
          <p:nvSpPr>
            <p:cNvPr id="24" name="Freeform 24">
              <a:extLst>
                <a:ext uri="{FF2B5EF4-FFF2-40B4-BE49-F238E27FC236}">
                  <a16:creationId xmlns:a16="http://schemas.microsoft.com/office/drawing/2014/main" id="{32424F8C-3049-1611-D406-BDC25493B6CF}"/>
                </a:ext>
              </a:extLst>
            </p:cNvPr>
            <p:cNvSpPr/>
            <p:nvPr/>
          </p:nvSpPr>
          <p:spPr>
            <a:xfrm>
              <a:off x="559435" y="179451"/>
              <a:ext cx="1947672" cy="416433"/>
            </a:xfrm>
            <a:custGeom>
              <a:avLst/>
              <a:gdLst/>
              <a:ahLst/>
              <a:cxnLst/>
              <a:rect l="l" t="t" r="r" b="b"/>
              <a:pathLst>
                <a:path w="1947672" h="416433">
                  <a:moveTo>
                    <a:pt x="0" y="416433"/>
                  </a:moveTo>
                  <a:lnTo>
                    <a:pt x="1947672" y="416433"/>
                  </a:lnTo>
                  <a:lnTo>
                    <a:pt x="1947672" y="0"/>
                  </a:lnTo>
                  <a:lnTo>
                    <a:pt x="0" y="0"/>
                  </a:lnTo>
                  <a:close/>
                </a:path>
              </a:pathLst>
            </a:custGeom>
            <a:solidFill>
              <a:srgbClr val="FFFFFF"/>
            </a:solidFill>
          </p:spPr>
          <p:txBody>
            <a:bodyPr/>
            <a:lstStyle/>
            <a:p>
              <a:endParaRPr lang="fr-FR"/>
            </a:p>
          </p:txBody>
        </p:sp>
        <p:sp>
          <p:nvSpPr>
            <p:cNvPr id="25" name="Freeform 25">
              <a:extLst>
                <a:ext uri="{FF2B5EF4-FFF2-40B4-BE49-F238E27FC236}">
                  <a16:creationId xmlns:a16="http://schemas.microsoft.com/office/drawing/2014/main" id="{5AAA4A03-30FD-98D8-9B9D-BF225EC13FEE}"/>
                </a:ext>
              </a:extLst>
            </p:cNvPr>
            <p:cNvSpPr/>
            <p:nvPr/>
          </p:nvSpPr>
          <p:spPr>
            <a:xfrm>
              <a:off x="5722620" y="63500"/>
              <a:ext cx="680339" cy="646176"/>
            </a:xfrm>
            <a:custGeom>
              <a:avLst/>
              <a:gdLst/>
              <a:ahLst/>
              <a:cxnLst/>
              <a:rect l="l" t="t" r="r" b="b"/>
              <a:pathLst>
                <a:path w="680339" h="646176">
                  <a:moveTo>
                    <a:pt x="340233" y="646049"/>
                  </a:moveTo>
                  <a:cubicBezTo>
                    <a:pt x="528066" y="646049"/>
                    <a:pt x="680339" y="501396"/>
                    <a:pt x="680339" y="322961"/>
                  </a:cubicBezTo>
                  <a:cubicBezTo>
                    <a:pt x="680339" y="144526"/>
                    <a:pt x="528066" y="0"/>
                    <a:pt x="340233" y="0"/>
                  </a:cubicBezTo>
                  <a:cubicBezTo>
                    <a:pt x="152400" y="0"/>
                    <a:pt x="0" y="144653"/>
                    <a:pt x="0" y="323088"/>
                  </a:cubicBezTo>
                  <a:cubicBezTo>
                    <a:pt x="0" y="501523"/>
                    <a:pt x="152273" y="646176"/>
                    <a:pt x="340106" y="646176"/>
                  </a:cubicBezTo>
                </a:path>
              </a:pathLst>
            </a:custGeom>
            <a:solidFill>
              <a:srgbClr val="1A1447"/>
            </a:solidFill>
          </p:spPr>
          <p:txBody>
            <a:bodyPr/>
            <a:lstStyle/>
            <a:p>
              <a:endParaRPr lang="fr-FR"/>
            </a:p>
          </p:txBody>
        </p:sp>
        <p:sp>
          <p:nvSpPr>
            <p:cNvPr id="26" name="Freeform 26">
              <a:extLst>
                <a:ext uri="{FF2B5EF4-FFF2-40B4-BE49-F238E27FC236}">
                  <a16:creationId xmlns:a16="http://schemas.microsoft.com/office/drawing/2014/main" id="{B1344496-733B-3A90-4361-CFDDB53C027C}"/>
                </a:ext>
              </a:extLst>
            </p:cNvPr>
            <p:cNvSpPr/>
            <p:nvPr/>
          </p:nvSpPr>
          <p:spPr>
            <a:xfrm>
              <a:off x="1884299" y="134962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7" name="Freeform 27">
              <a:extLst>
                <a:ext uri="{FF2B5EF4-FFF2-40B4-BE49-F238E27FC236}">
                  <a16:creationId xmlns:a16="http://schemas.microsoft.com/office/drawing/2014/main" id="{CEB405A9-F16C-5D3E-6021-6284BA57B9A5}"/>
                </a:ext>
              </a:extLst>
            </p:cNvPr>
            <p:cNvSpPr/>
            <p:nvPr/>
          </p:nvSpPr>
          <p:spPr>
            <a:xfrm>
              <a:off x="3229102" y="1339596"/>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8" name="Freeform 28">
              <a:extLst>
                <a:ext uri="{FF2B5EF4-FFF2-40B4-BE49-F238E27FC236}">
                  <a16:creationId xmlns:a16="http://schemas.microsoft.com/office/drawing/2014/main" id="{D1521A77-429F-AB4E-C090-F672C2F0F3CD}"/>
                </a:ext>
              </a:extLst>
            </p:cNvPr>
            <p:cNvSpPr/>
            <p:nvPr/>
          </p:nvSpPr>
          <p:spPr>
            <a:xfrm>
              <a:off x="4741037" y="1334135"/>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9" name="Freeform 29">
              <a:extLst>
                <a:ext uri="{FF2B5EF4-FFF2-40B4-BE49-F238E27FC236}">
                  <a16:creationId xmlns:a16="http://schemas.microsoft.com/office/drawing/2014/main" id="{323EA372-7B1C-F959-E269-F2CA5C10E717}"/>
                </a:ext>
              </a:extLst>
            </p:cNvPr>
            <p:cNvSpPr/>
            <p:nvPr/>
          </p:nvSpPr>
          <p:spPr>
            <a:xfrm>
              <a:off x="566674" y="134962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grpSp>
      <p:sp>
        <p:nvSpPr>
          <p:cNvPr id="30" name="TextBox 99">
            <a:extLst>
              <a:ext uri="{FF2B5EF4-FFF2-40B4-BE49-F238E27FC236}">
                <a16:creationId xmlns:a16="http://schemas.microsoft.com/office/drawing/2014/main" id="{A43B9593-CB2D-1901-B7A6-571AC8F1C154}"/>
              </a:ext>
            </a:extLst>
          </p:cNvPr>
          <p:cNvSpPr txBox="1"/>
          <p:nvPr/>
        </p:nvSpPr>
        <p:spPr>
          <a:xfrm>
            <a:off x="6672167" y="9971913"/>
            <a:ext cx="248917" cy="240665"/>
          </a:xfrm>
          <a:prstGeom prst="rect">
            <a:avLst/>
          </a:prstGeom>
        </p:spPr>
        <p:txBody>
          <a:bodyPr lIns="0" tIns="0" rIns="0" bIns="0" rtlCol="0" anchor="t">
            <a:spAutoFit/>
          </a:bodyPr>
          <a:lstStyle/>
          <a:p>
            <a:pPr algn="l">
              <a:lnSpc>
                <a:spcPts val="1959"/>
              </a:lnSpc>
            </a:pPr>
            <a:r>
              <a:rPr lang="en-US" sz="1399" b="1" spc="2" dirty="0">
                <a:solidFill>
                  <a:srgbClr val="231F20"/>
                </a:solidFill>
                <a:latin typeface="Open Sans Bold"/>
                <a:ea typeface="Open Sans Bold"/>
                <a:cs typeface="Open Sans Bold"/>
                <a:sym typeface="Open Sans Bold"/>
              </a:rPr>
              <a:t>12</a:t>
            </a:r>
          </a:p>
        </p:txBody>
      </p:sp>
      <p:sp>
        <p:nvSpPr>
          <p:cNvPr id="31" name="TextBox 46">
            <a:extLst>
              <a:ext uri="{FF2B5EF4-FFF2-40B4-BE49-F238E27FC236}">
                <a16:creationId xmlns:a16="http://schemas.microsoft.com/office/drawing/2014/main" id="{8726D5E0-8905-0EAF-DD70-8729CE70E3CF}"/>
              </a:ext>
            </a:extLst>
          </p:cNvPr>
          <p:cNvSpPr txBox="1"/>
          <p:nvPr/>
        </p:nvSpPr>
        <p:spPr>
          <a:xfrm>
            <a:off x="796119" y="6182554"/>
            <a:ext cx="3224382" cy="299056"/>
          </a:xfrm>
          <a:prstGeom prst="rect">
            <a:avLst/>
          </a:prstGeom>
        </p:spPr>
        <p:txBody>
          <a:bodyPr wrap="square" lIns="0" tIns="0" rIns="0" bIns="0" rtlCol="0" anchor="t">
            <a:spAutoFit/>
          </a:bodyPr>
          <a:lstStyle/>
          <a:p>
            <a:pPr algn="l">
              <a:lnSpc>
                <a:spcPts val="2520"/>
              </a:lnSpc>
            </a:pPr>
            <a:r>
              <a:rPr lang="en-US" sz="1800" b="1" i="1" spc="9" dirty="0">
                <a:solidFill>
                  <a:srgbClr val="EA8C39"/>
                </a:solidFill>
                <a:latin typeface="IBM Plex Sans Bold Italics"/>
                <a:ea typeface="IBM Plex Sans Bold Italics"/>
                <a:cs typeface="IBM Plex Sans Bold Italics"/>
                <a:sym typeface="IBM Plex Sans Bold Italics"/>
              </a:rPr>
              <a:t>ENSEIGNEMENTS</a:t>
            </a:r>
          </a:p>
        </p:txBody>
      </p:sp>
      <p:sp>
        <p:nvSpPr>
          <p:cNvPr id="32" name="TextBox 47">
            <a:extLst>
              <a:ext uri="{FF2B5EF4-FFF2-40B4-BE49-F238E27FC236}">
                <a16:creationId xmlns:a16="http://schemas.microsoft.com/office/drawing/2014/main" id="{691A7F5A-B327-51DF-1117-0A60CB40D79C}"/>
              </a:ext>
            </a:extLst>
          </p:cNvPr>
          <p:cNvSpPr txBox="1"/>
          <p:nvPr/>
        </p:nvSpPr>
        <p:spPr>
          <a:xfrm>
            <a:off x="778744" y="4391616"/>
            <a:ext cx="3990106" cy="299056"/>
          </a:xfrm>
          <a:prstGeom prst="rect">
            <a:avLst/>
          </a:prstGeom>
        </p:spPr>
        <p:txBody>
          <a:bodyPr wrap="square" lIns="0" tIns="0" rIns="0" bIns="0" rtlCol="0" anchor="t">
            <a:spAutoFit/>
          </a:bodyPr>
          <a:lstStyle/>
          <a:p>
            <a:pPr algn="l">
              <a:lnSpc>
                <a:spcPts val="2520"/>
              </a:lnSpc>
            </a:pPr>
            <a:r>
              <a:rPr lang="en-US" sz="1800" b="1" i="1" spc="9" dirty="0">
                <a:solidFill>
                  <a:srgbClr val="EA8C39"/>
                </a:solidFill>
                <a:latin typeface="IBM Plex Sans Bold Italics"/>
                <a:ea typeface="IBM Plex Sans Bold Italics"/>
                <a:cs typeface="IBM Plex Sans Bold Italics"/>
                <a:sym typeface="IBM Plex Sans Bold Italics"/>
              </a:rPr>
              <a:t>TOP3 - POINTS FORTS</a:t>
            </a:r>
          </a:p>
        </p:txBody>
      </p:sp>
      <p:sp>
        <p:nvSpPr>
          <p:cNvPr id="33" name="TextBox 45">
            <a:extLst>
              <a:ext uri="{FF2B5EF4-FFF2-40B4-BE49-F238E27FC236}">
                <a16:creationId xmlns:a16="http://schemas.microsoft.com/office/drawing/2014/main" id="{5B080FD5-4496-B357-5A69-1FF6E1FB2305}"/>
              </a:ext>
            </a:extLst>
          </p:cNvPr>
          <p:cNvSpPr txBox="1"/>
          <p:nvPr/>
        </p:nvSpPr>
        <p:spPr>
          <a:xfrm>
            <a:off x="804129" y="8159772"/>
            <a:ext cx="3850362" cy="299056"/>
          </a:xfrm>
          <a:prstGeom prst="rect">
            <a:avLst/>
          </a:prstGeom>
        </p:spPr>
        <p:txBody>
          <a:bodyPr lIns="0" tIns="0" rIns="0" bIns="0" rtlCol="0" anchor="t">
            <a:spAutoFit/>
          </a:bodyPr>
          <a:lstStyle/>
          <a:p>
            <a:pPr algn="l">
              <a:lnSpc>
                <a:spcPts val="2520"/>
              </a:lnSpc>
            </a:pPr>
            <a:r>
              <a:rPr lang="en-US" sz="1800" b="1" i="1" spc="9" dirty="0">
                <a:solidFill>
                  <a:srgbClr val="EA8C39"/>
                </a:solidFill>
                <a:latin typeface="IBM Plex Sans Bold Italics"/>
                <a:ea typeface="IBM Plex Sans Bold Italics"/>
                <a:cs typeface="IBM Plex Sans Bold Italics"/>
                <a:sym typeface="IBM Plex Sans Bold Italics"/>
              </a:rPr>
              <a:t>OPPORTUNITÉS MÉTIERS</a:t>
            </a:r>
          </a:p>
        </p:txBody>
      </p:sp>
      <p:sp>
        <p:nvSpPr>
          <p:cNvPr id="34" name="TextBox 48">
            <a:extLst>
              <a:ext uri="{FF2B5EF4-FFF2-40B4-BE49-F238E27FC236}">
                <a16:creationId xmlns:a16="http://schemas.microsoft.com/office/drawing/2014/main" id="{FFDAC90F-8C9D-EDA7-B6D0-2B077FC9A708}"/>
              </a:ext>
            </a:extLst>
          </p:cNvPr>
          <p:cNvSpPr txBox="1"/>
          <p:nvPr/>
        </p:nvSpPr>
        <p:spPr>
          <a:xfrm>
            <a:off x="1274693" y="911790"/>
            <a:ext cx="5145157" cy="299056"/>
          </a:xfrm>
          <a:prstGeom prst="rect">
            <a:avLst/>
          </a:prstGeom>
        </p:spPr>
        <p:txBody>
          <a:bodyPr wrap="square" lIns="0" tIns="0" rIns="0" bIns="0" rtlCol="0" anchor="t">
            <a:spAutoFit/>
          </a:bodyPr>
          <a:lstStyle/>
          <a:p>
            <a:pPr algn="l">
              <a:lnSpc>
                <a:spcPts val="2520"/>
              </a:lnSpc>
            </a:pPr>
            <a:r>
              <a:rPr lang="en-US" sz="1800" b="1" spc="7" dirty="0">
                <a:solidFill>
                  <a:srgbClr val="1A1447"/>
                </a:solidFill>
                <a:latin typeface="IBM Plex Sans Bold"/>
                <a:ea typeface="IBM Plex Sans Bold"/>
                <a:cs typeface="IBM Plex Sans Bold"/>
                <a:sym typeface="IBM Plex Sans Bold"/>
              </a:rPr>
              <a:t>Management Commercial Opérationnel (MCO)</a:t>
            </a:r>
          </a:p>
        </p:txBody>
      </p:sp>
      <p:sp>
        <p:nvSpPr>
          <p:cNvPr id="35" name="TextBox 50">
            <a:extLst>
              <a:ext uri="{FF2B5EF4-FFF2-40B4-BE49-F238E27FC236}">
                <a16:creationId xmlns:a16="http://schemas.microsoft.com/office/drawing/2014/main" id="{6A3D536B-B4AC-F761-42A8-7D082DBF56CF}"/>
              </a:ext>
            </a:extLst>
          </p:cNvPr>
          <p:cNvSpPr txBox="1"/>
          <p:nvPr/>
        </p:nvSpPr>
        <p:spPr>
          <a:xfrm>
            <a:off x="1274693" y="430139"/>
            <a:ext cx="1496263" cy="406458"/>
          </a:xfrm>
          <a:prstGeom prst="rect">
            <a:avLst/>
          </a:prstGeom>
        </p:spPr>
        <p:txBody>
          <a:bodyPr lIns="0" tIns="0" rIns="0" bIns="0" rtlCol="0" anchor="t">
            <a:spAutoFit/>
          </a:bodyPr>
          <a:lstStyle/>
          <a:p>
            <a:pPr algn="l">
              <a:lnSpc>
                <a:spcPts val="3359"/>
              </a:lnSpc>
            </a:pPr>
            <a:r>
              <a:rPr lang="en-US" sz="2400" b="1" spc="4" dirty="0">
                <a:solidFill>
                  <a:srgbClr val="231F20"/>
                </a:solidFill>
                <a:latin typeface="Open Sans Bold"/>
                <a:ea typeface="Open Sans Bold"/>
                <a:cs typeface="Open Sans Bold"/>
                <a:sym typeface="Open Sans Bold"/>
              </a:rPr>
              <a:t>BTS</a:t>
            </a:r>
          </a:p>
        </p:txBody>
      </p:sp>
      <p:sp>
        <p:nvSpPr>
          <p:cNvPr id="36" name="TextBox 51">
            <a:extLst>
              <a:ext uri="{FF2B5EF4-FFF2-40B4-BE49-F238E27FC236}">
                <a16:creationId xmlns:a16="http://schemas.microsoft.com/office/drawing/2014/main" id="{FC9F297C-1557-832B-EBBF-B58783E2C820}"/>
              </a:ext>
            </a:extLst>
          </p:cNvPr>
          <p:cNvSpPr txBox="1"/>
          <p:nvPr/>
        </p:nvSpPr>
        <p:spPr>
          <a:xfrm>
            <a:off x="1302506" y="1517485"/>
            <a:ext cx="1158317" cy="192938"/>
          </a:xfrm>
          <a:prstGeom prst="rect">
            <a:avLst/>
          </a:prstGeom>
        </p:spPr>
        <p:txBody>
          <a:bodyPr wrap="square" lIns="0" tIns="0" rIns="0" bIns="0" rtlCol="0" anchor="t">
            <a:spAutoFit/>
          </a:bodyPr>
          <a:lstStyle/>
          <a:p>
            <a:pPr algn="just">
              <a:lnSpc>
                <a:spcPts val="1614"/>
              </a:lnSpc>
            </a:pPr>
            <a:r>
              <a:rPr lang="en-US" sz="1200" spc="7" dirty="0">
                <a:solidFill>
                  <a:srgbClr val="464395"/>
                </a:solidFill>
                <a:latin typeface="IBM Plex Sans"/>
                <a:ea typeface="IBM Plex Sans"/>
                <a:cs typeface="IBM Plex Sans"/>
                <a:sym typeface="IBM Plex Sans"/>
              </a:rPr>
              <a:t>2 RENTRÉES</a:t>
            </a:r>
            <a:endParaRPr lang="en-US" sz="1200" i="1" spc="6" dirty="0">
              <a:solidFill>
                <a:srgbClr val="231F20"/>
              </a:solidFill>
              <a:latin typeface="IBM Plex Sans Italics"/>
              <a:ea typeface="IBM Plex Sans Italics"/>
              <a:cs typeface="IBM Plex Sans Italics"/>
              <a:sym typeface="IBM Plex Sans Italics"/>
            </a:endParaRPr>
          </a:p>
        </p:txBody>
      </p:sp>
      <p:sp>
        <p:nvSpPr>
          <p:cNvPr id="37" name="TextBox 32">
            <a:extLst>
              <a:ext uri="{FF2B5EF4-FFF2-40B4-BE49-F238E27FC236}">
                <a16:creationId xmlns:a16="http://schemas.microsoft.com/office/drawing/2014/main" id="{017717DD-1C88-51AC-E9EC-B10BA3163BAD}"/>
              </a:ext>
            </a:extLst>
          </p:cNvPr>
          <p:cNvSpPr txBox="1"/>
          <p:nvPr/>
        </p:nvSpPr>
        <p:spPr>
          <a:xfrm>
            <a:off x="827465" y="6658127"/>
            <a:ext cx="1683477" cy="154466"/>
          </a:xfrm>
          <a:prstGeom prst="rect">
            <a:avLst/>
          </a:prstGeom>
        </p:spPr>
        <p:txBody>
          <a:bodyPr lIns="0" tIns="0" rIns="0" bIns="0" rtlCol="0" anchor="t">
            <a:spAutoFit/>
          </a:bodyPr>
          <a:lstStyle/>
          <a:p>
            <a:pPr marL="0" lvl="0" indent="0" algn="l">
              <a:lnSpc>
                <a:spcPts val="1200"/>
              </a:lnSpc>
              <a:spcBef>
                <a:spcPct val="0"/>
              </a:spcBef>
            </a:pPr>
            <a:r>
              <a:rPr lang="en-US" sz="1200" i="1" spc="6" dirty="0">
                <a:solidFill>
                  <a:srgbClr val="231F20"/>
                </a:solidFill>
                <a:latin typeface="IBM Plex Sans Italics"/>
                <a:ea typeface="IBM Plex Sans Italics"/>
                <a:cs typeface="IBM Plex Sans Italics"/>
                <a:sym typeface="IBM Plex Sans Italics"/>
              </a:rPr>
              <a:t>Langue vivante Lv.1 Anglais
Culture et Relations Internationales
Prospection, Plan commercial, Négociation 
</a:t>
            </a:r>
            <a:endParaRPr lang="en-US" sz="1200" i="1" u="none" strike="noStrike" spc="6" dirty="0">
              <a:solidFill>
                <a:srgbClr val="231F20"/>
              </a:solidFill>
              <a:latin typeface="IBM Plex Sans Italics"/>
              <a:ea typeface="IBM Plex Sans Italics"/>
              <a:cs typeface="IBM Plex Sans Italics"/>
              <a:sym typeface="IBM Plex Sans Italics"/>
            </a:endParaRPr>
          </a:p>
        </p:txBody>
      </p:sp>
      <p:sp>
        <p:nvSpPr>
          <p:cNvPr id="38" name="TextBox 33">
            <a:extLst>
              <a:ext uri="{FF2B5EF4-FFF2-40B4-BE49-F238E27FC236}">
                <a16:creationId xmlns:a16="http://schemas.microsoft.com/office/drawing/2014/main" id="{5DE26973-C152-4876-6709-C0883AEE3CB4}"/>
              </a:ext>
            </a:extLst>
          </p:cNvPr>
          <p:cNvSpPr txBox="1"/>
          <p:nvPr/>
        </p:nvSpPr>
        <p:spPr>
          <a:xfrm>
            <a:off x="687136" y="5577573"/>
            <a:ext cx="2176714" cy="179536"/>
          </a:xfrm>
          <a:prstGeom prst="rect">
            <a:avLst/>
          </a:prstGeom>
        </p:spPr>
        <p:txBody>
          <a:bodyPr wrap="square" lIns="0" tIns="0" rIns="0" bIns="0" rtlCol="0" anchor="t">
            <a:spAutoFit/>
          </a:bodyPr>
          <a:lstStyle/>
          <a:p>
            <a:pPr algn="ctr">
              <a:lnSpc>
                <a:spcPts val="1439"/>
              </a:lnSpc>
            </a:pPr>
            <a:r>
              <a:rPr lang="en-US" sz="1200" i="1" spc="6" dirty="0">
                <a:solidFill>
                  <a:srgbClr val="1A1447"/>
                </a:solidFill>
                <a:latin typeface="IBM Plex Sans Italics"/>
                <a:ea typeface="IBM Plex Sans Italics"/>
                <a:cs typeface="IBM Plex Sans Italics"/>
                <a:sym typeface="IBM Plex Sans Italics"/>
              </a:rPr>
              <a:t>POLYVALENCE PROFESSIONNELLE</a:t>
            </a:r>
          </a:p>
        </p:txBody>
      </p:sp>
      <p:sp>
        <p:nvSpPr>
          <p:cNvPr id="39" name="TextBox 52">
            <a:extLst>
              <a:ext uri="{FF2B5EF4-FFF2-40B4-BE49-F238E27FC236}">
                <a16:creationId xmlns:a16="http://schemas.microsoft.com/office/drawing/2014/main" id="{8FC396EE-7373-E8F5-7253-8191E5C8F920}"/>
              </a:ext>
            </a:extLst>
          </p:cNvPr>
          <p:cNvSpPr txBox="1"/>
          <p:nvPr/>
        </p:nvSpPr>
        <p:spPr>
          <a:xfrm>
            <a:off x="2664000" y="1485071"/>
            <a:ext cx="723062" cy="212174"/>
          </a:xfrm>
          <a:prstGeom prst="rect">
            <a:avLst/>
          </a:prstGeom>
        </p:spPr>
        <p:txBody>
          <a:bodyPr lIns="0" tIns="0" rIns="0" bIns="0" rtlCol="0" anchor="t">
            <a:spAutoFit/>
          </a:bodyPr>
          <a:lstStyle/>
          <a:p>
            <a:pPr algn="l">
              <a:lnSpc>
                <a:spcPts val="1783"/>
              </a:lnSpc>
            </a:pPr>
            <a:r>
              <a:rPr lang="en-US" sz="1200" spc="6" dirty="0">
                <a:solidFill>
                  <a:srgbClr val="464395"/>
                </a:solidFill>
                <a:latin typeface="IBM Plex Sans"/>
                <a:ea typeface="IBM Plex Sans"/>
                <a:cs typeface="IBM Plex Sans"/>
                <a:sym typeface="IBM Plex Sans"/>
              </a:rPr>
              <a:t>LANGUE</a:t>
            </a:r>
            <a:endParaRPr lang="en-US" sz="1200" i="1" spc="6" dirty="0">
              <a:solidFill>
                <a:srgbClr val="231F20"/>
              </a:solidFill>
              <a:latin typeface="IBM Plex Sans Italics"/>
              <a:ea typeface="IBM Plex Sans Italics"/>
              <a:cs typeface="IBM Plex Sans Italics"/>
              <a:sym typeface="IBM Plex Sans Italics"/>
            </a:endParaRPr>
          </a:p>
        </p:txBody>
      </p:sp>
      <p:sp>
        <p:nvSpPr>
          <p:cNvPr id="40" name="TextBox 35">
            <a:extLst>
              <a:ext uri="{FF2B5EF4-FFF2-40B4-BE49-F238E27FC236}">
                <a16:creationId xmlns:a16="http://schemas.microsoft.com/office/drawing/2014/main" id="{C0B0A14E-FFDC-08E4-DF18-8BB5737AAAB0}"/>
              </a:ext>
            </a:extLst>
          </p:cNvPr>
          <p:cNvSpPr txBox="1"/>
          <p:nvPr/>
        </p:nvSpPr>
        <p:spPr>
          <a:xfrm>
            <a:off x="796119" y="8528914"/>
            <a:ext cx="2997689" cy="179536"/>
          </a:xfrm>
          <a:prstGeom prst="rect">
            <a:avLst/>
          </a:prstGeom>
        </p:spPr>
        <p:txBody>
          <a:bodyPr lIns="0" tIns="0" rIns="0" bIns="0" rtlCol="0" anchor="t">
            <a:spAutoFit/>
          </a:bodyPr>
          <a:lstStyle/>
          <a:p>
            <a:pPr marL="129540" lvl="1" algn="just">
              <a:lnSpc>
                <a:spcPts val="1439"/>
              </a:lnSpc>
            </a:pPr>
            <a:r>
              <a:rPr lang="en-US" sz="1200" i="1" spc="6" dirty="0" err="1">
                <a:solidFill>
                  <a:srgbClr val="1A1447"/>
                </a:solidFill>
                <a:latin typeface="IBM Plex Sans Italics"/>
                <a:ea typeface="IBM Plex Sans Italics"/>
                <a:cs typeface="IBM Plex Sans Italics"/>
                <a:sym typeface="IBM Plex Sans Italics"/>
              </a:rPr>
              <a:t>• Chef de rayon
• Responsable de magasin
• Chargé(e) de clientèle
• Manager d'unité commerciale 
• Animateur(trice) des ventes
• Responsable de grands comptes
• E-commerçant(e)</a:t>
            </a:r>
            <a:endParaRPr lang="en-US" sz="1200" i="1" spc="6" dirty="0">
              <a:solidFill>
                <a:srgbClr val="1A1447"/>
              </a:solidFill>
              <a:latin typeface="IBM Plex Sans Italics"/>
              <a:ea typeface="IBM Plex Sans Italics"/>
              <a:cs typeface="IBM Plex Sans Italics"/>
              <a:sym typeface="IBM Plex Sans Italics"/>
            </a:endParaRPr>
          </a:p>
        </p:txBody>
      </p:sp>
      <p:sp>
        <p:nvSpPr>
          <p:cNvPr id="41" name="TextBox 37">
            <a:extLst>
              <a:ext uri="{FF2B5EF4-FFF2-40B4-BE49-F238E27FC236}">
                <a16:creationId xmlns:a16="http://schemas.microsoft.com/office/drawing/2014/main" id="{D378872E-BE8D-478B-70EB-A03BDF5463AE}"/>
              </a:ext>
            </a:extLst>
          </p:cNvPr>
          <p:cNvSpPr txBox="1"/>
          <p:nvPr/>
        </p:nvSpPr>
        <p:spPr>
          <a:xfrm>
            <a:off x="3092450" y="5577573"/>
            <a:ext cx="1847297" cy="179536"/>
          </a:xfrm>
          <a:prstGeom prst="rect">
            <a:avLst/>
          </a:prstGeom>
        </p:spPr>
        <p:txBody>
          <a:bodyPr wrap="square" lIns="0" tIns="0" rIns="0" bIns="0" rtlCol="0" anchor="t">
            <a:spAutoFit/>
          </a:bodyPr>
          <a:lstStyle/>
          <a:p>
            <a:pPr algn="ctr">
              <a:lnSpc>
                <a:spcPts val="1439"/>
              </a:lnSpc>
            </a:pPr>
            <a:r>
              <a:rPr lang="en-US" sz="1200" i="1" spc="6" dirty="0">
                <a:solidFill>
                  <a:srgbClr val="1A1447"/>
                </a:solidFill>
                <a:latin typeface="IBM Plex Sans Italics"/>
                <a:ea typeface="IBM Plex Sans Italics"/>
                <a:cs typeface="IBM Plex Sans Italics"/>
                <a:sym typeface="IBM Plex Sans Italics"/>
              </a:rPr>
              <a:t>FORMATION PRATIQUE ET PROFESSIONNALISANTE</a:t>
            </a:r>
          </a:p>
        </p:txBody>
      </p:sp>
      <p:sp>
        <p:nvSpPr>
          <p:cNvPr id="42" name="TextBox 36">
            <a:extLst>
              <a:ext uri="{FF2B5EF4-FFF2-40B4-BE49-F238E27FC236}">
                <a16:creationId xmlns:a16="http://schemas.microsoft.com/office/drawing/2014/main" id="{2DDEB1C5-CBCD-537E-18DE-A4DBFEDDF161}"/>
              </a:ext>
            </a:extLst>
          </p:cNvPr>
          <p:cNvSpPr txBox="1"/>
          <p:nvPr/>
        </p:nvSpPr>
        <p:spPr>
          <a:xfrm>
            <a:off x="3135649" y="6640468"/>
            <a:ext cx="1766992" cy="154466"/>
          </a:xfrm>
          <a:prstGeom prst="rect">
            <a:avLst/>
          </a:prstGeom>
        </p:spPr>
        <p:txBody>
          <a:bodyPr lIns="0" tIns="0" rIns="0" bIns="0" rtlCol="0" anchor="t">
            <a:spAutoFit/>
          </a:bodyPr>
          <a:lstStyle/>
          <a:p>
            <a:pPr marL="0" lvl="0" indent="0" algn="l">
              <a:lnSpc>
                <a:spcPts val="1200"/>
              </a:lnSpc>
              <a:spcBef>
                <a:spcPct val="0"/>
              </a:spcBef>
            </a:pPr>
            <a:r>
              <a:rPr lang="en-US" sz="1200" i="1" u="none" strike="noStrike" spc="6" dirty="0">
                <a:solidFill>
                  <a:srgbClr val="231F20"/>
                </a:solidFill>
                <a:latin typeface="IBM Plex Sans Italics"/>
                <a:ea typeface="IBM Plex Sans Italics"/>
                <a:cs typeface="IBM Plex Sans Italics"/>
                <a:sym typeface="IBM Plex Sans Italics"/>
              </a:rPr>
              <a:t>Développement Personnel et Leadership
Droit et applications dans les entreprises
Economie, mondialisation et Géopolique
</a:t>
            </a:r>
          </a:p>
        </p:txBody>
      </p:sp>
      <p:sp>
        <p:nvSpPr>
          <p:cNvPr id="43" name="TextBox 53">
            <a:extLst>
              <a:ext uri="{FF2B5EF4-FFF2-40B4-BE49-F238E27FC236}">
                <a16:creationId xmlns:a16="http://schemas.microsoft.com/office/drawing/2014/main" id="{EB90C4C5-D8EF-A0A4-6CFF-0EA91FE8FD31}"/>
              </a:ext>
            </a:extLst>
          </p:cNvPr>
          <p:cNvSpPr txBox="1"/>
          <p:nvPr/>
        </p:nvSpPr>
        <p:spPr>
          <a:xfrm>
            <a:off x="3925248" y="1507960"/>
            <a:ext cx="983504" cy="212174"/>
          </a:xfrm>
          <a:prstGeom prst="rect">
            <a:avLst/>
          </a:prstGeom>
        </p:spPr>
        <p:txBody>
          <a:bodyPr lIns="0" tIns="0" rIns="0" bIns="0" rtlCol="0" anchor="t">
            <a:spAutoFit/>
          </a:bodyPr>
          <a:lstStyle/>
          <a:p>
            <a:pPr algn="l">
              <a:lnSpc>
                <a:spcPts val="1796"/>
              </a:lnSpc>
            </a:pPr>
            <a:r>
              <a:rPr lang="en-US" sz="1200" spc="7" dirty="0">
                <a:solidFill>
                  <a:srgbClr val="464395"/>
                </a:solidFill>
                <a:latin typeface="IBM Plex Sans"/>
                <a:ea typeface="IBM Plex Sans"/>
                <a:cs typeface="IBM Plex Sans"/>
                <a:sym typeface="IBM Plex Sans"/>
              </a:rPr>
              <a:t>STAGE</a:t>
            </a:r>
          </a:p>
        </p:txBody>
      </p:sp>
      <p:sp>
        <p:nvSpPr>
          <p:cNvPr id="44" name="TextBox 39">
            <a:extLst>
              <a:ext uri="{FF2B5EF4-FFF2-40B4-BE49-F238E27FC236}">
                <a16:creationId xmlns:a16="http://schemas.microsoft.com/office/drawing/2014/main" id="{827D9C88-FDD3-794D-D078-E2F3BCCF413F}"/>
              </a:ext>
            </a:extLst>
          </p:cNvPr>
          <p:cNvSpPr txBox="1"/>
          <p:nvPr/>
        </p:nvSpPr>
        <p:spPr>
          <a:xfrm>
            <a:off x="5446938" y="1716900"/>
            <a:ext cx="788670" cy="179536"/>
          </a:xfrm>
          <a:prstGeom prst="rect">
            <a:avLst/>
          </a:prstGeom>
        </p:spPr>
        <p:txBody>
          <a:bodyPr lIns="0" tIns="0" rIns="0" bIns="0" rtlCol="0" anchor="t">
            <a:spAutoFit/>
          </a:bodyPr>
          <a:lstStyle/>
          <a:p>
            <a:pPr>
              <a:lnSpc>
                <a:spcPts val="1439"/>
              </a:lnSpc>
            </a:pPr>
            <a:r>
              <a:rPr lang="en-US" sz="1200" i="1" spc="6" dirty="0">
                <a:solidFill>
                  <a:srgbClr val="231F20"/>
                </a:solidFill>
                <a:latin typeface="IBM Plex Sans Italics"/>
                <a:ea typeface="IBM Plex Sans Italics"/>
                <a:cs typeface="IBM Plex Sans Italics"/>
                <a:sym typeface="IBM Plex Sans Italics"/>
              </a:rPr>
              <a:t>Sur dossier et entretien</a:t>
            </a:r>
          </a:p>
        </p:txBody>
      </p:sp>
      <p:sp>
        <p:nvSpPr>
          <p:cNvPr id="45" name="TextBox 40">
            <a:extLst>
              <a:ext uri="{FF2B5EF4-FFF2-40B4-BE49-F238E27FC236}">
                <a16:creationId xmlns:a16="http://schemas.microsoft.com/office/drawing/2014/main" id="{EA7E1A34-12BC-9C85-E1BE-17C95AF75F40}"/>
              </a:ext>
            </a:extLst>
          </p:cNvPr>
          <p:cNvSpPr txBox="1"/>
          <p:nvPr/>
        </p:nvSpPr>
        <p:spPr>
          <a:xfrm>
            <a:off x="5233226" y="5577573"/>
            <a:ext cx="1766350" cy="179536"/>
          </a:xfrm>
          <a:prstGeom prst="rect">
            <a:avLst/>
          </a:prstGeom>
        </p:spPr>
        <p:txBody>
          <a:bodyPr wrap="square" lIns="0" tIns="0" rIns="0" bIns="0" rtlCol="0" anchor="t">
            <a:spAutoFit/>
          </a:bodyPr>
          <a:lstStyle/>
          <a:p>
            <a:pPr algn="ctr">
              <a:lnSpc>
                <a:spcPts val="1439"/>
              </a:lnSpc>
            </a:pPr>
            <a:r>
              <a:rPr lang="en-US" sz="1200" i="1" spc="6" dirty="0">
                <a:solidFill>
                  <a:srgbClr val="1A1447"/>
                </a:solidFill>
                <a:latin typeface="IBM Plex Sans Italics"/>
                <a:ea typeface="IBM Plex Sans Italics"/>
                <a:cs typeface="IBM Plex Sans Italics"/>
                <a:sym typeface="IBM Plex Sans Italics"/>
              </a:rPr>
              <a:t>TITRE AVEC LABEL RNCP</a:t>
            </a:r>
          </a:p>
        </p:txBody>
      </p:sp>
      <p:sp>
        <p:nvSpPr>
          <p:cNvPr id="46" name="TextBox 43">
            <a:extLst>
              <a:ext uri="{FF2B5EF4-FFF2-40B4-BE49-F238E27FC236}">
                <a16:creationId xmlns:a16="http://schemas.microsoft.com/office/drawing/2014/main" id="{ECCCAF5F-947E-4133-8286-0EDEB08D30F3}"/>
              </a:ext>
            </a:extLst>
          </p:cNvPr>
          <p:cNvSpPr txBox="1"/>
          <p:nvPr/>
        </p:nvSpPr>
        <p:spPr>
          <a:xfrm>
            <a:off x="6505746" y="468239"/>
            <a:ext cx="332842" cy="397545"/>
          </a:xfrm>
          <a:prstGeom prst="rect">
            <a:avLst/>
          </a:prstGeom>
        </p:spPr>
        <p:txBody>
          <a:bodyPr lIns="0" tIns="0" rIns="0" bIns="0" rtlCol="0" anchor="t">
            <a:spAutoFit/>
          </a:bodyPr>
          <a:lstStyle/>
          <a:p>
            <a:pPr algn="ctr">
              <a:lnSpc>
                <a:spcPts val="1660"/>
              </a:lnSpc>
            </a:pPr>
            <a:r>
              <a:rPr lang="en-US" sz="1399" b="1" spc="2" dirty="0">
                <a:solidFill>
                  <a:srgbClr val="FFFFFF"/>
                </a:solidFill>
                <a:latin typeface="Open Sans Bold"/>
                <a:ea typeface="Open Sans Bold"/>
                <a:cs typeface="Open Sans Bold"/>
                <a:sym typeface="Open Sans Bold"/>
              </a:rPr>
              <a:t>2 </a:t>
            </a:r>
          </a:p>
          <a:p>
            <a:pPr algn="ctr">
              <a:lnSpc>
                <a:spcPts val="1423"/>
              </a:lnSpc>
            </a:pPr>
            <a:r>
              <a:rPr lang="en-US" sz="1200" b="1" spc="2" dirty="0">
                <a:solidFill>
                  <a:srgbClr val="FFFFFF"/>
                </a:solidFill>
                <a:latin typeface="Open Sans Bold"/>
                <a:ea typeface="Open Sans Bold"/>
                <a:cs typeface="Open Sans Bold"/>
                <a:sym typeface="Open Sans Bold"/>
              </a:rPr>
              <a:t>ANS</a:t>
            </a:r>
          </a:p>
        </p:txBody>
      </p:sp>
      <p:sp>
        <p:nvSpPr>
          <p:cNvPr id="47" name="TextBox 42">
            <a:extLst>
              <a:ext uri="{FF2B5EF4-FFF2-40B4-BE49-F238E27FC236}">
                <a16:creationId xmlns:a16="http://schemas.microsoft.com/office/drawing/2014/main" id="{F1B74C6B-F705-6B81-5AF0-B1577D8ADB35}"/>
              </a:ext>
            </a:extLst>
          </p:cNvPr>
          <p:cNvSpPr txBox="1"/>
          <p:nvPr/>
        </p:nvSpPr>
        <p:spPr>
          <a:xfrm>
            <a:off x="756000" y="2631872"/>
            <a:ext cx="6040626" cy="179536"/>
          </a:xfrm>
          <a:prstGeom prst="rect">
            <a:avLst/>
          </a:prstGeom>
        </p:spPr>
        <p:txBody>
          <a:bodyPr lIns="0" tIns="0" rIns="0" bIns="0" rtlCol="0" anchor="t">
            <a:spAutoFit/>
          </a:bodyPr>
          <a:lstStyle/>
          <a:p>
            <a:pPr algn="l">
              <a:lnSpc>
                <a:spcPts val="1439"/>
              </a:lnSpc>
            </a:pPr>
            <a:r>
              <a:rPr lang="en-US" sz="1200" spc="7" dirty="0">
                <a:solidFill>
                  <a:srgbClr val="FFFFFF"/>
                </a:solidFill>
                <a:latin typeface="IBM Plex Sans"/>
                <a:ea typeface="IBM Plex Sans"/>
                <a:cs typeface="IBM Plex Sans"/>
                <a:sym typeface="IBM Plex Sans"/>
              </a:rPr>
              <a:t>Le BTS Management Commercial Opérationnel (MCO) forme des professionnels capables de prendre en charge la gestion opérationnelle d'une unité commerciale. Les étudiants y apprennent à développer la relation client, animer et dynamiser l'offre de produits et services, ainsi qu'à manager une équipe commerciale. 
À l'issue de la formation, les diplômés sont prêts à assumer des responsabilités dans divers secteurs tels que la grande distribution, le commerce de détail, et les services aux entreprises.</a:t>
            </a:r>
          </a:p>
        </p:txBody>
      </p:sp>
      <p:sp>
        <p:nvSpPr>
          <p:cNvPr id="48" name="TextBox 41">
            <a:extLst>
              <a:ext uri="{FF2B5EF4-FFF2-40B4-BE49-F238E27FC236}">
                <a16:creationId xmlns:a16="http://schemas.microsoft.com/office/drawing/2014/main" id="{8E0093FA-C47C-25C7-D59B-435F312B08A9}"/>
              </a:ext>
            </a:extLst>
          </p:cNvPr>
          <p:cNvSpPr txBox="1"/>
          <p:nvPr/>
        </p:nvSpPr>
        <p:spPr>
          <a:xfrm>
            <a:off x="5311045" y="6618761"/>
            <a:ext cx="1610039" cy="154466"/>
          </a:xfrm>
          <a:prstGeom prst="rect">
            <a:avLst/>
          </a:prstGeom>
        </p:spPr>
        <p:txBody>
          <a:bodyPr lIns="0" tIns="0" rIns="0" bIns="0" rtlCol="0" anchor="t">
            <a:spAutoFit/>
          </a:bodyPr>
          <a:lstStyle/>
          <a:p>
            <a:pPr algn="just">
              <a:lnSpc>
                <a:spcPts val="1200"/>
              </a:lnSpc>
            </a:pPr>
            <a:r>
              <a:rPr lang="en-US" sz="1200" i="1" spc="6" dirty="0">
                <a:solidFill>
                  <a:srgbClr val="231F20"/>
                </a:solidFill>
                <a:latin typeface="IBM Plex Sans Italics"/>
                <a:ea typeface="IBM Plex Sans Italics"/>
                <a:cs typeface="IBM Plex Sans Italics"/>
                <a:sym typeface="IBM Plex Sans Italics"/>
              </a:rPr>
              <a:t>Management d’équipe, structure d’entreprise
Analyse de Marché et Marketing International
Marketing Opérationnel et outils digitaux
</a:t>
            </a:r>
          </a:p>
        </p:txBody>
      </p:sp>
      <p:sp>
        <p:nvSpPr>
          <p:cNvPr id="49" name="TextBox 44">
            <a:extLst>
              <a:ext uri="{FF2B5EF4-FFF2-40B4-BE49-F238E27FC236}">
                <a16:creationId xmlns:a16="http://schemas.microsoft.com/office/drawing/2014/main" id="{EDAAFF42-D414-AA60-9DCD-4740F69D58BC}"/>
              </a:ext>
            </a:extLst>
          </p:cNvPr>
          <p:cNvSpPr txBox="1"/>
          <p:nvPr/>
        </p:nvSpPr>
        <p:spPr>
          <a:xfrm>
            <a:off x="2497055" y="10250005"/>
            <a:ext cx="2515629" cy="151428"/>
          </a:xfrm>
          <a:prstGeom prst="rect">
            <a:avLst/>
          </a:prstGeom>
        </p:spPr>
        <p:txBody>
          <a:bodyPr lIns="0" tIns="0" rIns="0" bIns="0" rtlCol="0" anchor="t">
            <a:spAutoFit/>
          </a:bodyPr>
          <a:lstStyle/>
          <a:p>
            <a:pPr algn="l">
              <a:lnSpc>
                <a:spcPts val="1260"/>
              </a:lnSpc>
            </a:pPr>
            <a:r>
              <a:rPr lang="en-US" sz="900" i="1" spc="26">
                <a:solidFill>
                  <a:srgbClr val="939496"/>
                </a:solidFill>
                <a:latin typeface="IBM Plex Sans Italics"/>
                <a:ea typeface="IBM Plex Sans Italics"/>
                <a:cs typeface="IBM Plex Sans Italics"/>
                <a:sym typeface="IBM Plex Sans Italics"/>
              </a:rPr>
              <a:t>Etablissement d’enseignement supérieur privé</a:t>
            </a:r>
          </a:p>
        </p:txBody>
      </p:sp>
      <p:sp>
        <p:nvSpPr>
          <p:cNvPr id="50" name="TextBox 49">
            <a:extLst>
              <a:ext uri="{FF2B5EF4-FFF2-40B4-BE49-F238E27FC236}">
                <a16:creationId xmlns:a16="http://schemas.microsoft.com/office/drawing/2014/main" id="{CACE8705-6751-B83C-5F08-0947E12278A6}"/>
              </a:ext>
            </a:extLst>
          </p:cNvPr>
          <p:cNvSpPr txBox="1"/>
          <p:nvPr/>
        </p:nvSpPr>
        <p:spPr>
          <a:xfrm>
            <a:off x="5452586" y="1494596"/>
            <a:ext cx="783022" cy="192491"/>
          </a:xfrm>
          <a:prstGeom prst="rect">
            <a:avLst/>
          </a:prstGeom>
        </p:spPr>
        <p:txBody>
          <a:bodyPr lIns="0" tIns="0" rIns="0" bIns="0" rtlCol="0" anchor="t">
            <a:spAutoFit/>
          </a:bodyPr>
          <a:lstStyle/>
          <a:p>
            <a:pPr algn="l">
              <a:lnSpc>
                <a:spcPts val="1539"/>
              </a:lnSpc>
            </a:pPr>
            <a:r>
              <a:rPr lang="en-US" sz="1100" spc="6" dirty="0">
                <a:solidFill>
                  <a:srgbClr val="464395"/>
                </a:solidFill>
                <a:latin typeface="IBM Plex Sans"/>
                <a:ea typeface="IBM Plex Sans"/>
                <a:cs typeface="IBM Plex Sans"/>
                <a:sym typeface="IBM Plex Sans"/>
              </a:rPr>
              <a:t>ADMISSION</a:t>
            </a:r>
          </a:p>
        </p:txBody>
      </p:sp>
      <p:sp>
        <p:nvSpPr>
          <p:cNvPr id="51" name="TextBox 34">
            <a:extLst>
              <a:ext uri="{FF2B5EF4-FFF2-40B4-BE49-F238E27FC236}">
                <a16:creationId xmlns:a16="http://schemas.microsoft.com/office/drawing/2014/main" id="{AEBFAF10-85F4-7A59-D43C-C69A77618A72}"/>
              </a:ext>
            </a:extLst>
          </p:cNvPr>
          <p:cNvSpPr txBox="1"/>
          <p:nvPr/>
        </p:nvSpPr>
        <p:spPr>
          <a:xfrm>
            <a:off x="2661175" y="1713840"/>
            <a:ext cx="723062" cy="212174"/>
          </a:xfrm>
          <a:prstGeom prst="rect">
            <a:avLst/>
          </a:prstGeom>
        </p:spPr>
        <p:txBody>
          <a:bodyPr lIns="0" tIns="0" rIns="0" bIns="0" rtlCol="0" anchor="t">
            <a:spAutoFit/>
          </a:bodyPr>
          <a:lstStyle/>
          <a:p>
            <a:pPr algn="l">
              <a:lnSpc>
                <a:spcPts val="1783"/>
              </a:lnSpc>
            </a:pPr>
            <a:r>
              <a:rPr lang="en-US" sz="1200" i="1" spc="6" dirty="0">
                <a:solidFill>
                  <a:srgbClr val="231F20"/>
                </a:solidFill>
                <a:latin typeface="IBM Plex Sans Italics"/>
                <a:ea typeface="IBM Plex Sans Italics"/>
                <a:cs typeface="IBM Plex Sans Italics"/>
                <a:sym typeface="IBM Plex Sans Italics"/>
              </a:rPr>
              <a:t>Français</a:t>
            </a:r>
          </a:p>
        </p:txBody>
      </p:sp>
      <p:sp>
        <p:nvSpPr>
          <p:cNvPr id="52" name="TextBox 38">
            <a:extLst>
              <a:ext uri="{FF2B5EF4-FFF2-40B4-BE49-F238E27FC236}">
                <a16:creationId xmlns:a16="http://schemas.microsoft.com/office/drawing/2014/main" id="{E6A687A3-4E6E-A90E-ACFA-6C7B1172AE49}"/>
              </a:ext>
            </a:extLst>
          </p:cNvPr>
          <p:cNvSpPr txBox="1"/>
          <p:nvPr/>
        </p:nvSpPr>
        <p:spPr>
          <a:xfrm>
            <a:off x="3924805" y="1694420"/>
            <a:ext cx="1022483" cy="212174"/>
          </a:xfrm>
          <a:prstGeom prst="rect">
            <a:avLst/>
          </a:prstGeom>
        </p:spPr>
        <p:txBody>
          <a:bodyPr wrap="square" lIns="0" tIns="0" rIns="0" bIns="0" rtlCol="0" anchor="t">
            <a:spAutoFit/>
          </a:bodyPr>
          <a:lstStyle/>
          <a:p>
            <a:pPr>
              <a:lnSpc>
                <a:spcPts val="1796"/>
              </a:lnSpc>
            </a:pPr>
            <a:r>
              <a:rPr lang="en-US" sz="1200" i="1" spc="6" dirty="0">
                <a:solidFill>
                  <a:srgbClr val="231F20"/>
                </a:solidFill>
                <a:latin typeface="IBM Plex Sans Italics"/>
                <a:ea typeface="IBM Plex Sans Italics"/>
                <a:cs typeface="IBM Plex Sans Italics"/>
                <a:sym typeface="IBM Plex Sans Italics"/>
              </a:rPr>
              <a:t>4 mois en entreprise</a:t>
            </a:r>
          </a:p>
        </p:txBody>
      </p:sp>
      <p:sp>
        <p:nvSpPr>
          <p:cNvPr id="53" name="TextBox 31">
            <a:extLst>
              <a:ext uri="{FF2B5EF4-FFF2-40B4-BE49-F238E27FC236}">
                <a16:creationId xmlns:a16="http://schemas.microsoft.com/office/drawing/2014/main" id="{0CAF67BB-C9D2-68CA-870C-9A8CCCCEE879}"/>
              </a:ext>
            </a:extLst>
          </p:cNvPr>
          <p:cNvSpPr txBox="1"/>
          <p:nvPr/>
        </p:nvSpPr>
        <p:spPr>
          <a:xfrm>
            <a:off x="1302506" y="1722168"/>
            <a:ext cx="918219" cy="192938"/>
          </a:xfrm>
          <a:prstGeom prst="rect">
            <a:avLst/>
          </a:prstGeom>
        </p:spPr>
        <p:txBody>
          <a:bodyPr lIns="0" tIns="0" rIns="0" bIns="0" rtlCol="0" anchor="t">
            <a:spAutoFit/>
          </a:bodyPr>
          <a:lstStyle/>
          <a:p>
            <a:pPr>
              <a:lnSpc>
                <a:spcPts val="1614"/>
              </a:lnSpc>
            </a:pPr>
            <a:r>
              <a:rPr lang="en-US" sz="1200" i="1" spc="7" dirty="0">
                <a:solidFill>
                  <a:srgbClr val="231F20"/>
                </a:solidFill>
                <a:latin typeface="IBM Plex Sans Italics"/>
                <a:ea typeface="IBM Plex Sans Italics"/>
                <a:cs typeface="IBM Plex Sans Italics"/>
                <a:sym typeface="IBM Plex Sans Italics"/>
              </a:rPr>
              <a:t>Automne Printemps</a:t>
            </a:r>
            <a:endParaRPr lang="en-US" sz="1200" i="1" spc="6" dirty="0">
              <a:solidFill>
                <a:srgbClr val="231F20"/>
              </a:solidFill>
              <a:latin typeface="IBM Plex Sans Italics"/>
              <a:ea typeface="IBM Plex Sans Italics"/>
              <a:cs typeface="IBM Plex Sans Italics"/>
              <a:sym typeface="IBM Plex Sans Italics"/>
            </a:endParaR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pSp>
        <p:nvGrpSpPr>
          <p:cNvPr id="2" name="Group 2"/>
          <p:cNvGrpSpPr>
            <a:grpSpLocks noChangeAspect="1"/>
          </p:cNvGrpSpPr>
          <p:nvPr/>
        </p:nvGrpSpPr>
        <p:grpSpPr>
          <a:xfrm>
            <a:off x="1079383" y="4764424"/>
            <a:ext cx="762505" cy="679580"/>
            <a:chOff x="0" y="0"/>
            <a:chExt cx="762495" cy="679577"/>
          </a:xfrm>
        </p:grpSpPr>
        <p:sp>
          <p:nvSpPr>
            <p:cNvPr id="3" name="Freeform 3"/>
            <p:cNvSpPr/>
            <p:nvPr/>
          </p:nvSpPr>
          <p:spPr>
            <a:xfrm>
              <a:off x="63500" y="63500"/>
              <a:ext cx="635508" cy="552577"/>
            </a:xfrm>
            <a:custGeom>
              <a:avLst/>
              <a:gdLst/>
              <a:ahLst/>
              <a:cxnLst/>
              <a:rect l="l" t="t" r="r" b="b"/>
              <a:pathLst>
                <a:path w="635508" h="552577">
                  <a:moveTo>
                    <a:pt x="631698" y="290322"/>
                  </a:moveTo>
                  <a:lnTo>
                    <a:pt x="487045" y="538480"/>
                  </a:lnTo>
                  <a:cubicBezTo>
                    <a:pt x="481965" y="547243"/>
                    <a:pt x="472567" y="552577"/>
                    <a:pt x="462407" y="552577"/>
                  </a:cubicBezTo>
                  <a:lnTo>
                    <a:pt x="173101" y="552577"/>
                  </a:lnTo>
                  <a:cubicBezTo>
                    <a:pt x="162941" y="552577"/>
                    <a:pt x="153543" y="547243"/>
                    <a:pt x="148463" y="538480"/>
                  </a:cubicBezTo>
                  <a:lnTo>
                    <a:pt x="3810" y="290322"/>
                  </a:lnTo>
                  <a:cubicBezTo>
                    <a:pt x="-1270" y="281559"/>
                    <a:pt x="-1270" y="270891"/>
                    <a:pt x="3810" y="262128"/>
                  </a:cubicBezTo>
                  <a:lnTo>
                    <a:pt x="148463" y="14097"/>
                  </a:lnTo>
                  <a:cubicBezTo>
                    <a:pt x="153543" y="5334"/>
                    <a:pt x="162941" y="0"/>
                    <a:pt x="173101" y="0"/>
                  </a:cubicBezTo>
                  <a:lnTo>
                    <a:pt x="462407" y="0"/>
                  </a:lnTo>
                  <a:cubicBezTo>
                    <a:pt x="472567" y="0"/>
                    <a:pt x="481965" y="5334"/>
                    <a:pt x="487045" y="14097"/>
                  </a:cubicBezTo>
                  <a:lnTo>
                    <a:pt x="631698" y="262128"/>
                  </a:lnTo>
                  <a:cubicBezTo>
                    <a:pt x="636778" y="270891"/>
                    <a:pt x="636778" y="281559"/>
                    <a:pt x="631698" y="290322"/>
                  </a:cubicBezTo>
                </a:path>
              </a:pathLst>
            </a:custGeom>
            <a:solidFill>
              <a:srgbClr val="7DE314"/>
            </a:solidFill>
          </p:spPr>
          <p:txBody>
            <a:bodyPr/>
            <a:lstStyle/>
            <a:p>
              <a:endParaRPr lang="fr-FR"/>
            </a:p>
          </p:txBody>
        </p:sp>
        <p:sp>
          <p:nvSpPr>
            <p:cNvPr id="4" name="Freeform 4"/>
            <p:cNvSpPr/>
            <p:nvPr/>
          </p:nvSpPr>
          <p:spPr>
            <a:xfrm>
              <a:off x="260223" y="145923"/>
              <a:ext cx="438785" cy="470027"/>
            </a:xfrm>
            <a:custGeom>
              <a:avLst/>
              <a:gdLst/>
              <a:ahLst/>
              <a:cxnLst/>
              <a:rect l="l" t="t" r="r" b="b"/>
              <a:pathLst>
                <a:path w="438785" h="470027">
                  <a:moveTo>
                    <a:pt x="261239" y="0"/>
                  </a:moveTo>
                  <a:lnTo>
                    <a:pt x="366014" y="179705"/>
                  </a:lnTo>
                  <a:cubicBezTo>
                    <a:pt x="371094" y="188468"/>
                    <a:pt x="371094" y="199136"/>
                    <a:pt x="366014" y="207899"/>
                  </a:cubicBezTo>
                  <a:lnTo>
                    <a:pt x="255905" y="396875"/>
                  </a:lnTo>
                  <a:cubicBezTo>
                    <a:pt x="250825" y="405638"/>
                    <a:pt x="241427" y="410972"/>
                    <a:pt x="231267" y="410972"/>
                  </a:cubicBezTo>
                  <a:lnTo>
                    <a:pt x="10795" y="410972"/>
                  </a:lnTo>
                  <a:cubicBezTo>
                    <a:pt x="6985" y="410972"/>
                    <a:pt x="3429" y="410210"/>
                    <a:pt x="0" y="408813"/>
                  </a:cubicBezTo>
                  <a:lnTo>
                    <a:pt x="61849" y="470027"/>
                  </a:lnTo>
                  <a:lnTo>
                    <a:pt x="265684" y="470027"/>
                  </a:lnTo>
                  <a:cubicBezTo>
                    <a:pt x="275844" y="470027"/>
                    <a:pt x="285242" y="464693"/>
                    <a:pt x="290322" y="455930"/>
                  </a:cubicBezTo>
                  <a:lnTo>
                    <a:pt x="434975" y="208026"/>
                  </a:lnTo>
                  <a:cubicBezTo>
                    <a:pt x="437515" y="203708"/>
                    <a:pt x="438785" y="198755"/>
                    <a:pt x="438785" y="193929"/>
                  </a:cubicBezTo>
                  <a:lnTo>
                    <a:pt x="437515" y="184150"/>
                  </a:lnTo>
                  <a:lnTo>
                    <a:pt x="424434" y="161671"/>
                  </a:lnTo>
                  <a:close/>
                </a:path>
              </a:pathLst>
            </a:custGeom>
            <a:solidFill>
              <a:srgbClr val="3DC903"/>
            </a:solidFill>
          </p:spPr>
          <p:txBody>
            <a:bodyPr/>
            <a:lstStyle/>
            <a:p>
              <a:endParaRPr lang="fr-FR"/>
            </a:p>
          </p:txBody>
        </p:sp>
        <p:sp>
          <p:nvSpPr>
            <p:cNvPr id="5" name="Freeform 5"/>
            <p:cNvSpPr/>
            <p:nvPr/>
          </p:nvSpPr>
          <p:spPr>
            <a:xfrm>
              <a:off x="132461" y="122682"/>
              <a:ext cx="497459" cy="434213"/>
            </a:xfrm>
            <a:custGeom>
              <a:avLst/>
              <a:gdLst/>
              <a:ahLst/>
              <a:cxnLst/>
              <a:rect l="l" t="t" r="r" b="b"/>
              <a:pathLst>
                <a:path w="497459" h="434213">
                  <a:moveTo>
                    <a:pt x="493776" y="231140"/>
                  </a:moveTo>
                  <a:lnTo>
                    <a:pt x="383667" y="420116"/>
                  </a:lnTo>
                  <a:cubicBezTo>
                    <a:pt x="378587" y="428879"/>
                    <a:pt x="369189" y="434213"/>
                    <a:pt x="359029" y="434213"/>
                  </a:cubicBezTo>
                  <a:lnTo>
                    <a:pt x="138557" y="434213"/>
                  </a:lnTo>
                  <a:cubicBezTo>
                    <a:pt x="134747" y="434213"/>
                    <a:pt x="131191" y="433451"/>
                    <a:pt x="127762" y="432054"/>
                  </a:cubicBezTo>
                  <a:lnTo>
                    <a:pt x="127635" y="432054"/>
                  </a:lnTo>
                  <a:lnTo>
                    <a:pt x="117094" y="425577"/>
                  </a:lnTo>
                  <a:lnTo>
                    <a:pt x="3810" y="231140"/>
                  </a:lnTo>
                  <a:cubicBezTo>
                    <a:pt x="-1270" y="222377"/>
                    <a:pt x="-1270" y="211709"/>
                    <a:pt x="3810" y="202946"/>
                  </a:cubicBezTo>
                  <a:lnTo>
                    <a:pt x="113919" y="14097"/>
                  </a:lnTo>
                  <a:cubicBezTo>
                    <a:pt x="118999" y="5334"/>
                    <a:pt x="128397" y="0"/>
                    <a:pt x="138557" y="0"/>
                  </a:cubicBezTo>
                  <a:lnTo>
                    <a:pt x="358902" y="0"/>
                  </a:lnTo>
                  <a:cubicBezTo>
                    <a:pt x="369062" y="0"/>
                    <a:pt x="378460" y="5334"/>
                    <a:pt x="383540" y="14097"/>
                  </a:cubicBezTo>
                  <a:lnTo>
                    <a:pt x="493649" y="203073"/>
                  </a:lnTo>
                  <a:cubicBezTo>
                    <a:pt x="498729" y="211836"/>
                    <a:pt x="498729" y="222504"/>
                    <a:pt x="493649" y="231267"/>
                  </a:cubicBezTo>
                </a:path>
              </a:pathLst>
            </a:custGeom>
            <a:solidFill>
              <a:srgbClr val="FFFFFF"/>
            </a:solidFill>
          </p:spPr>
          <p:txBody>
            <a:bodyPr/>
            <a:lstStyle/>
            <a:p>
              <a:endParaRPr lang="fr-FR"/>
            </a:p>
          </p:txBody>
        </p:sp>
        <p:sp>
          <p:nvSpPr>
            <p:cNvPr id="6" name="Freeform 6"/>
            <p:cNvSpPr/>
            <p:nvPr/>
          </p:nvSpPr>
          <p:spPr>
            <a:xfrm>
              <a:off x="260477" y="267970"/>
              <a:ext cx="120269" cy="140081"/>
            </a:xfrm>
            <a:custGeom>
              <a:avLst/>
              <a:gdLst/>
              <a:ahLst/>
              <a:cxnLst/>
              <a:rect l="l" t="t" r="r" b="b"/>
              <a:pathLst>
                <a:path w="120269" h="140081">
                  <a:moveTo>
                    <a:pt x="120269" y="70231"/>
                  </a:moveTo>
                  <a:lnTo>
                    <a:pt x="115697" y="98298"/>
                  </a:lnTo>
                  <a:cubicBezTo>
                    <a:pt x="112649" y="106807"/>
                    <a:pt x="108458" y="114173"/>
                    <a:pt x="103124" y="120396"/>
                  </a:cubicBezTo>
                  <a:lnTo>
                    <a:pt x="91440" y="131445"/>
                  </a:lnTo>
                  <a:cubicBezTo>
                    <a:pt x="76708" y="138303"/>
                    <a:pt x="68707" y="140081"/>
                    <a:pt x="60198" y="140081"/>
                  </a:cubicBezTo>
                  <a:lnTo>
                    <a:pt x="43434" y="138430"/>
                  </a:lnTo>
                  <a:cubicBezTo>
                    <a:pt x="28829" y="131572"/>
                    <a:pt x="22479" y="126619"/>
                    <a:pt x="17145" y="120396"/>
                  </a:cubicBezTo>
                  <a:lnTo>
                    <a:pt x="4572" y="98298"/>
                  </a:lnTo>
                  <a:cubicBezTo>
                    <a:pt x="1524" y="89789"/>
                    <a:pt x="0" y="80391"/>
                    <a:pt x="0" y="70231"/>
                  </a:cubicBezTo>
                  <a:lnTo>
                    <a:pt x="4572" y="42164"/>
                  </a:lnTo>
                  <a:cubicBezTo>
                    <a:pt x="7620" y="33655"/>
                    <a:pt x="11811" y="26289"/>
                    <a:pt x="17145" y="20066"/>
                  </a:cubicBezTo>
                  <a:lnTo>
                    <a:pt x="28829" y="8890"/>
                  </a:lnTo>
                  <a:cubicBezTo>
                    <a:pt x="43434" y="1778"/>
                    <a:pt x="51435" y="0"/>
                    <a:pt x="60071" y="0"/>
                  </a:cubicBezTo>
                  <a:lnTo>
                    <a:pt x="76581" y="1778"/>
                  </a:lnTo>
                  <a:cubicBezTo>
                    <a:pt x="91313" y="8890"/>
                    <a:pt x="97663" y="13716"/>
                    <a:pt x="103124" y="19939"/>
                  </a:cubicBezTo>
                  <a:lnTo>
                    <a:pt x="115697" y="42037"/>
                  </a:lnTo>
                  <a:cubicBezTo>
                    <a:pt x="118745" y="50546"/>
                    <a:pt x="120269" y="59944"/>
                    <a:pt x="120269" y="70104"/>
                  </a:cubicBezTo>
                  <a:moveTo>
                    <a:pt x="88773" y="70104"/>
                  </a:moveTo>
                  <a:lnTo>
                    <a:pt x="88011" y="58293"/>
                  </a:lnTo>
                  <a:cubicBezTo>
                    <a:pt x="85217" y="48006"/>
                    <a:pt x="83185" y="43561"/>
                    <a:pt x="80645" y="39878"/>
                  </a:cubicBezTo>
                  <a:lnTo>
                    <a:pt x="75057" y="33401"/>
                  </a:lnTo>
                  <a:lnTo>
                    <a:pt x="64262" y="28448"/>
                  </a:lnTo>
                  <a:cubicBezTo>
                    <a:pt x="55753" y="28448"/>
                    <a:pt x="51816" y="29464"/>
                    <a:pt x="48260" y="31496"/>
                  </a:cubicBezTo>
                  <a:lnTo>
                    <a:pt x="41783" y="36322"/>
                  </a:lnTo>
                  <a:cubicBezTo>
                    <a:pt x="36703" y="43688"/>
                    <a:pt x="34671" y="48133"/>
                    <a:pt x="33274" y="53340"/>
                  </a:cubicBezTo>
                  <a:lnTo>
                    <a:pt x="31115" y="64135"/>
                  </a:lnTo>
                  <a:cubicBezTo>
                    <a:pt x="31115" y="76454"/>
                    <a:pt x="31877" y="82042"/>
                    <a:pt x="33274" y="87122"/>
                  </a:cubicBezTo>
                  <a:lnTo>
                    <a:pt x="36703" y="96520"/>
                  </a:lnTo>
                  <a:cubicBezTo>
                    <a:pt x="41783" y="103886"/>
                    <a:pt x="44831" y="106807"/>
                    <a:pt x="48387" y="108712"/>
                  </a:cubicBezTo>
                  <a:lnTo>
                    <a:pt x="55753" y="111760"/>
                  </a:lnTo>
                  <a:lnTo>
                    <a:pt x="68199" y="110744"/>
                  </a:lnTo>
                  <a:cubicBezTo>
                    <a:pt x="75184" y="106680"/>
                    <a:pt x="78232" y="103886"/>
                    <a:pt x="80772" y="100203"/>
                  </a:cubicBezTo>
                  <a:lnTo>
                    <a:pt x="85344" y="92075"/>
                  </a:lnTo>
                  <a:cubicBezTo>
                    <a:pt x="88138" y="81915"/>
                    <a:pt x="88900" y="76327"/>
                    <a:pt x="88900" y="70104"/>
                  </a:cubicBezTo>
                </a:path>
              </a:pathLst>
            </a:custGeom>
            <a:solidFill>
              <a:srgbClr val="7DE314"/>
            </a:solidFill>
          </p:spPr>
          <p:txBody>
            <a:bodyPr/>
            <a:lstStyle/>
            <a:p>
              <a:endParaRPr lang="fr-FR"/>
            </a:p>
          </p:txBody>
        </p:sp>
        <p:sp>
          <p:nvSpPr>
            <p:cNvPr id="7" name="Freeform 7"/>
            <p:cNvSpPr/>
            <p:nvPr/>
          </p:nvSpPr>
          <p:spPr>
            <a:xfrm>
              <a:off x="399034" y="273939"/>
              <a:ext cx="99187" cy="131953"/>
            </a:xfrm>
            <a:custGeom>
              <a:avLst/>
              <a:gdLst/>
              <a:ahLst/>
              <a:cxnLst/>
              <a:rect l="l" t="t" r="r" b="b"/>
              <a:pathLst>
                <a:path w="99187" h="131953">
                  <a:moveTo>
                    <a:pt x="99187" y="104013"/>
                  </a:moveTo>
                  <a:lnTo>
                    <a:pt x="99187" y="131953"/>
                  </a:lnTo>
                  <a:lnTo>
                    <a:pt x="4572" y="131953"/>
                  </a:lnTo>
                  <a:lnTo>
                    <a:pt x="4572" y="104013"/>
                  </a:lnTo>
                  <a:lnTo>
                    <a:pt x="37719" y="104013"/>
                  </a:lnTo>
                  <a:lnTo>
                    <a:pt x="37719" y="34036"/>
                  </a:lnTo>
                  <a:cubicBezTo>
                    <a:pt x="36322" y="35941"/>
                    <a:pt x="34163" y="37719"/>
                    <a:pt x="31115" y="39751"/>
                  </a:cubicBezTo>
                  <a:lnTo>
                    <a:pt x="24765" y="43434"/>
                  </a:lnTo>
                  <a:lnTo>
                    <a:pt x="13970" y="48260"/>
                  </a:lnTo>
                  <a:cubicBezTo>
                    <a:pt x="6350" y="50419"/>
                    <a:pt x="3048" y="50927"/>
                    <a:pt x="0" y="50927"/>
                  </a:cubicBezTo>
                  <a:lnTo>
                    <a:pt x="0" y="22098"/>
                  </a:lnTo>
                  <a:cubicBezTo>
                    <a:pt x="2794" y="22098"/>
                    <a:pt x="6223" y="21209"/>
                    <a:pt x="10287" y="19431"/>
                  </a:cubicBezTo>
                  <a:lnTo>
                    <a:pt x="18288" y="15494"/>
                  </a:lnTo>
                  <a:cubicBezTo>
                    <a:pt x="26035" y="10541"/>
                    <a:pt x="29464" y="8128"/>
                    <a:pt x="32258" y="5715"/>
                  </a:cubicBezTo>
                  <a:lnTo>
                    <a:pt x="36957" y="1397"/>
                  </a:lnTo>
                  <a:lnTo>
                    <a:pt x="69723" y="0"/>
                  </a:lnTo>
                  <a:lnTo>
                    <a:pt x="69723" y="103886"/>
                  </a:lnTo>
                  <a:close/>
                </a:path>
              </a:pathLst>
            </a:custGeom>
            <a:solidFill>
              <a:srgbClr val="7DE314"/>
            </a:solidFill>
          </p:spPr>
          <p:txBody>
            <a:bodyPr/>
            <a:lstStyle/>
            <a:p>
              <a:endParaRPr lang="fr-FR"/>
            </a:p>
          </p:txBody>
        </p:sp>
      </p:grpSp>
      <p:grpSp>
        <p:nvGrpSpPr>
          <p:cNvPr id="8" name="Group 8"/>
          <p:cNvGrpSpPr>
            <a:grpSpLocks noChangeAspect="1"/>
          </p:cNvGrpSpPr>
          <p:nvPr/>
        </p:nvGrpSpPr>
        <p:grpSpPr>
          <a:xfrm>
            <a:off x="3338779" y="4757195"/>
            <a:ext cx="762505" cy="686800"/>
            <a:chOff x="0" y="0"/>
            <a:chExt cx="762495" cy="686803"/>
          </a:xfrm>
        </p:grpSpPr>
        <p:sp>
          <p:nvSpPr>
            <p:cNvPr id="9" name="Freeform 9"/>
            <p:cNvSpPr/>
            <p:nvPr/>
          </p:nvSpPr>
          <p:spPr>
            <a:xfrm>
              <a:off x="63500" y="63500"/>
              <a:ext cx="635508" cy="559689"/>
            </a:xfrm>
            <a:custGeom>
              <a:avLst/>
              <a:gdLst/>
              <a:ahLst/>
              <a:cxnLst/>
              <a:rect l="l" t="t" r="r" b="b"/>
              <a:pathLst>
                <a:path w="635508" h="559689">
                  <a:moveTo>
                    <a:pt x="631698" y="294132"/>
                  </a:moveTo>
                  <a:lnTo>
                    <a:pt x="487045" y="545465"/>
                  </a:lnTo>
                  <a:cubicBezTo>
                    <a:pt x="481965" y="554355"/>
                    <a:pt x="472567" y="559689"/>
                    <a:pt x="462407" y="559689"/>
                  </a:cubicBezTo>
                  <a:lnTo>
                    <a:pt x="173101" y="559689"/>
                  </a:lnTo>
                  <a:cubicBezTo>
                    <a:pt x="162941" y="559689"/>
                    <a:pt x="153543" y="554228"/>
                    <a:pt x="148463" y="545465"/>
                  </a:cubicBezTo>
                  <a:lnTo>
                    <a:pt x="3810" y="294132"/>
                  </a:lnTo>
                  <a:cubicBezTo>
                    <a:pt x="-1270" y="285242"/>
                    <a:pt x="-1270" y="274447"/>
                    <a:pt x="3810" y="265557"/>
                  </a:cubicBezTo>
                  <a:lnTo>
                    <a:pt x="148463" y="14224"/>
                  </a:lnTo>
                  <a:cubicBezTo>
                    <a:pt x="153543" y="5334"/>
                    <a:pt x="162941" y="0"/>
                    <a:pt x="173101" y="0"/>
                  </a:cubicBezTo>
                  <a:lnTo>
                    <a:pt x="462407" y="0"/>
                  </a:lnTo>
                  <a:cubicBezTo>
                    <a:pt x="472567" y="0"/>
                    <a:pt x="481965" y="5461"/>
                    <a:pt x="487045" y="14224"/>
                  </a:cubicBezTo>
                  <a:lnTo>
                    <a:pt x="631698" y="265684"/>
                  </a:lnTo>
                  <a:cubicBezTo>
                    <a:pt x="636778" y="274574"/>
                    <a:pt x="636778" y="285369"/>
                    <a:pt x="631698" y="294259"/>
                  </a:cubicBezTo>
                </a:path>
              </a:pathLst>
            </a:custGeom>
            <a:solidFill>
              <a:srgbClr val="00CC9C"/>
            </a:solidFill>
          </p:spPr>
          <p:txBody>
            <a:bodyPr/>
            <a:lstStyle/>
            <a:p>
              <a:endParaRPr lang="fr-FR"/>
            </a:p>
          </p:txBody>
        </p:sp>
        <p:sp>
          <p:nvSpPr>
            <p:cNvPr id="10" name="Freeform 10"/>
            <p:cNvSpPr/>
            <p:nvPr/>
          </p:nvSpPr>
          <p:spPr>
            <a:xfrm>
              <a:off x="260223" y="147066"/>
              <a:ext cx="438785" cy="476123"/>
            </a:xfrm>
            <a:custGeom>
              <a:avLst/>
              <a:gdLst/>
              <a:ahLst/>
              <a:cxnLst/>
              <a:rect l="l" t="t" r="r" b="b"/>
              <a:pathLst>
                <a:path w="438785" h="476123">
                  <a:moveTo>
                    <a:pt x="261239" y="0"/>
                  </a:moveTo>
                  <a:lnTo>
                    <a:pt x="366014" y="182118"/>
                  </a:lnTo>
                  <a:cubicBezTo>
                    <a:pt x="371094" y="191008"/>
                    <a:pt x="371094" y="201803"/>
                    <a:pt x="366014" y="210693"/>
                  </a:cubicBezTo>
                  <a:lnTo>
                    <a:pt x="255905" y="402082"/>
                  </a:lnTo>
                  <a:cubicBezTo>
                    <a:pt x="250825" y="410972"/>
                    <a:pt x="241427" y="416306"/>
                    <a:pt x="231267" y="416306"/>
                  </a:cubicBezTo>
                  <a:lnTo>
                    <a:pt x="10795" y="416306"/>
                  </a:lnTo>
                  <a:cubicBezTo>
                    <a:pt x="7112" y="416306"/>
                    <a:pt x="3429" y="415544"/>
                    <a:pt x="0" y="414147"/>
                  </a:cubicBezTo>
                  <a:lnTo>
                    <a:pt x="61849" y="476123"/>
                  </a:lnTo>
                  <a:lnTo>
                    <a:pt x="265684" y="476123"/>
                  </a:lnTo>
                  <a:cubicBezTo>
                    <a:pt x="275844" y="476123"/>
                    <a:pt x="285242" y="470662"/>
                    <a:pt x="290322" y="461899"/>
                  </a:cubicBezTo>
                  <a:lnTo>
                    <a:pt x="434975" y="210566"/>
                  </a:lnTo>
                  <a:cubicBezTo>
                    <a:pt x="437515" y="206121"/>
                    <a:pt x="438785" y="201168"/>
                    <a:pt x="438785" y="196342"/>
                  </a:cubicBezTo>
                  <a:lnTo>
                    <a:pt x="437515" y="186436"/>
                  </a:lnTo>
                  <a:lnTo>
                    <a:pt x="424434" y="163576"/>
                  </a:lnTo>
                  <a:close/>
                </a:path>
              </a:pathLst>
            </a:custGeom>
            <a:solidFill>
              <a:srgbClr val="00A35E"/>
            </a:solidFill>
          </p:spPr>
          <p:txBody>
            <a:bodyPr/>
            <a:lstStyle/>
            <a:p>
              <a:endParaRPr lang="fr-FR"/>
            </a:p>
          </p:txBody>
        </p:sp>
        <p:sp>
          <p:nvSpPr>
            <p:cNvPr id="11" name="Freeform 11"/>
            <p:cNvSpPr/>
            <p:nvPr/>
          </p:nvSpPr>
          <p:spPr>
            <a:xfrm>
              <a:off x="132461" y="123444"/>
              <a:ext cx="497459" cy="439928"/>
            </a:xfrm>
            <a:custGeom>
              <a:avLst/>
              <a:gdLst/>
              <a:ahLst/>
              <a:cxnLst/>
              <a:rect l="l" t="t" r="r" b="b"/>
              <a:pathLst>
                <a:path w="497459" h="439928">
                  <a:moveTo>
                    <a:pt x="493776" y="234188"/>
                  </a:moveTo>
                  <a:lnTo>
                    <a:pt x="383667" y="425704"/>
                  </a:lnTo>
                  <a:cubicBezTo>
                    <a:pt x="378587" y="434594"/>
                    <a:pt x="369189" y="439928"/>
                    <a:pt x="359029" y="439928"/>
                  </a:cubicBezTo>
                  <a:lnTo>
                    <a:pt x="138557" y="439928"/>
                  </a:lnTo>
                  <a:cubicBezTo>
                    <a:pt x="134747" y="439928"/>
                    <a:pt x="131191" y="439166"/>
                    <a:pt x="127762" y="437769"/>
                  </a:cubicBezTo>
                  <a:lnTo>
                    <a:pt x="127635" y="437642"/>
                  </a:lnTo>
                  <a:lnTo>
                    <a:pt x="117094" y="431038"/>
                  </a:lnTo>
                  <a:lnTo>
                    <a:pt x="3810" y="234061"/>
                  </a:lnTo>
                  <a:cubicBezTo>
                    <a:pt x="-1270" y="225171"/>
                    <a:pt x="-1270" y="214376"/>
                    <a:pt x="3810" y="205486"/>
                  </a:cubicBezTo>
                  <a:lnTo>
                    <a:pt x="113919" y="14224"/>
                  </a:lnTo>
                  <a:cubicBezTo>
                    <a:pt x="118999" y="5334"/>
                    <a:pt x="128397" y="0"/>
                    <a:pt x="138557" y="0"/>
                  </a:cubicBezTo>
                  <a:lnTo>
                    <a:pt x="358902" y="0"/>
                  </a:lnTo>
                  <a:cubicBezTo>
                    <a:pt x="369062" y="0"/>
                    <a:pt x="378460" y="5461"/>
                    <a:pt x="383540" y="14224"/>
                  </a:cubicBezTo>
                  <a:lnTo>
                    <a:pt x="493649" y="205613"/>
                  </a:lnTo>
                  <a:cubicBezTo>
                    <a:pt x="498729" y="214503"/>
                    <a:pt x="498729" y="225298"/>
                    <a:pt x="493649" y="234188"/>
                  </a:cubicBezTo>
                </a:path>
              </a:pathLst>
            </a:custGeom>
            <a:solidFill>
              <a:srgbClr val="FFFFFF"/>
            </a:solidFill>
          </p:spPr>
          <p:txBody>
            <a:bodyPr/>
            <a:lstStyle/>
            <a:p>
              <a:endParaRPr lang="fr-FR"/>
            </a:p>
          </p:txBody>
        </p:sp>
        <p:sp>
          <p:nvSpPr>
            <p:cNvPr id="12" name="Freeform 12"/>
            <p:cNvSpPr/>
            <p:nvPr/>
          </p:nvSpPr>
          <p:spPr>
            <a:xfrm>
              <a:off x="260477" y="270510"/>
              <a:ext cx="120269" cy="142240"/>
            </a:xfrm>
            <a:custGeom>
              <a:avLst/>
              <a:gdLst/>
              <a:ahLst/>
              <a:cxnLst/>
              <a:rect l="l" t="t" r="r" b="b"/>
              <a:pathLst>
                <a:path w="120269" h="142240">
                  <a:moveTo>
                    <a:pt x="120269" y="71374"/>
                  </a:moveTo>
                  <a:lnTo>
                    <a:pt x="115697" y="99822"/>
                  </a:lnTo>
                  <a:cubicBezTo>
                    <a:pt x="112649" y="108458"/>
                    <a:pt x="108458" y="115951"/>
                    <a:pt x="103124" y="122301"/>
                  </a:cubicBezTo>
                  <a:lnTo>
                    <a:pt x="91440" y="133477"/>
                  </a:lnTo>
                  <a:cubicBezTo>
                    <a:pt x="76708" y="140462"/>
                    <a:pt x="68707" y="142240"/>
                    <a:pt x="60198" y="142240"/>
                  </a:cubicBezTo>
                  <a:lnTo>
                    <a:pt x="43434" y="140462"/>
                  </a:lnTo>
                  <a:cubicBezTo>
                    <a:pt x="28829" y="133477"/>
                    <a:pt x="22479" y="128524"/>
                    <a:pt x="17145" y="122174"/>
                  </a:cubicBezTo>
                  <a:lnTo>
                    <a:pt x="4572" y="99695"/>
                  </a:lnTo>
                  <a:cubicBezTo>
                    <a:pt x="1524" y="91059"/>
                    <a:pt x="0" y="81534"/>
                    <a:pt x="0" y="71247"/>
                  </a:cubicBezTo>
                  <a:lnTo>
                    <a:pt x="4572" y="42799"/>
                  </a:lnTo>
                  <a:cubicBezTo>
                    <a:pt x="7620" y="34163"/>
                    <a:pt x="11811" y="26670"/>
                    <a:pt x="17145" y="20320"/>
                  </a:cubicBezTo>
                  <a:lnTo>
                    <a:pt x="28829" y="9017"/>
                  </a:lnTo>
                  <a:cubicBezTo>
                    <a:pt x="43434" y="1905"/>
                    <a:pt x="51435" y="0"/>
                    <a:pt x="60071" y="0"/>
                  </a:cubicBezTo>
                  <a:lnTo>
                    <a:pt x="76581" y="1778"/>
                  </a:lnTo>
                  <a:cubicBezTo>
                    <a:pt x="91313" y="8890"/>
                    <a:pt x="97663" y="13843"/>
                    <a:pt x="103124" y="20193"/>
                  </a:cubicBezTo>
                  <a:lnTo>
                    <a:pt x="115697" y="42672"/>
                  </a:lnTo>
                  <a:cubicBezTo>
                    <a:pt x="118745" y="51308"/>
                    <a:pt x="120269" y="60833"/>
                    <a:pt x="120269" y="71120"/>
                  </a:cubicBezTo>
                  <a:moveTo>
                    <a:pt x="88773" y="71120"/>
                  </a:moveTo>
                  <a:lnTo>
                    <a:pt x="88011" y="59182"/>
                  </a:lnTo>
                  <a:cubicBezTo>
                    <a:pt x="85217" y="48768"/>
                    <a:pt x="83185" y="44196"/>
                    <a:pt x="80645" y="40513"/>
                  </a:cubicBezTo>
                  <a:lnTo>
                    <a:pt x="75057" y="33909"/>
                  </a:lnTo>
                  <a:lnTo>
                    <a:pt x="64262" y="28829"/>
                  </a:lnTo>
                  <a:cubicBezTo>
                    <a:pt x="55753" y="28829"/>
                    <a:pt x="51816" y="29845"/>
                    <a:pt x="48260" y="31877"/>
                  </a:cubicBezTo>
                  <a:lnTo>
                    <a:pt x="41783" y="36830"/>
                  </a:lnTo>
                  <a:cubicBezTo>
                    <a:pt x="36703" y="44323"/>
                    <a:pt x="34671" y="48768"/>
                    <a:pt x="33274" y="53975"/>
                  </a:cubicBezTo>
                  <a:lnTo>
                    <a:pt x="31115" y="64897"/>
                  </a:lnTo>
                  <a:cubicBezTo>
                    <a:pt x="31115" y="77343"/>
                    <a:pt x="31877" y="83058"/>
                    <a:pt x="33274" y="88138"/>
                  </a:cubicBezTo>
                  <a:lnTo>
                    <a:pt x="36703" y="97790"/>
                  </a:lnTo>
                  <a:cubicBezTo>
                    <a:pt x="41783" y="105283"/>
                    <a:pt x="44831" y="108204"/>
                    <a:pt x="48387" y="110236"/>
                  </a:cubicBezTo>
                  <a:lnTo>
                    <a:pt x="55753" y="113284"/>
                  </a:lnTo>
                  <a:lnTo>
                    <a:pt x="68199" y="112268"/>
                  </a:lnTo>
                  <a:cubicBezTo>
                    <a:pt x="75184" y="108204"/>
                    <a:pt x="78232" y="105283"/>
                    <a:pt x="80772" y="101600"/>
                  </a:cubicBezTo>
                  <a:lnTo>
                    <a:pt x="85344" y="93472"/>
                  </a:lnTo>
                  <a:cubicBezTo>
                    <a:pt x="88138" y="83185"/>
                    <a:pt x="88900" y="77470"/>
                    <a:pt x="88900" y="71247"/>
                  </a:cubicBezTo>
                </a:path>
              </a:pathLst>
            </a:custGeom>
            <a:solidFill>
              <a:srgbClr val="00CC9C"/>
            </a:solidFill>
          </p:spPr>
          <p:txBody>
            <a:bodyPr/>
            <a:lstStyle/>
            <a:p>
              <a:endParaRPr lang="fr-FR"/>
            </a:p>
          </p:txBody>
        </p:sp>
        <p:sp>
          <p:nvSpPr>
            <p:cNvPr id="13" name="Freeform 13"/>
            <p:cNvSpPr/>
            <p:nvPr/>
          </p:nvSpPr>
          <p:spPr>
            <a:xfrm>
              <a:off x="394716" y="274320"/>
              <a:ext cx="112395" cy="136144"/>
            </a:xfrm>
            <a:custGeom>
              <a:avLst/>
              <a:gdLst/>
              <a:ahLst/>
              <a:cxnLst/>
              <a:rect l="l" t="t" r="r" b="b"/>
              <a:pathLst>
                <a:path w="112395" h="136144">
                  <a:moveTo>
                    <a:pt x="0" y="136017"/>
                  </a:moveTo>
                  <a:lnTo>
                    <a:pt x="508" y="122682"/>
                  </a:lnTo>
                  <a:cubicBezTo>
                    <a:pt x="2667" y="111252"/>
                    <a:pt x="4572" y="106045"/>
                    <a:pt x="7366" y="101219"/>
                  </a:cubicBezTo>
                  <a:lnTo>
                    <a:pt x="13843" y="91821"/>
                  </a:lnTo>
                  <a:cubicBezTo>
                    <a:pt x="23368" y="83439"/>
                    <a:pt x="29337" y="79248"/>
                    <a:pt x="36703" y="75184"/>
                  </a:cubicBezTo>
                  <a:lnTo>
                    <a:pt x="48641" y="68707"/>
                  </a:lnTo>
                  <a:cubicBezTo>
                    <a:pt x="58420" y="63500"/>
                    <a:pt x="62484" y="61214"/>
                    <a:pt x="65786" y="58928"/>
                  </a:cubicBezTo>
                  <a:lnTo>
                    <a:pt x="71501" y="54483"/>
                  </a:lnTo>
                  <a:lnTo>
                    <a:pt x="75819" y="47371"/>
                  </a:lnTo>
                  <a:lnTo>
                    <a:pt x="73914" y="35687"/>
                  </a:lnTo>
                  <a:cubicBezTo>
                    <a:pt x="66421" y="28956"/>
                    <a:pt x="61087" y="27305"/>
                    <a:pt x="54102" y="27305"/>
                  </a:cubicBezTo>
                  <a:lnTo>
                    <a:pt x="46990" y="27813"/>
                  </a:lnTo>
                  <a:lnTo>
                    <a:pt x="37846" y="31242"/>
                  </a:lnTo>
                  <a:lnTo>
                    <a:pt x="29972" y="36576"/>
                  </a:lnTo>
                  <a:lnTo>
                    <a:pt x="23368" y="43053"/>
                  </a:lnTo>
                  <a:lnTo>
                    <a:pt x="1397" y="22225"/>
                  </a:lnTo>
                  <a:cubicBezTo>
                    <a:pt x="3429" y="20066"/>
                    <a:pt x="6350" y="17653"/>
                    <a:pt x="10033" y="15113"/>
                  </a:cubicBezTo>
                  <a:lnTo>
                    <a:pt x="18161" y="10160"/>
                  </a:lnTo>
                  <a:cubicBezTo>
                    <a:pt x="28194" y="5588"/>
                    <a:pt x="33909" y="3810"/>
                    <a:pt x="40005" y="2286"/>
                  </a:cubicBezTo>
                  <a:lnTo>
                    <a:pt x="52705" y="0"/>
                  </a:lnTo>
                  <a:cubicBezTo>
                    <a:pt x="67564" y="0"/>
                    <a:pt x="74676" y="1016"/>
                    <a:pt x="80899" y="2921"/>
                  </a:cubicBezTo>
                  <a:lnTo>
                    <a:pt x="92329" y="7620"/>
                  </a:lnTo>
                  <a:cubicBezTo>
                    <a:pt x="100838" y="14605"/>
                    <a:pt x="104140" y="18796"/>
                    <a:pt x="106426" y="23749"/>
                  </a:cubicBezTo>
                  <a:lnTo>
                    <a:pt x="109855" y="34036"/>
                  </a:lnTo>
                  <a:cubicBezTo>
                    <a:pt x="109855" y="45212"/>
                    <a:pt x="108839" y="50038"/>
                    <a:pt x="106807" y="54356"/>
                  </a:cubicBezTo>
                  <a:lnTo>
                    <a:pt x="102235" y="62357"/>
                  </a:lnTo>
                  <a:cubicBezTo>
                    <a:pt x="96012" y="68961"/>
                    <a:pt x="92583" y="71755"/>
                    <a:pt x="89027" y="74168"/>
                  </a:cubicBezTo>
                  <a:lnTo>
                    <a:pt x="81788" y="78740"/>
                  </a:lnTo>
                  <a:lnTo>
                    <a:pt x="72390" y="83947"/>
                  </a:lnTo>
                  <a:cubicBezTo>
                    <a:pt x="65278" y="88011"/>
                    <a:pt x="61722" y="90170"/>
                    <a:pt x="58166" y="92583"/>
                  </a:cubicBezTo>
                  <a:lnTo>
                    <a:pt x="51435" y="97536"/>
                  </a:lnTo>
                  <a:lnTo>
                    <a:pt x="43307" y="105283"/>
                  </a:lnTo>
                  <a:lnTo>
                    <a:pt x="112395" y="107823"/>
                  </a:lnTo>
                  <a:lnTo>
                    <a:pt x="112395" y="136144"/>
                  </a:lnTo>
                  <a:close/>
                </a:path>
              </a:pathLst>
            </a:custGeom>
            <a:solidFill>
              <a:srgbClr val="00CC9C"/>
            </a:solidFill>
          </p:spPr>
          <p:txBody>
            <a:bodyPr/>
            <a:lstStyle/>
            <a:p>
              <a:endParaRPr lang="fr-FR"/>
            </a:p>
          </p:txBody>
        </p:sp>
      </p:grpSp>
      <p:grpSp>
        <p:nvGrpSpPr>
          <p:cNvPr id="14" name="Group 14"/>
          <p:cNvGrpSpPr>
            <a:grpSpLocks noChangeAspect="1"/>
          </p:cNvGrpSpPr>
          <p:nvPr/>
        </p:nvGrpSpPr>
        <p:grpSpPr>
          <a:xfrm>
            <a:off x="5424068" y="4749946"/>
            <a:ext cx="762505" cy="694058"/>
            <a:chOff x="0" y="0"/>
            <a:chExt cx="762495" cy="694055"/>
          </a:xfrm>
        </p:grpSpPr>
        <p:sp>
          <p:nvSpPr>
            <p:cNvPr id="15" name="Freeform 15"/>
            <p:cNvSpPr/>
            <p:nvPr/>
          </p:nvSpPr>
          <p:spPr>
            <a:xfrm>
              <a:off x="63500" y="63500"/>
              <a:ext cx="635508" cy="567055"/>
            </a:xfrm>
            <a:custGeom>
              <a:avLst/>
              <a:gdLst/>
              <a:ahLst/>
              <a:cxnLst/>
              <a:rect l="l" t="t" r="r" b="b"/>
              <a:pathLst>
                <a:path w="635508" h="567055">
                  <a:moveTo>
                    <a:pt x="631698" y="297942"/>
                  </a:moveTo>
                  <a:lnTo>
                    <a:pt x="487045" y="552577"/>
                  </a:lnTo>
                  <a:cubicBezTo>
                    <a:pt x="481965" y="561594"/>
                    <a:pt x="472567" y="567055"/>
                    <a:pt x="462407" y="567055"/>
                  </a:cubicBezTo>
                  <a:lnTo>
                    <a:pt x="173101" y="567055"/>
                  </a:lnTo>
                  <a:cubicBezTo>
                    <a:pt x="162941" y="567055"/>
                    <a:pt x="153543" y="561594"/>
                    <a:pt x="148463" y="552577"/>
                  </a:cubicBezTo>
                  <a:lnTo>
                    <a:pt x="3810" y="297942"/>
                  </a:lnTo>
                  <a:cubicBezTo>
                    <a:pt x="-1270" y="288925"/>
                    <a:pt x="-1270" y="278003"/>
                    <a:pt x="3810" y="268986"/>
                  </a:cubicBezTo>
                  <a:lnTo>
                    <a:pt x="148463" y="14478"/>
                  </a:lnTo>
                  <a:cubicBezTo>
                    <a:pt x="153543" y="5461"/>
                    <a:pt x="162941" y="0"/>
                    <a:pt x="173101" y="0"/>
                  </a:cubicBezTo>
                  <a:lnTo>
                    <a:pt x="462407" y="0"/>
                  </a:lnTo>
                  <a:cubicBezTo>
                    <a:pt x="472567" y="0"/>
                    <a:pt x="481965" y="5461"/>
                    <a:pt x="487045" y="14478"/>
                  </a:cubicBezTo>
                  <a:lnTo>
                    <a:pt x="631698" y="269113"/>
                  </a:lnTo>
                  <a:cubicBezTo>
                    <a:pt x="636778" y="278130"/>
                    <a:pt x="636778" y="289052"/>
                    <a:pt x="631698" y="298069"/>
                  </a:cubicBezTo>
                </a:path>
              </a:pathLst>
            </a:custGeom>
            <a:solidFill>
              <a:srgbClr val="14A1BF"/>
            </a:solidFill>
          </p:spPr>
          <p:txBody>
            <a:bodyPr/>
            <a:lstStyle/>
            <a:p>
              <a:endParaRPr lang="fr-FR"/>
            </a:p>
          </p:txBody>
        </p:sp>
        <p:sp>
          <p:nvSpPr>
            <p:cNvPr id="16" name="Freeform 16"/>
            <p:cNvSpPr/>
            <p:nvPr/>
          </p:nvSpPr>
          <p:spPr>
            <a:xfrm>
              <a:off x="260350" y="148082"/>
              <a:ext cx="438658" cy="482473"/>
            </a:xfrm>
            <a:custGeom>
              <a:avLst/>
              <a:gdLst/>
              <a:ahLst/>
              <a:cxnLst/>
              <a:rect l="l" t="t" r="r" b="b"/>
              <a:pathLst>
                <a:path w="438658" h="482473">
                  <a:moveTo>
                    <a:pt x="261112" y="0"/>
                  </a:moveTo>
                  <a:lnTo>
                    <a:pt x="365887" y="184404"/>
                  </a:lnTo>
                  <a:cubicBezTo>
                    <a:pt x="370967" y="193421"/>
                    <a:pt x="370967" y="204343"/>
                    <a:pt x="365887" y="213360"/>
                  </a:cubicBezTo>
                  <a:lnTo>
                    <a:pt x="255778" y="407289"/>
                  </a:lnTo>
                  <a:cubicBezTo>
                    <a:pt x="250698" y="416306"/>
                    <a:pt x="241300" y="421767"/>
                    <a:pt x="231140" y="421767"/>
                  </a:cubicBezTo>
                  <a:lnTo>
                    <a:pt x="10795" y="421767"/>
                  </a:lnTo>
                  <a:cubicBezTo>
                    <a:pt x="6985" y="421767"/>
                    <a:pt x="3429" y="421005"/>
                    <a:pt x="0" y="419608"/>
                  </a:cubicBezTo>
                  <a:lnTo>
                    <a:pt x="61849" y="482473"/>
                  </a:lnTo>
                  <a:lnTo>
                    <a:pt x="265557" y="482473"/>
                  </a:lnTo>
                  <a:cubicBezTo>
                    <a:pt x="275717" y="482473"/>
                    <a:pt x="285115" y="477012"/>
                    <a:pt x="290195" y="467995"/>
                  </a:cubicBezTo>
                  <a:lnTo>
                    <a:pt x="434848" y="213360"/>
                  </a:lnTo>
                  <a:cubicBezTo>
                    <a:pt x="437388" y="208915"/>
                    <a:pt x="438658" y="203835"/>
                    <a:pt x="438658" y="198882"/>
                  </a:cubicBezTo>
                  <a:lnTo>
                    <a:pt x="437388" y="188849"/>
                  </a:lnTo>
                  <a:lnTo>
                    <a:pt x="424307" y="165735"/>
                  </a:lnTo>
                  <a:close/>
                </a:path>
              </a:pathLst>
            </a:custGeom>
            <a:solidFill>
              <a:srgbClr val="036391"/>
            </a:solidFill>
          </p:spPr>
          <p:txBody>
            <a:bodyPr/>
            <a:lstStyle/>
            <a:p>
              <a:endParaRPr lang="fr-FR"/>
            </a:p>
          </p:txBody>
        </p:sp>
        <p:sp>
          <p:nvSpPr>
            <p:cNvPr id="17" name="Freeform 17"/>
            <p:cNvSpPr/>
            <p:nvPr/>
          </p:nvSpPr>
          <p:spPr>
            <a:xfrm>
              <a:off x="132461" y="124206"/>
              <a:ext cx="497459" cy="445643"/>
            </a:xfrm>
            <a:custGeom>
              <a:avLst/>
              <a:gdLst/>
              <a:ahLst/>
              <a:cxnLst/>
              <a:rect l="l" t="t" r="r" b="b"/>
              <a:pathLst>
                <a:path w="497459" h="445643">
                  <a:moveTo>
                    <a:pt x="493776" y="237236"/>
                  </a:moveTo>
                  <a:lnTo>
                    <a:pt x="383667" y="431165"/>
                  </a:lnTo>
                  <a:cubicBezTo>
                    <a:pt x="378587" y="440182"/>
                    <a:pt x="369189" y="445643"/>
                    <a:pt x="359029" y="445643"/>
                  </a:cubicBezTo>
                  <a:lnTo>
                    <a:pt x="138557" y="445643"/>
                  </a:lnTo>
                  <a:cubicBezTo>
                    <a:pt x="134747" y="445643"/>
                    <a:pt x="131191" y="444881"/>
                    <a:pt x="127762" y="443484"/>
                  </a:cubicBezTo>
                  <a:lnTo>
                    <a:pt x="127635" y="443357"/>
                  </a:lnTo>
                  <a:lnTo>
                    <a:pt x="117094" y="436753"/>
                  </a:lnTo>
                  <a:lnTo>
                    <a:pt x="3810" y="237236"/>
                  </a:lnTo>
                  <a:cubicBezTo>
                    <a:pt x="-1270" y="228219"/>
                    <a:pt x="-1270" y="217297"/>
                    <a:pt x="3810" y="208280"/>
                  </a:cubicBezTo>
                  <a:lnTo>
                    <a:pt x="113919" y="14478"/>
                  </a:lnTo>
                  <a:cubicBezTo>
                    <a:pt x="118999" y="5461"/>
                    <a:pt x="128397" y="0"/>
                    <a:pt x="138557" y="0"/>
                  </a:cubicBezTo>
                  <a:lnTo>
                    <a:pt x="358902" y="0"/>
                  </a:lnTo>
                  <a:cubicBezTo>
                    <a:pt x="369062" y="0"/>
                    <a:pt x="378460" y="5461"/>
                    <a:pt x="383540" y="14478"/>
                  </a:cubicBezTo>
                  <a:lnTo>
                    <a:pt x="493649" y="208407"/>
                  </a:lnTo>
                  <a:cubicBezTo>
                    <a:pt x="498729" y="217424"/>
                    <a:pt x="498729" y="228346"/>
                    <a:pt x="493649" y="237363"/>
                  </a:cubicBezTo>
                </a:path>
              </a:pathLst>
            </a:custGeom>
            <a:solidFill>
              <a:srgbClr val="FFFFFF"/>
            </a:solidFill>
          </p:spPr>
          <p:txBody>
            <a:bodyPr/>
            <a:lstStyle/>
            <a:p>
              <a:endParaRPr lang="fr-FR"/>
            </a:p>
          </p:txBody>
        </p:sp>
        <p:sp>
          <p:nvSpPr>
            <p:cNvPr id="18" name="Freeform 18"/>
            <p:cNvSpPr/>
            <p:nvPr/>
          </p:nvSpPr>
          <p:spPr>
            <a:xfrm>
              <a:off x="260477" y="273431"/>
              <a:ext cx="120269" cy="143764"/>
            </a:xfrm>
            <a:custGeom>
              <a:avLst/>
              <a:gdLst/>
              <a:ahLst/>
              <a:cxnLst/>
              <a:rect l="l" t="t" r="r" b="b"/>
              <a:pathLst>
                <a:path w="120269" h="143764">
                  <a:moveTo>
                    <a:pt x="120269" y="72009"/>
                  </a:moveTo>
                  <a:lnTo>
                    <a:pt x="115697" y="100838"/>
                  </a:lnTo>
                  <a:cubicBezTo>
                    <a:pt x="112649" y="109601"/>
                    <a:pt x="108458" y="117221"/>
                    <a:pt x="103124" y="123571"/>
                  </a:cubicBezTo>
                  <a:lnTo>
                    <a:pt x="91440" y="134874"/>
                  </a:lnTo>
                  <a:cubicBezTo>
                    <a:pt x="76708" y="141986"/>
                    <a:pt x="68707" y="143764"/>
                    <a:pt x="60198" y="143764"/>
                  </a:cubicBezTo>
                  <a:lnTo>
                    <a:pt x="43434" y="141986"/>
                  </a:lnTo>
                  <a:cubicBezTo>
                    <a:pt x="28829" y="134874"/>
                    <a:pt x="22479" y="129921"/>
                    <a:pt x="17145" y="123571"/>
                  </a:cubicBezTo>
                  <a:lnTo>
                    <a:pt x="4572" y="100838"/>
                  </a:lnTo>
                  <a:cubicBezTo>
                    <a:pt x="1524" y="92075"/>
                    <a:pt x="0" y="82550"/>
                    <a:pt x="0" y="72009"/>
                  </a:cubicBezTo>
                  <a:lnTo>
                    <a:pt x="4572" y="43180"/>
                  </a:lnTo>
                  <a:cubicBezTo>
                    <a:pt x="7620" y="34417"/>
                    <a:pt x="11811" y="26797"/>
                    <a:pt x="17145" y="20447"/>
                  </a:cubicBezTo>
                  <a:lnTo>
                    <a:pt x="28829" y="9017"/>
                  </a:lnTo>
                  <a:cubicBezTo>
                    <a:pt x="43434" y="1778"/>
                    <a:pt x="51435" y="0"/>
                    <a:pt x="60071" y="0"/>
                  </a:cubicBezTo>
                  <a:lnTo>
                    <a:pt x="76581" y="1778"/>
                  </a:lnTo>
                  <a:cubicBezTo>
                    <a:pt x="91313" y="9017"/>
                    <a:pt x="97663" y="14097"/>
                    <a:pt x="103124" y="20447"/>
                  </a:cubicBezTo>
                  <a:lnTo>
                    <a:pt x="115697" y="43180"/>
                  </a:lnTo>
                  <a:cubicBezTo>
                    <a:pt x="118745" y="51943"/>
                    <a:pt x="120269" y="61468"/>
                    <a:pt x="120269" y="72009"/>
                  </a:cubicBezTo>
                  <a:moveTo>
                    <a:pt x="88773" y="72009"/>
                  </a:moveTo>
                  <a:lnTo>
                    <a:pt x="88011" y="59944"/>
                  </a:lnTo>
                  <a:cubicBezTo>
                    <a:pt x="85217" y="49403"/>
                    <a:pt x="83185" y="44831"/>
                    <a:pt x="80645" y="41021"/>
                  </a:cubicBezTo>
                  <a:lnTo>
                    <a:pt x="75057" y="34290"/>
                  </a:lnTo>
                  <a:lnTo>
                    <a:pt x="64262" y="29210"/>
                  </a:lnTo>
                  <a:cubicBezTo>
                    <a:pt x="55753" y="29210"/>
                    <a:pt x="51816" y="30226"/>
                    <a:pt x="48260" y="32258"/>
                  </a:cubicBezTo>
                  <a:lnTo>
                    <a:pt x="41783" y="37211"/>
                  </a:lnTo>
                  <a:cubicBezTo>
                    <a:pt x="36703" y="44831"/>
                    <a:pt x="34671" y="49276"/>
                    <a:pt x="33274" y="54610"/>
                  </a:cubicBezTo>
                  <a:lnTo>
                    <a:pt x="31115" y="65659"/>
                  </a:lnTo>
                  <a:cubicBezTo>
                    <a:pt x="31115" y="78232"/>
                    <a:pt x="31877" y="84074"/>
                    <a:pt x="33274" y="89281"/>
                  </a:cubicBezTo>
                  <a:lnTo>
                    <a:pt x="36703" y="99060"/>
                  </a:lnTo>
                  <a:cubicBezTo>
                    <a:pt x="41783" y="106680"/>
                    <a:pt x="44831" y="109601"/>
                    <a:pt x="48387" y="111633"/>
                  </a:cubicBezTo>
                  <a:lnTo>
                    <a:pt x="55753" y="114681"/>
                  </a:lnTo>
                  <a:lnTo>
                    <a:pt x="68199" y="113665"/>
                  </a:lnTo>
                  <a:cubicBezTo>
                    <a:pt x="75184" y="109601"/>
                    <a:pt x="78232" y="106680"/>
                    <a:pt x="80772" y="102870"/>
                  </a:cubicBezTo>
                  <a:lnTo>
                    <a:pt x="85344" y="94615"/>
                  </a:lnTo>
                  <a:cubicBezTo>
                    <a:pt x="88138" y="84201"/>
                    <a:pt x="88900" y="78486"/>
                    <a:pt x="88900" y="72136"/>
                  </a:cubicBezTo>
                </a:path>
              </a:pathLst>
            </a:custGeom>
            <a:solidFill>
              <a:srgbClr val="14A1BF"/>
            </a:solidFill>
          </p:spPr>
          <p:txBody>
            <a:bodyPr/>
            <a:lstStyle/>
            <a:p>
              <a:endParaRPr lang="fr-FR"/>
            </a:p>
          </p:txBody>
        </p:sp>
        <p:sp>
          <p:nvSpPr>
            <p:cNvPr id="19" name="Freeform 19"/>
            <p:cNvSpPr/>
            <p:nvPr/>
          </p:nvSpPr>
          <p:spPr>
            <a:xfrm>
              <a:off x="388493" y="278638"/>
              <a:ext cx="114681" cy="170815"/>
            </a:xfrm>
            <a:custGeom>
              <a:avLst/>
              <a:gdLst/>
              <a:ahLst/>
              <a:cxnLst/>
              <a:rect l="l" t="t" r="r" b="b"/>
              <a:pathLst>
                <a:path w="114681" h="170815">
                  <a:moveTo>
                    <a:pt x="82296" y="80264"/>
                  </a:moveTo>
                  <a:cubicBezTo>
                    <a:pt x="91948" y="82042"/>
                    <a:pt x="99695" y="86741"/>
                    <a:pt x="105664" y="94361"/>
                  </a:cubicBezTo>
                  <a:cubicBezTo>
                    <a:pt x="111633" y="101981"/>
                    <a:pt x="114681" y="111379"/>
                    <a:pt x="114681" y="122428"/>
                  </a:cubicBezTo>
                  <a:lnTo>
                    <a:pt x="113284" y="136525"/>
                  </a:lnTo>
                  <a:cubicBezTo>
                    <a:pt x="107569" y="148463"/>
                    <a:pt x="103505" y="153670"/>
                    <a:pt x="98298" y="157734"/>
                  </a:cubicBezTo>
                  <a:lnTo>
                    <a:pt x="86741" y="165100"/>
                  </a:lnTo>
                  <a:cubicBezTo>
                    <a:pt x="71882" y="169672"/>
                    <a:pt x="63500" y="170815"/>
                    <a:pt x="54102" y="170815"/>
                  </a:cubicBezTo>
                  <a:lnTo>
                    <a:pt x="22733" y="164973"/>
                  </a:lnTo>
                  <a:cubicBezTo>
                    <a:pt x="13589" y="161163"/>
                    <a:pt x="6096" y="155448"/>
                    <a:pt x="0" y="148082"/>
                  </a:cubicBezTo>
                  <a:lnTo>
                    <a:pt x="17653" y="125603"/>
                  </a:lnTo>
                  <a:cubicBezTo>
                    <a:pt x="21717" y="130810"/>
                    <a:pt x="26543" y="134874"/>
                    <a:pt x="32131" y="137668"/>
                  </a:cubicBezTo>
                  <a:lnTo>
                    <a:pt x="44704" y="141986"/>
                  </a:lnTo>
                  <a:cubicBezTo>
                    <a:pt x="62611" y="141986"/>
                    <a:pt x="69850" y="140081"/>
                    <a:pt x="74803" y="136271"/>
                  </a:cubicBezTo>
                  <a:lnTo>
                    <a:pt x="82296" y="126619"/>
                  </a:lnTo>
                  <a:cubicBezTo>
                    <a:pt x="82296" y="110490"/>
                    <a:pt x="79375" y="104140"/>
                    <a:pt x="73660" y="99822"/>
                  </a:cubicBezTo>
                  <a:cubicBezTo>
                    <a:pt x="67945" y="95504"/>
                    <a:pt x="59182" y="93218"/>
                    <a:pt x="47498" y="93218"/>
                  </a:cubicBezTo>
                  <a:lnTo>
                    <a:pt x="41021" y="93218"/>
                  </a:lnTo>
                  <a:lnTo>
                    <a:pt x="41021" y="69723"/>
                  </a:lnTo>
                  <a:lnTo>
                    <a:pt x="48260" y="69723"/>
                  </a:lnTo>
                  <a:cubicBezTo>
                    <a:pt x="57912" y="69723"/>
                    <a:pt x="65405" y="67564"/>
                    <a:pt x="70612" y="63246"/>
                  </a:cubicBezTo>
                  <a:lnTo>
                    <a:pt x="78486" y="53340"/>
                  </a:lnTo>
                  <a:cubicBezTo>
                    <a:pt x="78486" y="40132"/>
                    <a:pt x="76327" y="35306"/>
                    <a:pt x="72009" y="32131"/>
                  </a:cubicBezTo>
                  <a:lnTo>
                    <a:pt x="61976" y="27432"/>
                  </a:lnTo>
                  <a:cubicBezTo>
                    <a:pt x="47879" y="27432"/>
                    <a:pt x="41402" y="29083"/>
                    <a:pt x="35687" y="32385"/>
                  </a:cubicBezTo>
                  <a:lnTo>
                    <a:pt x="25400" y="40386"/>
                  </a:lnTo>
                  <a:lnTo>
                    <a:pt x="2286" y="24130"/>
                  </a:lnTo>
                  <a:cubicBezTo>
                    <a:pt x="4572" y="20447"/>
                    <a:pt x="7747" y="17272"/>
                    <a:pt x="11557" y="14351"/>
                  </a:cubicBezTo>
                  <a:lnTo>
                    <a:pt x="19812" y="8890"/>
                  </a:lnTo>
                  <a:cubicBezTo>
                    <a:pt x="29591" y="4572"/>
                    <a:pt x="34925" y="2921"/>
                    <a:pt x="40640" y="1778"/>
                  </a:cubicBezTo>
                  <a:lnTo>
                    <a:pt x="52324" y="0"/>
                  </a:lnTo>
                  <a:cubicBezTo>
                    <a:pt x="66294" y="0"/>
                    <a:pt x="73533" y="1016"/>
                    <a:pt x="80010" y="3048"/>
                  </a:cubicBezTo>
                  <a:lnTo>
                    <a:pt x="92202" y="8001"/>
                  </a:lnTo>
                  <a:cubicBezTo>
                    <a:pt x="101727" y="15240"/>
                    <a:pt x="105283" y="19685"/>
                    <a:pt x="107950" y="24765"/>
                  </a:cubicBezTo>
                  <a:lnTo>
                    <a:pt x="111760" y="35687"/>
                  </a:lnTo>
                  <a:cubicBezTo>
                    <a:pt x="111760" y="46736"/>
                    <a:pt x="110998" y="51181"/>
                    <a:pt x="109601" y="55499"/>
                  </a:cubicBezTo>
                  <a:lnTo>
                    <a:pt x="106172" y="63627"/>
                  </a:lnTo>
                  <a:cubicBezTo>
                    <a:pt x="100838" y="70612"/>
                    <a:pt x="97790" y="73533"/>
                    <a:pt x="94107" y="75819"/>
                  </a:cubicBezTo>
                  <a:lnTo>
                    <a:pt x="86487" y="79756"/>
                  </a:lnTo>
                </a:path>
              </a:pathLst>
            </a:custGeom>
            <a:solidFill>
              <a:srgbClr val="14A1BF"/>
            </a:solidFill>
          </p:spPr>
          <p:txBody>
            <a:bodyPr/>
            <a:lstStyle/>
            <a:p>
              <a:endParaRPr lang="fr-FR"/>
            </a:p>
          </p:txBody>
        </p:sp>
      </p:grpSp>
      <p:grpSp>
        <p:nvGrpSpPr>
          <p:cNvPr id="20" name="Group 20"/>
          <p:cNvGrpSpPr>
            <a:grpSpLocks noChangeAspect="1"/>
          </p:cNvGrpSpPr>
          <p:nvPr/>
        </p:nvGrpSpPr>
        <p:grpSpPr>
          <a:xfrm>
            <a:off x="0" y="2680973"/>
            <a:ext cx="7559993" cy="1642539"/>
            <a:chOff x="0" y="0"/>
            <a:chExt cx="7559992" cy="1642542"/>
          </a:xfrm>
        </p:grpSpPr>
        <p:sp>
          <p:nvSpPr>
            <p:cNvPr id="21" name="Freeform 21"/>
            <p:cNvSpPr/>
            <p:nvPr/>
          </p:nvSpPr>
          <p:spPr>
            <a:xfrm>
              <a:off x="0" y="0"/>
              <a:ext cx="7560056" cy="1642491"/>
            </a:xfrm>
            <a:custGeom>
              <a:avLst/>
              <a:gdLst/>
              <a:ahLst/>
              <a:cxnLst/>
              <a:rect l="l" t="t" r="r" b="b"/>
              <a:pathLst>
                <a:path w="7560056" h="1642491">
                  <a:moveTo>
                    <a:pt x="0" y="1642491"/>
                  </a:moveTo>
                  <a:lnTo>
                    <a:pt x="7560056" y="1642491"/>
                  </a:lnTo>
                  <a:lnTo>
                    <a:pt x="7560056" y="0"/>
                  </a:lnTo>
                  <a:lnTo>
                    <a:pt x="0" y="0"/>
                  </a:lnTo>
                  <a:close/>
                </a:path>
              </a:pathLst>
            </a:custGeom>
            <a:solidFill>
              <a:srgbClr val="1A1447"/>
            </a:solidFill>
          </p:spPr>
          <p:txBody>
            <a:bodyPr/>
            <a:lstStyle/>
            <a:p>
              <a:endParaRPr lang="fr-FR"/>
            </a:p>
          </p:txBody>
        </p:sp>
      </p:grpSp>
      <p:grpSp>
        <p:nvGrpSpPr>
          <p:cNvPr id="22" name="Group 22"/>
          <p:cNvGrpSpPr>
            <a:grpSpLocks noChangeAspect="1"/>
          </p:cNvGrpSpPr>
          <p:nvPr/>
        </p:nvGrpSpPr>
        <p:grpSpPr>
          <a:xfrm>
            <a:off x="756000" y="269119"/>
            <a:ext cx="6476448" cy="1983229"/>
            <a:chOff x="0" y="0"/>
            <a:chExt cx="6476454" cy="1983232"/>
          </a:xfrm>
        </p:grpSpPr>
        <p:sp>
          <p:nvSpPr>
            <p:cNvPr id="23" name="Freeform 23"/>
            <p:cNvSpPr/>
            <p:nvPr/>
          </p:nvSpPr>
          <p:spPr>
            <a:xfrm>
              <a:off x="63500" y="387477"/>
              <a:ext cx="6053328" cy="1532255"/>
            </a:xfrm>
            <a:custGeom>
              <a:avLst/>
              <a:gdLst/>
              <a:ahLst/>
              <a:cxnLst/>
              <a:rect l="l" t="t" r="r" b="b"/>
              <a:pathLst>
                <a:path w="6053328" h="1532255">
                  <a:moveTo>
                    <a:pt x="12700" y="1506855"/>
                  </a:moveTo>
                  <a:lnTo>
                    <a:pt x="6040628" y="1506855"/>
                  </a:lnTo>
                  <a:lnTo>
                    <a:pt x="6040628" y="1519555"/>
                  </a:lnTo>
                  <a:lnTo>
                    <a:pt x="6027928" y="1519555"/>
                  </a:lnTo>
                  <a:lnTo>
                    <a:pt x="6027928" y="12700"/>
                  </a:lnTo>
                  <a:lnTo>
                    <a:pt x="6040628" y="12700"/>
                  </a:lnTo>
                  <a:lnTo>
                    <a:pt x="6040628" y="25400"/>
                  </a:lnTo>
                  <a:lnTo>
                    <a:pt x="12700" y="25400"/>
                  </a:lnTo>
                  <a:lnTo>
                    <a:pt x="12700" y="12700"/>
                  </a:lnTo>
                  <a:lnTo>
                    <a:pt x="25400" y="12700"/>
                  </a:lnTo>
                  <a:lnTo>
                    <a:pt x="25400" y="1519555"/>
                  </a:lnTo>
                  <a:lnTo>
                    <a:pt x="12700" y="1519555"/>
                  </a:lnTo>
                  <a:lnTo>
                    <a:pt x="12700" y="1506855"/>
                  </a:lnTo>
                  <a:moveTo>
                    <a:pt x="12700" y="1532255"/>
                  </a:moveTo>
                  <a:lnTo>
                    <a:pt x="0" y="1532255"/>
                  </a:lnTo>
                  <a:lnTo>
                    <a:pt x="0" y="0"/>
                  </a:lnTo>
                  <a:lnTo>
                    <a:pt x="6053328" y="0"/>
                  </a:lnTo>
                  <a:lnTo>
                    <a:pt x="6053328" y="1532255"/>
                  </a:lnTo>
                  <a:lnTo>
                    <a:pt x="12700" y="1532255"/>
                  </a:lnTo>
                  <a:close/>
                </a:path>
              </a:pathLst>
            </a:custGeom>
            <a:solidFill>
              <a:srgbClr val="1A1447"/>
            </a:solidFill>
          </p:spPr>
          <p:txBody>
            <a:bodyPr/>
            <a:lstStyle/>
            <a:p>
              <a:endParaRPr lang="fr-FR"/>
            </a:p>
          </p:txBody>
        </p:sp>
        <p:sp>
          <p:nvSpPr>
            <p:cNvPr id="24" name="Freeform 24"/>
            <p:cNvSpPr/>
            <p:nvPr/>
          </p:nvSpPr>
          <p:spPr>
            <a:xfrm>
              <a:off x="582422" y="1378712"/>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5" name="Freeform 25"/>
            <p:cNvSpPr/>
            <p:nvPr/>
          </p:nvSpPr>
          <p:spPr>
            <a:xfrm>
              <a:off x="1836928" y="138899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6" name="Freeform 26"/>
            <p:cNvSpPr/>
            <p:nvPr/>
          </p:nvSpPr>
          <p:spPr>
            <a:xfrm>
              <a:off x="3118358" y="1374648"/>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7" name="Freeform 27"/>
            <p:cNvSpPr/>
            <p:nvPr/>
          </p:nvSpPr>
          <p:spPr>
            <a:xfrm>
              <a:off x="4558411" y="1370330"/>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8" name="Freeform 28"/>
            <p:cNvSpPr/>
            <p:nvPr/>
          </p:nvSpPr>
          <p:spPr>
            <a:xfrm>
              <a:off x="5732653" y="63500"/>
              <a:ext cx="680212" cy="646176"/>
            </a:xfrm>
            <a:custGeom>
              <a:avLst/>
              <a:gdLst/>
              <a:ahLst/>
              <a:cxnLst/>
              <a:rect l="l" t="t" r="r" b="b"/>
              <a:pathLst>
                <a:path w="680212" h="646176">
                  <a:moveTo>
                    <a:pt x="340106" y="646049"/>
                  </a:moveTo>
                  <a:cubicBezTo>
                    <a:pt x="527939" y="646049"/>
                    <a:pt x="680212" y="501396"/>
                    <a:pt x="680212" y="322961"/>
                  </a:cubicBezTo>
                  <a:cubicBezTo>
                    <a:pt x="680212" y="144526"/>
                    <a:pt x="528066" y="0"/>
                    <a:pt x="340106" y="0"/>
                  </a:cubicBezTo>
                  <a:cubicBezTo>
                    <a:pt x="152146" y="0"/>
                    <a:pt x="0" y="144653"/>
                    <a:pt x="0" y="323088"/>
                  </a:cubicBezTo>
                  <a:cubicBezTo>
                    <a:pt x="0" y="501523"/>
                    <a:pt x="152273" y="646176"/>
                    <a:pt x="340106" y="646176"/>
                  </a:cubicBezTo>
                </a:path>
              </a:pathLst>
            </a:custGeom>
            <a:solidFill>
              <a:srgbClr val="1A1447"/>
            </a:solidFill>
          </p:spPr>
          <p:txBody>
            <a:bodyPr/>
            <a:lstStyle/>
            <a:p>
              <a:endParaRPr lang="fr-FR"/>
            </a:p>
          </p:txBody>
        </p:sp>
        <p:sp>
          <p:nvSpPr>
            <p:cNvPr id="29" name="Freeform 29"/>
            <p:cNvSpPr/>
            <p:nvPr/>
          </p:nvSpPr>
          <p:spPr>
            <a:xfrm>
              <a:off x="559435" y="186055"/>
              <a:ext cx="1947672" cy="416306"/>
            </a:xfrm>
            <a:custGeom>
              <a:avLst/>
              <a:gdLst/>
              <a:ahLst/>
              <a:cxnLst/>
              <a:rect l="l" t="t" r="r" b="b"/>
              <a:pathLst>
                <a:path w="1947672" h="416306">
                  <a:moveTo>
                    <a:pt x="0" y="416306"/>
                  </a:moveTo>
                  <a:lnTo>
                    <a:pt x="1947672" y="416306"/>
                  </a:lnTo>
                  <a:lnTo>
                    <a:pt x="1947672" y="0"/>
                  </a:lnTo>
                  <a:lnTo>
                    <a:pt x="0" y="0"/>
                  </a:lnTo>
                  <a:close/>
                </a:path>
              </a:pathLst>
            </a:custGeom>
            <a:solidFill>
              <a:srgbClr val="FFFFFF"/>
            </a:solidFill>
          </p:spPr>
          <p:txBody>
            <a:bodyPr/>
            <a:lstStyle/>
            <a:p>
              <a:endParaRPr lang="fr-FR"/>
            </a:p>
          </p:txBody>
        </p:sp>
      </p:grpSp>
      <p:sp>
        <p:nvSpPr>
          <p:cNvPr id="30" name="TextBox 99"/>
          <p:cNvSpPr txBox="1"/>
          <p:nvPr/>
        </p:nvSpPr>
        <p:spPr>
          <a:xfrm>
            <a:off x="6672167" y="9971913"/>
            <a:ext cx="248917" cy="240665"/>
          </a:xfrm>
          <a:prstGeom prst="rect">
            <a:avLst/>
          </a:prstGeom>
        </p:spPr>
        <p:txBody>
          <a:bodyPr lIns="0" tIns="0" rIns="0" bIns="0" rtlCol="0" anchor="t">
            <a:spAutoFit/>
          </a:bodyPr>
          <a:lstStyle/>
          <a:p>
            <a:pPr algn="l">
              <a:lnSpc>
                <a:spcPts val="1959"/>
              </a:lnSpc>
            </a:pPr>
            <a:r>
              <a:rPr lang="en-US" sz="1399" b="1" spc="8">
                <a:solidFill>
                  <a:srgbClr val="231F20"/>
                </a:solidFill>
                <a:latin typeface="IBM Plex Sans Bold"/>
                <a:ea typeface="IBM Plex Sans Bold"/>
                <a:cs typeface="IBM Plex Sans Bold"/>
                <a:sym typeface="IBM Plex Sans Bold"/>
              </a:rPr>
              <a:t>15</a:t>
            </a:r>
          </a:p>
        </p:txBody>
      </p:sp>
      <p:sp>
        <p:nvSpPr>
          <p:cNvPr id="31" name="TextBox 51"/>
          <p:cNvSpPr txBox="1"/>
          <p:nvPr/>
        </p:nvSpPr>
        <p:spPr>
          <a:xfrm>
            <a:off x="1474355" y="1529747"/>
            <a:ext cx="1066499" cy="202556"/>
          </a:xfrm>
          <a:prstGeom prst="rect">
            <a:avLst/>
          </a:prstGeom>
        </p:spPr>
        <p:txBody>
          <a:bodyPr wrap="square" lIns="0" tIns="0" rIns="0" bIns="0" rtlCol="0" anchor="t">
            <a:spAutoFit/>
          </a:bodyPr>
          <a:lstStyle/>
          <a:p>
            <a:pPr algn="just">
              <a:lnSpc>
                <a:spcPts val="1705"/>
              </a:lnSpc>
            </a:pPr>
            <a:r>
              <a:rPr lang="en-US" sz="1200" spc="4" dirty="0">
                <a:solidFill>
                  <a:srgbClr val="464395"/>
                </a:solidFill>
                <a:latin typeface="IBM Plex Sans"/>
                <a:ea typeface="IBM Plex Sans"/>
                <a:cs typeface="IBM Plex Sans"/>
                <a:sym typeface="IBM Plex Sans"/>
              </a:rPr>
              <a:t>2 INTAKES</a:t>
            </a:r>
            <a:endParaRPr lang="en-US" sz="1200" i="1" spc="4" dirty="0">
              <a:solidFill>
                <a:srgbClr val="231F20"/>
              </a:solidFill>
              <a:latin typeface="IBM Plex Sans Italics"/>
              <a:ea typeface="IBM Plex Sans Italics"/>
              <a:cs typeface="IBM Plex Sans Italics"/>
              <a:sym typeface="IBM Plex Sans Italics"/>
            </a:endParaRPr>
          </a:p>
        </p:txBody>
      </p:sp>
      <p:sp>
        <p:nvSpPr>
          <p:cNvPr id="32" name="TextBox 32"/>
          <p:cNvSpPr txBox="1"/>
          <p:nvPr/>
        </p:nvSpPr>
        <p:spPr>
          <a:xfrm>
            <a:off x="567738" y="6584175"/>
            <a:ext cx="1606115" cy="154466"/>
          </a:xfrm>
          <a:prstGeom prst="rect">
            <a:avLst/>
          </a:prstGeom>
        </p:spPr>
        <p:txBody>
          <a:bodyPr lIns="0" tIns="0" rIns="0" bIns="0" rtlCol="0" anchor="t">
            <a:spAutoFit/>
          </a:bodyPr>
          <a:lstStyle/>
          <a:p>
            <a:pPr>
              <a:lnSpc>
                <a:spcPts val="1200"/>
              </a:lnSpc>
            </a:pPr>
            <a:r>
              <a:rPr lang="en-US" sz="1200" i="1" spc="4" dirty="0">
                <a:solidFill>
                  <a:srgbClr val="1A1447"/>
                </a:solidFill>
                <a:latin typeface="IBM Plex Sans Italics"/>
                <a:ea typeface="IBM Plex Sans Italics"/>
                <a:cs typeface="IBM Plex Sans Italics"/>
                <a:sym typeface="IBM Plex Sans Italics"/>
              </a:rPr>
              <a:t>French language for international students 
Culture, Economy &amp; Geopolitics
Business English &amp; Communication
</a:t>
            </a:r>
          </a:p>
        </p:txBody>
      </p:sp>
      <p:sp>
        <p:nvSpPr>
          <p:cNvPr id="33" name="TextBox 33"/>
          <p:cNvSpPr txBox="1"/>
          <p:nvPr/>
        </p:nvSpPr>
        <p:spPr>
          <a:xfrm>
            <a:off x="618915" y="5447243"/>
            <a:ext cx="1789005"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TO START 
LANGUAGE ENTRY LEVEL</a:t>
            </a:r>
          </a:p>
        </p:txBody>
      </p:sp>
      <p:sp>
        <p:nvSpPr>
          <p:cNvPr id="34" name="TextBox 52"/>
          <p:cNvSpPr txBox="1"/>
          <p:nvPr/>
        </p:nvSpPr>
        <p:spPr>
          <a:xfrm>
            <a:off x="2746506" y="1510697"/>
            <a:ext cx="838810" cy="221792"/>
          </a:xfrm>
          <a:prstGeom prst="rect">
            <a:avLst/>
          </a:prstGeom>
        </p:spPr>
        <p:txBody>
          <a:bodyPr lIns="0" tIns="0" rIns="0" bIns="0" rtlCol="0" anchor="t">
            <a:spAutoFit/>
          </a:bodyPr>
          <a:lstStyle/>
          <a:p>
            <a:pPr algn="just">
              <a:lnSpc>
                <a:spcPts val="1908"/>
              </a:lnSpc>
            </a:pPr>
            <a:r>
              <a:rPr lang="en-US" sz="1200" spc="4" dirty="0">
                <a:solidFill>
                  <a:srgbClr val="464395"/>
                </a:solidFill>
                <a:latin typeface="IBM Plex Sans"/>
                <a:ea typeface="IBM Plex Sans"/>
                <a:cs typeface="IBM Plex Sans"/>
                <a:sym typeface="IBM Plex Sans"/>
              </a:rPr>
              <a:t>LANGUAGE</a:t>
            </a:r>
            <a:endParaRPr lang="en-US" sz="1200" i="1" spc="4" dirty="0">
              <a:solidFill>
                <a:srgbClr val="231F20"/>
              </a:solidFill>
              <a:latin typeface="IBM Plex Sans Italics"/>
              <a:ea typeface="IBM Plex Sans Italics"/>
              <a:cs typeface="IBM Plex Sans Italics"/>
              <a:sym typeface="IBM Plex Sans Italics"/>
            </a:endParaRPr>
          </a:p>
        </p:txBody>
      </p:sp>
      <p:sp>
        <p:nvSpPr>
          <p:cNvPr id="35" name="TextBox 35"/>
          <p:cNvSpPr txBox="1"/>
          <p:nvPr/>
        </p:nvSpPr>
        <p:spPr>
          <a:xfrm>
            <a:off x="537734" y="9010415"/>
            <a:ext cx="3010814" cy="179536"/>
          </a:xfrm>
          <a:prstGeom prst="rect">
            <a:avLst/>
          </a:prstGeom>
        </p:spPr>
        <p:txBody>
          <a:bodyPr lIns="0" tIns="0" rIns="0" bIns="0" rtlCol="0" anchor="t">
            <a:spAutoFit/>
          </a:bodyPr>
          <a:lstStyle/>
          <a:p>
            <a:pPr algn="l">
              <a:lnSpc>
                <a:spcPts val="1439"/>
              </a:lnSpc>
            </a:pPr>
            <a:r>
              <a:rPr lang="en-US" sz="1200" i="1" spc="4" dirty="0" err="1">
                <a:solidFill>
                  <a:srgbClr val="1A1447"/>
                </a:solidFill>
                <a:latin typeface="IBM Plex Sans Italics"/>
                <a:ea typeface="IBM Plex Sans Italics"/>
                <a:cs typeface="IBM Plex Sans Italics"/>
                <a:sym typeface="IBM Plex Sans Italics"/>
              </a:rPr>
              <a:t>• Product manager 
• Marketing officer/manager
• Sales officer/manager
• Account manager 
• Key account manager
• International business manager assistant • International project coordinator</a:t>
            </a:r>
            <a:endParaRPr lang="en-US" sz="1200" i="1" spc="4" dirty="0">
              <a:solidFill>
                <a:srgbClr val="1A1447"/>
              </a:solidFill>
              <a:latin typeface="IBM Plex Sans Italics"/>
              <a:ea typeface="IBM Plex Sans Italics"/>
              <a:cs typeface="IBM Plex Sans Italics"/>
              <a:sym typeface="IBM Plex Sans Italics"/>
            </a:endParaRPr>
          </a:p>
        </p:txBody>
      </p:sp>
      <p:sp>
        <p:nvSpPr>
          <p:cNvPr id="36" name="TextBox 36"/>
          <p:cNvSpPr txBox="1"/>
          <p:nvPr/>
        </p:nvSpPr>
        <p:spPr>
          <a:xfrm>
            <a:off x="2754878" y="6599644"/>
            <a:ext cx="1543031" cy="154466"/>
          </a:xfrm>
          <a:prstGeom prst="rect">
            <a:avLst/>
          </a:prstGeom>
        </p:spPr>
        <p:txBody>
          <a:bodyPr lIns="0" tIns="0" rIns="0" bIns="0" rtlCol="0" anchor="t">
            <a:spAutoFit/>
          </a:bodyPr>
          <a:lstStyle/>
          <a:p>
            <a:pPr marL="0" lvl="0" indent="0" algn="l">
              <a:lnSpc>
                <a:spcPts val="1200"/>
              </a:lnSpc>
              <a:spcBef>
                <a:spcPct val="0"/>
              </a:spcBef>
            </a:pPr>
            <a:r>
              <a:rPr lang="en-US" sz="1200" i="1" u="none" strike="noStrike" spc="4" dirty="0">
                <a:solidFill>
                  <a:srgbClr val="1A1447"/>
                </a:solidFill>
                <a:latin typeface="IBM Plex Sans Italics"/>
                <a:ea typeface="IBM Plex Sans Italics"/>
                <a:cs typeface="IBM Plex Sans Italics"/>
                <a:sym typeface="IBM Plex Sans Italics"/>
              </a:rPr>
              <a:t>Sales and commercial negociation
WebMarketing &amp; Business Development
</a:t>
            </a:r>
          </a:p>
        </p:txBody>
      </p:sp>
      <p:sp>
        <p:nvSpPr>
          <p:cNvPr id="37" name="TextBox 37"/>
          <p:cNvSpPr txBox="1"/>
          <p:nvPr/>
        </p:nvSpPr>
        <p:spPr>
          <a:xfrm>
            <a:off x="2932852" y="5447243"/>
            <a:ext cx="1520552"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SUPPORTED BY OUR MULTILINGUAL TEAM</a:t>
            </a:r>
          </a:p>
        </p:txBody>
      </p:sp>
      <p:sp>
        <p:nvSpPr>
          <p:cNvPr id="38" name="TextBox 53"/>
          <p:cNvSpPr txBox="1"/>
          <p:nvPr/>
        </p:nvSpPr>
        <p:spPr>
          <a:xfrm>
            <a:off x="4001006" y="1529747"/>
            <a:ext cx="1091866" cy="212174"/>
          </a:xfrm>
          <a:prstGeom prst="rect">
            <a:avLst/>
          </a:prstGeom>
        </p:spPr>
        <p:txBody>
          <a:bodyPr lIns="0" tIns="0" rIns="0" bIns="0" rtlCol="0" anchor="t">
            <a:spAutoFit/>
          </a:bodyPr>
          <a:lstStyle/>
          <a:p>
            <a:pPr algn="just">
              <a:lnSpc>
                <a:spcPts val="1796"/>
              </a:lnSpc>
            </a:pPr>
            <a:r>
              <a:rPr lang="en-US" sz="1200" spc="4" dirty="0">
                <a:solidFill>
                  <a:srgbClr val="464395"/>
                </a:solidFill>
                <a:latin typeface="IBM Plex Sans"/>
                <a:ea typeface="IBM Plex Sans"/>
                <a:cs typeface="IBM Plex Sans"/>
                <a:sym typeface="IBM Plex Sans"/>
              </a:rPr>
              <a:t>INTERNSHIP</a:t>
            </a:r>
          </a:p>
        </p:txBody>
      </p:sp>
      <p:sp>
        <p:nvSpPr>
          <p:cNvPr id="39" name="TextBox 39"/>
          <p:cNvSpPr txBox="1"/>
          <p:nvPr/>
        </p:nvSpPr>
        <p:spPr>
          <a:xfrm>
            <a:off x="5430213" y="1743483"/>
            <a:ext cx="1306830" cy="179536"/>
          </a:xfrm>
          <a:prstGeom prst="rect">
            <a:avLst/>
          </a:prstGeom>
        </p:spPr>
        <p:txBody>
          <a:bodyPr lIns="0" tIns="0" rIns="0" bIns="0" rtlCol="0" anchor="t">
            <a:spAutoFit/>
          </a:bodyPr>
          <a:lstStyle/>
          <a:p>
            <a:pPr>
              <a:lnSpc>
                <a:spcPts val="1439"/>
              </a:lnSpc>
            </a:pPr>
            <a:r>
              <a:rPr lang="en-US" sz="1200" i="1" spc="4" dirty="0">
                <a:solidFill>
                  <a:srgbClr val="231F20"/>
                </a:solidFill>
                <a:latin typeface="IBM Plex Sans Italics"/>
                <a:ea typeface="IBM Plex Sans Italics"/>
                <a:cs typeface="IBM Plex Sans Italics"/>
                <a:sym typeface="IBM Plex Sans Italics"/>
              </a:rPr>
              <a:t>On file and interview</a:t>
            </a:r>
          </a:p>
        </p:txBody>
      </p:sp>
      <p:sp>
        <p:nvSpPr>
          <p:cNvPr id="40" name="TextBox 40"/>
          <p:cNvSpPr txBox="1"/>
          <p:nvPr/>
        </p:nvSpPr>
        <p:spPr>
          <a:xfrm>
            <a:off x="5175047" y="5447243"/>
            <a:ext cx="1328147"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TITRE AVEC LABEL RNCP EN OPTION</a:t>
            </a:r>
          </a:p>
        </p:txBody>
      </p:sp>
      <p:sp>
        <p:nvSpPr>
          <p:cNvPr id="41" name="TextBox 41"/>
          <p:cNvSpPr txBox="1"/>
          <p:nvPr/>
        </p:nvSpPr>
        <p:spPr>
          <a:xfrm>
            <a:off x="4989195" y="6599644"/>
            <a:ext cx="1699851" cy="154466"/>
          </a:xfrm>
          <a:prstGeom prst="rect">
            <a:avLst/>
          </a:prstGeom>
        </p:spPr>
        <p:txBody>
          <a:bodyPr lIns="0" tIns="0" rIns="0" bIns="0" rtlCol="0" anchor="t">
            <a:spAutoFit/>
          </a:bodyPr>
          <a:lstStyle/>
          <a:p>
            <a:pPr marL="0" lvl="0" indent="0" algn="l">
              <a:lnSpc>
                <a:spcPts val="1200"/>
              </a:lnSpc>
              <a:spcBef>
                <a:spcPct val="0"/>
              </a:spcBef>
            </a:pPr>
            <a:r>
              <a:rPr lang="en-US" sz="1200" i="1" u="none" strike="noStrike" spc="4" dirty="0">
                <a:solidFill>
                  <a:srgbClr val="1A1447"/>
                </a:solidFill>
                <a:latin typeface="IBM Plex Sans Italics"/>
                <a:ea typeface="IBM Plex Sans Italics"/>
                <a:cs typeface="IBM Plex Sans Italics"/>
                <a:sym typeface="IBM Plex Sans Italics"/>
              </a:rPr>
              <a:t>Operational Marketing models and practices
Marketing data research and analysis</a:t>
            </a:r>
          </a:p>
        </p:txBody>
      </p:sp>
      <p:sp>
        <p:nvSpPr>
          <p:cNvPr id="42" name="TextBox 42"/>
          <p:cNvSpPr txBox="1"/>
          <p:nvPr/>
        </p:nvSpPr>
        <p:spPr>
          <a:xfrm>
            <a:off x="774204" y="2950440"/>
            <a:ext cx="6055900" cy="179536"/>
          </a:xfrm>
          <a:prstGeom prst="rect">
            <a:avLst/>
          </a:prstGeom>
        </p:spPr>
        <p:txBody>
          <a:bodyPr lIns="0" tIns="0" rIns="0" bIns="0" rtlCol="0" anchor="t">
            <a:spAutoFit/>
          </a:bodyPr>
          <a:lstStyle/>
          <a:p>
            <a:pPr algn="just">
              <a:lnSpc>
                <a:spcPts val="1439"/>
              </a:lnSpc>
            </a:pPr>
            <a:r>
              <a:rPr lang="en-US" sz="1200" spc="7" dirty="0">
                <a:solidFill>
                  <a:srgbClr val="FFFFFF"/>
                </a:solidFill>
                <a:latin typeface="IBM Plex Sans"/>
                <a:ea typeface="IBM Plex Sans"/>
                <a:cs typeface="IBM Plex Sans"/>
                <a:sym typeface="IBM Plex Sans"/>
              </a:rPr>
              <a:t>Specialized program for international students, who will master three languages with a good knowledge of international business. 
The program starts with mainly language classes and aims at making you able to follow an intense program on the third year. You will become capable to develop business ac- tivities in France and abroad.
</a:t>
            </a:r>
            <a:endParaRPr lang="en-US" sz="1200" spc="4" dirty="0">
              <a:solidFill>
                <a:srgbClr val="FFFFFF"/>
              </a:solidFill>
              <a:latin typeface="IBM Plex Sans"/>
              <a:ea typeface="IBM Plex Sans"/>
              <a:cs typeface="IBM Plex Sans"/>
              <a:sym typeface="IBM Plex Sans"/>
            </a:endParaRPr>
          </a:p>
        </p:txBody>
      </p:sp>
      <p:sp>
        <p:nvSpPr>
          <p:cNvPr id="43" name="TextBox 43"/>
          <p:cNvSpPr txBox="1"/>
          <p:nvPr/>
        </p:nvSpPr>
        <p:spPr>
          <a:xfrm>
            <a:off x="6595587" y="404108"/>
            <a:ext cx="525475" cy="397269"/>
          </a:xfrm>
          <a:prstGeom prst="rect">
            <a:avLst/>
          </a:prstGeom>
        </p:spPr>
        <p:txBody>
          <a:bodyPr lIns="0" tIns="0" rIns="0" bIns="0" rtlCol="0" anchor="t">
            <a:spAutoFit/>
          </a:bodyPr>
          <a:lstStyle/>
          <a:p>
            <a:pPr algn="ctr">
              <a:lnSpc>
                <a:spcPts val="1660"/>
              </a:lnSpc>
            </a:pPr>
            <a:r>
              <a:rPr lang="en-US" sz="1399" b="1" spc="8" dirty="0">
                <a:solidFill>
                  <a:srgbClr val="FFFFFF"/>
                </a:solidFill>
                <a:latin typeface="IBM Plex Sans Bold"/>
                <a:ea typeface="IBM Plex Sans Bold"/>
                <a:cs typeface="IBM Plex Sans Bold"/>
                <a:sym typeface="IBM Plex Sans Bold"/>
              </a:rPr>
              <a:t>3 </a:t>
            </a:r>
          </a:p>
          <a:p>
            <a:pPr algn="l">
              <a:lnSpc>
                <a:spcPts val="1423"/>
              </a:lnSpc>
            </a:pPr>
            <a:r>
              <a:rPr lang="en-US" sz="1200" b="1" spc="7" dirty="0">
                <a:solidFill>
                  <a:srgbClr val="FFFFFF"/>
                </a:solidFill>
                <a:latin typeface="IBM Plex Sans Bold"/>
                <a:ea typeface="IBM Plex Sans Bold"/>
                <a:cs typeface="IBM Plex Sans Bold"/>
                <a:sym typeface="IBM Plex Sans Bold"/>
              </a:rPr>
              <a:t>YEARS</a:t>
            </a:r>
          </a:p>
        </p:txBody>
      </p:sp>
      <p:sp>
        <p:nvSpPr>
          <p:cNvPr id="44" name="TextBox 44"/>
          <p:cNvSpPr txBox="1"/>
          <p:nvPr/>
        </p:nvSpPr>
        <p:spPr>
          <a:xfrm>
            <a:off x="2597896" y="10378411"/>
            <a:ext cx="2515629" cy="151428"/>
          </a:xfrm>
          <a:prstGeom prst="rect">
            <a:avLst/>
          </a:prstGeom>
        </p:spPr>
        <p:txBody>
          <a:bodyPr lIns="0" tIns="0" rIns="0" bIns="0" rtlCol="0" anchor="t">
            <a:spAutoFit/>
          </a:bodyPr>
          <a:lstStyle/>
          <a:p>
            <a:pPr algn="l">
              <a:lnSpc>
                <a:spcPts val="1260"/>
              </a:lnSpc>
            </a:pPr>
            <a:r>
              <a:rPr lang="en-US" sz="900" i="1" spc="25">
                <a:solidFill>
                  <a:srgbClr val="939496"/>
                </a:solidFill>
                <a:latin typeface="IBM Plex Sans Italics"/>
                <a:ea typeface="IBM Plex Sans Italics"/>
                <a:cs typeface="IBM Plex Sans Italics"/>
                <a:sym typeface="IBM Plex Sans Italics"/>
              </a:rPr>
              <a:t>Etablissement d’enseignement supérieur privé</a:t>
            </a:r>
          </a:p>
        </p:txBody>
      </p:sp>
      <p:sp>
        <p:nvSpPr>
          <p:cNvPr id="45" name="TextBox 45"/>
          <p:cNvSpPr txBox="1"/>
          <p:nvPr/>
        </p:nvSpPr>
        <p:spPr>
          <a:xfrm>
            <a:off x="537734" y="8547291"/>
            <a:ext cx="354531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OCCUPATIONS</a:t>
            </a:r>
          </a:p>
        </p:txBody>
      </p:sp>
      <p:sp>
        <p:nvSpPr>
          <p:cNvPr id="46" name="TextBox 46"/>
          <p:cNvSpPr txBox="1"/>
          <p:nvPr/>
        </p:nvSpPr>
        <p:spPr>
          <a:xfrm>
            <a:off x="537734" y="6063605"/>
            <a:ext cx="3915670"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TEACHING UNITS</a:t>
            </a:r>
          </a:p>
        </p:txBody>
      </p:sp>
      <p:sp>
        <p:nvSpPr>
          <p:cNvPr id="47" name="TextBox 47"/>
          <p:cNvSpPr txBox="1"/>
          <p:nvPr/>
        </p:nvSpPr>
        <p:spPr>
          <a:xfrm>
            <a:off x="537734" y="4387205"/>
            <a:ext cx="423111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TOP3 - KEY POINTS</a:t>
            </a:r>
          </a:p>
        </p:txBody>
      </p:sp>
      <p:sp>
        <p:nvSpPr>
          <p:cNvPr id="48" name="TextBox 48"/>
          <p:cNvSpPr txBox="1"/>
          <p:nvPr/>
        </p:nvSpPr>
        <p:spPr>
          <a:xfrm>
            <a:off x="1465355" y="960787"/>
            <a:ext cx="5130232" cy="270202"/>
          </a:xfrm>
          <a:prstGeom prst="rect">
            <a:avLst/>
          </a:prstGeom>
        </p:spPr>
        <p:txBody>
          <a:bodyPr wrap="square" lIns="0" tIns="0" rIns="0" bIns="0" rtlCol="0" anchor="t">
            <a:spAutoFit/>
          </a:bodyPr>
          <a:lstStyle/>
          <a:p>
            <a:pPr algn="just">
              <a:lnSpc>
                <a:spcPts val="2160"/>
              </a:lnSpc>
            </a:pPr>
            <a:r>
              <a:rPr lang="en-US" sz="1800" b="1" spc="7" dirty="0">
                <a:solidFill>
                  <a:srgbClr val="1A1447"/>
                </a:solidFill>
                <a:latin typeface="IBM Plex Sans Bold"/>
                <a:ea typeface="IBM Plex Sans Bold"/>
                <a:cs typeface="IBM Plex Sans Bold"/>
                <a:sym typeface="IBM Plex Sans Bold"/>
              </a:rPr>
              <a:t>LANGUAGE &amp; INTERNATIONAL MARKETING FRENCH-ENGLISH</a:t>
            </a:r>
          </a:p>
        </p:txBody>
      </p:sp>
      <p:sp>
        <p:nvSpPr>
          <p:cNvPr id="49" name="TextBox 49"/>
          <p:cNvSpPr txBox="1"/>
          <p:nvPr/>
        </p:nvSpPr>
        <p:spPr>
          <a:xfrm>
            <a:off x="5455302" y="1547187"/>
            <a:ext cx="783022" cy="192491"/>
          </a:xfrm>
          <a:prstGeom prst="rect">
            <a:avLst/>
          </a:prstGeom>
        </p:spPr>
        <p:txBody>
          <a:bodyPr lIns="0" tIns="0" rIns="0" bIns="0" rtlCol="0" anchor="t">
            <a:spAutoFit/>
          </a:bodyPr>
          <a:lstStyle/>
          <a:p>
            <a:pPr algn="l">
              <a:lnSpc>
                <a:spcPts val="1539"/>
              </a:lnSpc>
            </a:pPr>
            <a:r>
              <a:rPr lang="en-US" sz="1100" spc="4" dirty="0">
                <a:solidFill>
                  <a:srgbClr val="464395"/>
                </a:solidFill>
                <a:latin typeface="IBM Plex Sans"/>
                <a:ea typeface="IBM Plex Sans"/>
                <a:cs typeface="IBM Plex Sans"/>
                <a:sym typeface="IBM Plex Sans"/>
              </a:rPr>
              <a:t>ADMISSION</a:t>
            </a:r>
          </a:p>
        </p:txBody>
      </p:sp>
      <p:sp>
        <p:nvSpPr>
          <p:cNvPr id="50" name="TextBox 50"/>
          <p:cNvSpPr txBox="1"/>
          <p:nvPr/>
        </p:nvSpPr>
        <p:spPr>
          <a:xfrm>
            <a:off x="1465355" y="468535"/>
            <a:ext cx="1795272" cy="405111"/>
          </a:xfrm>
          <a:prstGeom prst="rect">
            <a:avLst/>
          </a:prstGeom>
        </p:spPr>
        <p:txBody>
          <a:bodyPr lIns="0" tIns="0" rIns="0" bIns="0" rtlCol="0" anchor="t">
            <a:spAutoFit/>
          </a:bodyPr>
          <a:lstStyle/>
          <a:p>
            <a:pPr algn="l">
              <a:lnSpc>
                <a:spcPts val="3359"/>
              </a:lnSpc>
            </a:pPr>
            <a:r>
              <a:rPr lang="en-US" sz="2400" b="1" spc="14" dirty="0">
                <a:solidFill>
                  <a:srgbClr val="231F20"/>
                </a:solidFill>
                <a:latin typeface="IBM Plex Sans Bold"/>
                <a:ea typeface="IBM Plex Sans Bold"/>
                <a:cs typeface="IBM Plex Sans Bold"/>
                <a:sym typeface="IBM Plex Sans Bold"/>
              </a:rPr>
              <a:t>BACHELOR</a:t>
            </a:r>
          </a:p>
        </p:txBody>
      </p:sp>
      <p:sp>
        <p:nvSpPr>
          <p:cNvPr id="52" name="TextBox 31">
            <a:extLst>
              <a:ext uri="{FF2B5EF4-FFF2-40B4-BE49-F238E27FC236}">
                <a16:creationId xmlns:a16="http://schemas.microsoft.com/office/drawing/2014/main" id="{73338D7F-8308-E7F2-0829-44BBD7B44255}"/>
              </a:ext>
            </a:extLst>
          </p:cNvPr>
          <p:cNvSpPr txBox="1"/>
          <p:nvPr/>
        </p:nvSpPr>
        <p:spPr>
          <a:xfrm>
            <a:off x="1474356" y="1720247"/>
            <a:ext cx="780016" cy="202556"/>
          </a:xfrm>
          <a:prstGeom prst="rect">
            <a:avLst/>
          </a:prstGeom>
        </p:spPr>
        <p:txBody>
          <a:bodyPr lIns="0" tIns="0" rIns="0" bIns="0" rtlCol="0" anchor="t">
            <a:spAutoFit/>
          </a:bodyPr>
          <a:lstStyle/>
          <a:p>
            <a:pPr>
              <a:lnSpc>
                <a:spcPts val="1705"/>
              </a:lnSpc>
            </a:pPr>
            <a:r>
              <a:rPr lang="en-US" sz="1200" i="1" spc="4" dirty="0">
                <a:solidFill>
                  <a:srgbClr val="231F20"/>
                </a:solidFill>
                <a:latin typeface="IBM Plex Sans Italics"/>
                <a:ea typeface="IBM Plex Sans Italics"/>
                <a:cs typeface="IBM Plex Sans Italics"/>
                <a:sym typeface="IBM Plex Sans Italics"/>
              </a:rPr>
              <a:t>Fall Spring</a:t>
            </a:r>
          </a:p>
        </p:txBody>
      </p:sp>
      <p:sp>
        <p:nvSpPr>
          <p:cNvPr id="51" name="TextBox 34">
            <a:extLst>
              <a:ext uri="{FF2B5EF4-FFF2-40B4-BE49-F238E27FC236}">
                <a16:creationId xmlns:a16="http://schemas.microsoft.com/office/drawing/2014/main" id="{3F76F06D-7C5A-115E-C327-BCA4898F60E6}"/>
              </a:ext>
            </a:extLst>
          </p:cNvPr>
          <p:cNvSpPr txBox="1"/>
          <p:nvPr/>
        </p:nvSpPr>
        <p:spPr>
          <a:xfrm>
            <a:off x="2749061" y="1716228"/>
            <a:ext cx="838811" cy="221792"/>
          </a:xfrm>
          <a:prstGeom prst="rect">
            <a:avLst/>
          </a:prstGeom>
        </p:spPr>
        <p:txBody>
          <a:bodyPr lIns="0" tIns="0" rIns="0" bIns="0" rtlCol="0" anchor="t">
            <a:spAutoFit/>
          </a:bodyPr>
          <a:lstStyle/>
          <a:p>
            <a:pPr>
              <a:lnSpc>
                <a:spcPts val="1908"/>
              </a:lnSpc>
            </a:pPr>
            <a:r>
              <a:rPr lang="en-US" sz="1200" i="1" spc="4" dirty="0" err="1">
                <a:solidFill>
                  <a:srgbClr val="231F20"/>
                </a:solidFill>
                <a:latin typeface="IBM Plex Sans Italics"/>
                <a:ea typeface="IBM Plex Sans Italics"/>
                <a:cs typeface="IBM Plex Sans Italics"/>
                <a:sym typeface="IBM Plex Sans Italics"/>
              </a:rPr>
              <a:t>English</a:t>
            </a:r>
            <a:r>
              <a:rPr lang="en-US" sz="1200" i="1" spc="4" dirty="0">
                <a:solidFill>
                  <a:srgbClr val="231F20"/>
                </a:solidFill>
                <a:latin typeface="IBM Plex Sans Italics"/>
                <a:ea typeface="IBM Plex Sans Italics"/>
                <a:cs typeface="IBM Plex Sans Italics"/>
                <a:sym typeface="IBM Plex Sans Italics"/>
              </a:rPr>
              <a:t/>
            </a:r>
          </a:p>
        </p:txBody>
      </p:sp>
      <p:sp>
        <p:nvSpPr>
          <p:cNvPr id="54" name="TextBox 38">
            <a:extLst>
              <a:ext uri="{FF2B5EF4-FFF2-40B4-BE49-F238E27FC236}">
                <a16:creationId xmlns:a16="http://schemas.microsoft.com/office/drawing/2014/main" id="{F4D71D31-FE13-729F-DD0F-F89716948679}"/>
              </a:ext>
            </a:extLst>
          </p:cNvPr>
          <p:cNvSpPr txBox="1"/>
          <p:nvPr/>
        </p:nvSpPr>
        <p:spPr>
          <a:xfrm>
            <a:off x="3996412" y="1738606"/>
            <a:ext cx="899438" cy="420564"/>
          </a:xfrm>
          <a:prstGeom prst="rect">
            <a:avLst/>
          </a:prstGeom>
        </p:spPr>
        <p:txBody>
          <a:bodyPr wrap="square" lIns="0" tIns="0" rIns="0" bIns="0" rtlCol="0" anchor="t">
            <a:spAutoFit/>
          </a:bodyPr>
          <a:lstStyle/>
          <a:p>
            <a:pPr>
              <a:lnSpc>
                <a:spcPts val="1705"/>
              </a:lnSpc>
            </a:pPr>
            <a:r>
              <a:rPr lang="en-US" sz="1200" i="1" spc="4" dirty="0">
                <a:solidFill>
                  <a:srgbClr val="231F20"/>
                </a:solidFill>
                <a:latin typeface="IBM Plex Sans Italics"/>
                <a:ea typeface="IBM Plex Sans Italics"/>
                <a:cs typeface="IBM Plex Sans Italics"/>
                <a:sym typeface="IBM Plex Sans Italics"/>
              </a:rPr>
              <a:t>4 months experience</a:t>
            </a:r>
          </a:p>
          <a:p>
            <a:pPr algn="just">
              <a:lnSpc>
                <a:spcPts val="1705"/>
              </a:lnSpc>
            </a:pPr>
            <a:endParaRPr lang="en-US" sz="1200" i="1" spc="4" dirty="0">
              <a:solidFill>
                <a:srgbClr val="231F20"/>
              </a:solidFill>
              <a:latin typeface="IBM Plex Sans Italics"/>
              <a:ea typeface="IBM Plex Sans Italics"/>
              <a:cs typeface="IBM Plex Sans Italics"/>
              <a:sym typeface="IBM Plex Sans Italics"/>
            </a:endParaR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pSp>
        <p:nvGrpSpPr>
          <p:cNvPr id="2" name="Group 2"/>
          <p:cNvGrpSpPr>
            <a:grpSpLocks noChangeAspect="1"/>
          </p:cNvGrpSpPr>
          <p:nvPr/>
        </p:nvGrpSpPr>
        <p:grpSpPr>
          <a:xfrm>
            <a:off x="1079383" y="4764424"/>
            <a:ext cx="762505" cy="679580"/>
            <a:chOff x="0" y="0"/>
            <a:chExt cx="762495" cy="679577"/>
          </a:xfrm>
        </p:grpSpPr>
        <p:sp>
          <p:nvSpPr>
            <p:cNvPr id="3" name="Freeform 3"/>
            <p:cNvSpPr/>
            <p:nvPr/>
          </p:nvSpPr>
          <p:spPr>
            <a:xfrm>
              <a:off x="63500" y="63500"/>
              <a:ext cx="635508" cy="552577"/>
            </a:xfrm>
            <a:custGeom>
              <a:avLst/>
              <a:gdLst/>
              <a:ahLst/>
              <a:cxnLst/>
              <a:rect l="l" t="t" r="r" b="b"/>
              <a:pathLst>
                <a:path w="635508" h="552577">
                  <a:moveTo>
                    <a:pt x="631698" y="290322"/>
                  </a:moveTo>
                  <a:lnTo>
                    <a:pt x="487045" y="538480"/>
                  </a:lnTo>
                  <a:cubicBezTo>
                    <a:pt x="481965" y="547243"/>
                    <a:pt x="472567" y="552577"/>
                    <a:pt x="462407" y="552577"/>
                  </a:cubicBezTo>
                  <a:lnTo>
                    <a:pt x="173101" y="552577"/>
                  </a:lnTo>
                  <a:cubicBezTo>
                    <a:pt x="162941" y="552577"/>
                    <a:pt x="153543" y="547243"/>
                    <a:pt x="148463" y="538480"/>
                  </a:cubicBezTo>
                  <a:lnTo>
                    <a:pt x="3810" y="290322"/>
                  </a:lnTo>
                  <a:cubicBezTo>
                    <a:pt x="-1270" y="281559"/>
                    <a:pt x="-1270" y="270891"/>
                    <a:pt x="3810" y="262128"/>
                  </a:cubicBezTo>
                  <a:lnTo>
                    <a:pt x="148463" y="14097"/>
                  </a:lnTo>
                  <a:cubicBezTo>
                    <a:pt x="153543" y="5334"/>
                    <a:pt x="162941" y="0"/>
                    <a:pt x="173101" y="0"/>
                  </a:cubicBezTo>
                  <a:lnTo>
                    <a:pt x="462407" y="0"/>
                  </a:lnTo>
                  <a:cubicBezTo>
                    <a:pt x="472567" y="0"/>
                    <a:pt x="481965" y="5334"/>
                    <a:pt x="487045" y="14097"/>
                  </a:cubicBezTo>
                  <a:lnTo>
                    <a:pt x="631698" y="262128"/>
                  </a:lnTo>
                  <a:cubicBezTo>
                    <a:pt x="636778" y="270891"/>
                    <a:pt x="636778" y="281559"/>
                    <a:pt x="631698" y="290322"/>
                  </a:cubicBezTo>
                </a:path>
              </a:pathLst>
            </a:custGeom>
            <a:solidFill>
              <a:srgbClr val="7DE314"/>
            </a:solidFill>
          </p:spPr>
          <p:txBody>
            <a:bodyPr/>
            <a:lstStyle/>
            <a:p>
              <a:endParaRPr lang="fr-FR"/>
            </a:p>
          </p:txBody>
        </p:sp>
        <p:sp>
          <p:nvSpPr>
            <p:cNvPr id="4" name="Freeform 4"/>
            <p:cNvSpPr/>
            <p:nvPr/>
          </p:nvSpPr>
          <p:spPr>
            <a:xfrm>
              <a:off x="260223" y="145923"/>
              <a:ext cx="438785" cy="470027"/>
            </a:xfrm>
            <a:custGeom>
              <a:avLst/>
              <a:gdLst/>
              <a:ahLst/>
              <a:cxnLst/>
              <a:rect l="l" t="t" r="r" b="b"/>
              <a:pathLst>
                <a:path w="438785" h="470027">
                  <a:moveTo>
                    <a:pt x="261239" y="0"/>
                  </a:moveTo>
                  <a:lnTo>
                    <a:pt x="366014" y="179705"/>
                  </a:lnTo>
                  <a:cubicBezTo>
                    <a:pt x="371094" y="188468"/>
                    <a:pt x="371094" y="199136"/>
                    <a:pt x="366014" y="207899"/>
                  </a:cubicBezTo>
                  <a:lnTo>
                    <a:pt x="255905" y="396875"/>
                  </a:lnTo>
                  <a:cubicBezTo>
                    <a:pt x="250825" y="405638"/>
                    <a:pt x="241427" y="410972"/>
                    <a:pt x="231267" y="410972"/>
                  </a:cubicBezTo>
                  <a:lnTo>
                    <a:pt x="10795" y="410972"/>
                  </a:lnTo>
                  <a:cubicBezTo>
                    <a:pt x="6985" y="410972"/>
                    <a:pt x="3429" y="410210"/>
                    <a:pt x="0" y="408813"/>
                  </a:cubicBezTo>
                  <a:lnTo>
                    <a:pt x="61849" y="470027"/>
                  </a:lnTo>
                  <a:lnTo>
                    <a:pt x="265684" y="470027"/>
                  </a:lnTo>
                  <a:cubicBezTo>
                    <a:pt x="275844" y="470027"/>
                    <a:pt x="285242" y="464693"/>
                    <a:pt x="290322" y="455930"/>
                  </a:cubicBezTo>
                  <a:lnTo>
                    <a:pt x="434975" y="208026"/>
                  </a:lnTo>
                  <a:cubicBezTo>
                    <a:pt x="437515" y="203708"/>
                    <a:pt x="438785" y="198755"/>
                    <a:pt x="438785" y="193929"/>
                  </a:cubicBezTo>
                  <a:lnTo>
                    <a:pt x="437515" y="184150"/>
                  </a:lnTo>
                  <a:lnTo>
                    <a:pt x="424434" y="161671"/>
                  </a:lnTo>
                  <a:close/>
                </a:path>
              </a:pathLst>
            </a:custGeom>
            <a:solidFill>
              <a:srgbClr val="3DC903"/>
            </a:solidFill>
          </p:spPr>
          <p:txBody>
            <a:bodyPr/>
            <a:lstStyle/>
            <a:p>
              <a:endParaRPr lang="fr-FR"/>
            </a:p>
          </p:txBody>
        </p:sp>
        <p:sp>
          <p:nvSpPr>
            <p:cNvPr id="5" name="Freeform 5"/>
            <p:cNvSpPr/>
            <p:nvPr/>
          </p:nvSpPr>
          <p:spPr>
            <a:xfrm>
              <a:off x="132461" y="122682"/>
              <a:ext cx="497459" cy="434213"/>
            </a:xfrm>
            <a:custGeom>
              <a:avLst/>
              <a:gdLst/>
              <a:ahLst/>
              <a:cxnLst/>
              <a:rect l="l" t="t" r="r" b="b"/>
              <a:pathLst>
                <a:path w="497459" h="434213">
                  <a:moveTo>
                    <a:pt x="493776" y="231140"/>
                  </a:moveTo>
                  <a:lnTo>
                    <a:pt x="383667" y="420116"/>
                  </a:lnTo>
                  <a:cubicBezTo>
                    <a:pt x="378587" y="428879"/>
                    <a:pt x="369189" y="434213"/>
                    <a:pt x="359029" y="434213"/>
                  </a:cubicBezTo>
                  <a:lnTo>
                    <a:pt x="138557" y="434213"/>
                  </a:lnTo>
                  <a:cubicBezTo>
                    <a:pt x="134747" y="434213"/>
                    <a:pt x="131191" y="433451"/>
                    <a:pt x="127762" y="432054"/>
                  </a:cubicBezTo>
                  <a:lnTo>
                    <a:pt x="127635" y="432054"/>
                  </a:lnTo>
                  <a:lnTo>
                    <a:pt x="117094" y="425577"/>
                  </a:lnTo>
                  <a:lnTo>
                    <a:pt x="3810" y="231140"/>
                  </a:lnTo>
                  <a:cubicBezTo>
                    <a:pt x="-1270" y="222377"/>
                    <a:pt x="-1270" y="211709"/>
                    <a:pt x="3810" y="202946"/>
                  </a:cubicBezTo>
                  <a:lnTo>
                    <a:pt x="113919" y="14097"/>
                  </a:lnTo>
                  <a:cubicBezTo>
                    <a:pt x="118999" y="5334"/>
                    <a:pt x="128397" y="0"/>
                    <a:pt x="138557" y="0"/>
                  </a:cubicBezTo>
                  <a:lnTo>
                    <a:pt x="358902" y="0"/>
                  </a:lnTo>
                  <a:cubicBezTo>
                    <a:pt x="369062" y="0"/>
                    <a:pt x="378460" y="5334"/>
                    <a:pt x="383540" y="14097"/>
                  </a:cubicBezTo>
                  <a:lnTo>
                    <a:pt x="493649" y="203073"/>
                  </a:lnTo>
                  <a:cubicBezTo>
                    <a:pt x="498729" y="211836"/>
                    <a:pt x="498729" y="222504"/>
                    <a:pt x="493649" y="231267"/>
                  </a:cubicBezTo>
                </a:path>
              </a:pathLst>
            </a:custGeom>
            <a:solidFill>
              <a:srgbClr val="FFFFFF"/>
            </a:solidFill>
          </p:spPr>
          <p:txBody>
            <a:bodyPr/>
            <a:lstStyle/>
            <a:p>
              <a:endParaRPr lang="fr-FR"/>
            </a:p>
          </p:txBody>
        </p:sp>
        <p:sp>
          <p:nvSpPr>
            <p:cNvPr id="6" name="Freeform 6"/>
            <p:cNvSpPr/>
            <p:nvPr/>
          </p:nvSpPr>
          <p:spPr>
            <a:xfrm>
              <a:off x="260477" y="267970"/>
              <a:ext cx="120269" cy="140081"/>
            </a:xfrm>
            <a:custGeom>
              <a:avLst/>
              <a:gdLst/>
              <a:ahLst/>
              <a:cxnLst/>
              <a:rect l="l" t="t" r="r" b="b"/>
              <a:pathLst>
                <a:path w="120269" h="140081">
                  <a:moveTo>
                    <a:pt x="120269" y="70231"/>
                  </a:moveTo>
                  <a:lnTo>
                    <a:pt x="115697" y="98298"/>
                  </a:lnTo>
                  <a:cubicBezTo>
                    <a:pt x="112649" y="106807"/>
                    <a:pt x="108458" y="114173"/>
                    <a:pt x="103124" y="120396"/>
                  </a:cubicBezTo>
                  <a:lnTo>
                    <a:pt x="91440" y="131445"/>
                  </a:lnTo>
                  <a:cubicBezTo>
                    <a:pt x="76708" y="138303"/>
                    <a:pt x="68707" y="140081"/>
                    <a:pt x="60198" y="140081"/>
                  </a:cubicBezTo>
                  <a:lnTo>
                    <a:pt x="43434" y="138430"/>
                  </a:lnTo>
                  <a:cubicBezTo>
                    <a:pt x="28829" y="131572"/>
                    <a:pt x="22479" y="126619"/>
                    <a:pt x="17145" y="120396"/>
                  </a:cubicBezTo>
                  <a:lnTo>
                    <a:pt x="4572" y="98298"/>
                  </a:lnTo>
                  <a:cubicBezTo>
                    <a:pt x="1524" y="89789"/>
                    <a:pt x="0" y="80391"/>
                    <a:pt x="0" y="70231"/>
                  </a:cubicBezTo>
                  <a:lnTo>
                    <a:pt x="4572" y="42164"/>
                  </a:lnTo>
                  <a:cubicBezTo>
                    <a:pt x="7620" y="33655"/>
                    <a:pt x="11811" y="26289"/>
                    <a:pt x="17145" y="20066"/>
                  </a:cubicBezTo>
                  <a:lnTo>
                    <a:pt x="28829" y="8890"/>
                  </a:lnTo>
                  <a:cubicBezTo>
                    <a:pt x="43434" y="1778"/>
                    <a:pt x="51435" y="0"/>
                    <a:pt x="60071" y="0"/>
                  </a:cubicBezTo>
                  <a:lnTo>
                    <a:pt x="76581" y="1778"/>
                  </a:lnTo>
                  <a:cubicBezTo>
                    <a:pt x="91313" y="8890"/>
                    <a:pt x="97663" y="13716"/>
                    <a:pt x="103124" y="19939"/>
                  </a:cubicBezTo>
                  <a:lnTo>
                    <a:pt x="115697" y="42037"/>
                  </a:lnTo>
                  <a:cubicBezTo>
                    <a:pt x="118745" y="50546"/>
                    <a:pt x="120269" y="59944"/>
                    <a:pt x="120269" y="70104"/>
                  </a:cubicBezTo>
                  <a:moveTo>
                    <a:pt x="88773" y="70104"/>
                  </a:moveTo>
                  <a:lnTo>
                    <a:pt x="88011" y="58293"/>
                  </a:lnTo>
                  <a:cubicBezTo>
                    <a:pt x="85217" y="48006"/>
                    <a:pt x="83185" y="43561"/>
                    <a:pt x="80645" y="39878"/>
                  </a:cubicBezTo>
                  <a:lnTo>
                    <a:pt x="75057" y="33401"/>
                  </a:lnTo>
                  <a:lnTo>
                    <a:pt x="64262" y="28448"/>
                  </a:lnTo>
                  <a:cubicBezTo>
                    <a:pt x="55753" y="28448"/>
                    <a:pt x="51816" y="29464"/>
                    <a:pt x="48260" y="31496"/>
                  </a:cubicBezTo>
                  <a:lnTo>
                    <a:pt x="41783" y="36322"/>
                  </a:lnTo>
                  <a:cubicBezTo>
                    <a:pt x="36703" y="43688"/>
                    <a:pt x="34671" y="48133"/>
                    <a:pt x="33274" y="53340"/>
                  </a:cubicBezTo>
                  <a:lnTo>
                    <a:pt x="31115" y="64135"/>
                  </a:lnTo>
                  <a:cubicBezTo>
                    <a:pt x="31115" y="76454"/>
                    <a:pt x="31877" y="82042"/>
                    <a:pt x="33274" y="87122"/>
                  </a:cubicBezTo>
                  <a:lnTo>
                    <a:pt x="36703" y="96520"/>
                  </a:lnTo>
                  <a:cubicBezTo>
                    <a:pt x="41783" y="103886"/>
                    <a:pt x="44831" y="106807"/>
                    <a:pt x="48387" y="108712"/>
                  </a:cubicBezTo>
                  <a:lnTo>
                    <a:pt x="55753" y="111760"/>
                  </a:lnTo>
                  <a:lnTo>
                    <a:pt x="68199" y="110744"/>
                  </a:lnTo>
                  <a:cubicBezTo>
                    <a:pt x="75184" y="106680"/>
                    <a:pt x="78232" y="103886"/>
                    <a:pt x="80772" y="100203"/>
                  </a:cubicBezTo>
                  <a:lnTo>
                    <a:pt x="85344" y="92075"/>
                  </a:lnTo>
                  <a:cubicBezTo>
                    <a:pt x="88138" y="81915"/>
                    <a:pt x="88900" y="76327"/>
                    <a:pt x="88900" y="70104"/>
                  </a:cubicBezTo>
                </a:path>
              </a:pathLst>
            </a:custGeom>
            <a:solidFill>
              <a:srgbClr val="7DE314"/>
            </a:solidFill>
          </p:spPr>
          <p:txBody>
            <a:bodyPr/>
            <a:lstStyle/>
            <a:p>
              <a:endParaRPr lang="fr-FR"/>
            </a:p>
          </p:txBody>
        </p:sp>
        <p:sp>
          <p:nvSpPr>
            <p:cNvPr id="7" name="Freeform 7"/>
            <p:cNvSpPr/>
            <p:nvPr/>
          </p:nvSpPr>
          <p:spPr>
            <a:xfrm>
              <a:off x="399034" y="273939"/>
              <a:ext cx="99187" cy="131953"/>
            </a:xfrm>
            <a:custGeom>
              <a:avLst/>
              <a:gdLst/>
              <a:ahLst/>
              <a:cxnLst/>
              <a:rect l="l" t="t" r="r" b="b"/>
              <a:pathLst>
                <a:path w="99187" h="131953">
                  <a:moveTo>
                    <a:pt x="99187" y="104013"/>
                  </a:moveTo>
                  <a:lnTo>
                    <a:pt x="99187" y="131953"/>
                  </a:lnTo>
                  <a:lnTo>
                    <a:pt x="4572" y="131953"/>
                  </a:lnTo>
                  <a:lnTo>
                    <a:pt x="4572" y="104013"/>
                  </a:lnTo>
                  <a:lnTo>
                    <a:pt x="37719" y="104013"/>
                  </a:lnTo>
                  <a:lnTo>
                    <a:pt x="37719" y="34036"/>
                  </a:lnTo>
                  <a:cubicBezTo>
                    <a:pt x="36322" y="35941"/>
                    <a:pt x="34163" y="37719"/>
                    <a:pt x="31115" y="39751"/>
                  </a:cubicBezTo>
                  <a:lnTo>
                    <a:pt x="24765" y="43434"/>
                  </a:lnTo>
                  <a:lnTo>
                    <a:pt x="13970" y="48260"/>
                  </a:lnTo>
                  <a:cubicBezTo>
                    <a:pt x="6350" y="50419"/>
                    <a:pt x="3048" y="50927"/>
                    <a:pt x="0" y="50927"/>
                  </a:cubicBezTo>
                  <a:lnTo>
                    <a:pt x="0" y="22098"/>
                  </a:lnTo>
                  <a:cubicBezTo>
                    <a:pt x="2794" y="22098"/>
                    <a:pt x="6223" y="21209"/>
                    <a:pt x="10287" y="19431"/>
                  </a:cubicBezTo>
                  <a:lnTo>
                    <a:pt x="18288" y="15494"/>
                  </a:lnTo>
                  <a:cubicBezTo>
                    <a:pt x="26035" y="10541"/>
                    <a:pt x="29464" y="8128"/>
                    <a:pt x="32258" y="5715"/>
                  </a:cubicBezTo>
                  <a:lnTo>
                    <a:pt x="36957" y="1397"/>
                  </a:lnTo>
                  <a:lnTo>
                    <a:pt x="69723" y="0"/>
                  </a:lnTo>
                  <a:lnTo>
                    <a:pt x="69723" y="103886"/>
                  </a:lnTo>
                  <a:close/>
                </a:path>
              </a:pathLst>
            </a:custGeom>
            <a:solidFill>
              <a:srgbClr val="7DE314"/>
            </a:solidFill>
          </p:spPr>
          <p:txBody>
            <a:bodyPr/>
            <a:lstStyle/>
            <a:p>
              <a:endParaRPr lang="fr-FR"/>
            </a:p>
          </p:txBody>
        </p:sp>
      </p:grpSp>
      <p:grpSp>
        <p:nvGrpSpPr>
          <p:cNvPr id="8" name="Group 8"/>
          <p:cNvGrpSpPr>
            <a:grpSpLocks noChangeAspect="1"/>
          </p:cNvGrpSpPr>
          <p:nvPr/>
        </p:nvGrpSpPr>
        <p:grpSpPr>
          <a:xfrm>
            <a:off x="3338779" y="4757195"/>
            <a:ext cx="762505" cy="686800"/>
            <a:chOff x="0" y="0"/>
            <a:chExt cx="762495" cy="686803"/>
          </a:xfrm>
        </p:grpSpPr>
        <p:sp>
          <p:nvSpPr>
            <p:cNvPr id="9" name="Freeform 9"/>
            <p:cNvSpPr/>
            <p:nvPr/>
          </p:nvSpPr>
          <p:spPr>
            <a:xfrm>
              <a:off x="63500" y="63500"/>
              <a:ext cx="635508" cy="559689"/>
            </a:xfrm>
            <a:custGeom>
              <a:avLst/>
              <a:gdLst/>
              <a:ahLst/>
              <a:cxnLst/>
              <a:rect l="l" t="t" r="r" b="b"/>
              <a:pathLst>
                <a:path w="635508" h="559689">
                  <a:moveTo>
                    <a:pt x="631698" y="294132"/>
                  </a:moveTo>
                  <a:lnTo>
                    <a:pt x="487045" y="545465"/>
                  </a:lnTo>
                  <a:cubicBezTo>
                    <a:pt x="481965" y="554355"/>
                    <a:pt x="472567" y="559689"/>
                    <a:pt x="462407" y="559689"/>
                  </a:cubicBezTo>
                  <a:lnTo>
                    <a:pt x="173101" y="559689"/>
                  </a:lnTo>
                  <a:cubicBezTo>
                    <a:pt x="162941" y="559689"/>
                    <a:pt x="153543" y="554228"/>
                    <a:pt x="148463" y="545465"/>
                  </a:cubicBezTo>
                  <a:lnTo>
                    <a:pt x="3810" y="294132"/>
                  </a:lnTo>
                  <a:cubicBezTo>
                    <a:pt x="-1270" y="285242"/>
                    <a:pt x="-1270" y="274447"/>
                    <a:pt x="3810" y="265557"/>
                  </a:cubicBezTo>
                  <a:lnTo>
                    <a:pt x="148463" y="14224"/>
                  </a:lnTo>
                  <a:cubicBezTo>
                    <a:pt x="153543" y="5334"/>
                    <a:pt x="162941" y="0"/>
                    <a:pt x="173101" y="0"/>
                  </a:cubicBezTo>
                  <a:lnTo>
                    <a:pt x="462407" y="0"/>
                  </a:lnTo>
                  <a:cubicBezTo>
                    <a:pt x="472567" y="0"/>
                    <a:pt x="481965" y="5461"/>
                    <a:pt x="487045" y="14224"/>
                  </a:cubicBezTo>
                  <a:lnTo>
                    <a:pt x="631698" y="265684"/>
                  </a:lnTo>
                  <a:cubicBezTo>
                    <a:pt x="636778" y="274574"/>
                    <a:pt x="636778" y="285369"/>
                    <a:pt x="631698" y="294259"/>
                  </a:cubicBezTo>
                </a:path>
              </a:pathLst>
            </a:custGeom>
            <a:solidFill>
              <a:srgbClr val="00CC9C"/>
            </a:solidFill>
          </p:spPr>
          <p:txBody>
            <a:bodyPr/>
            <a:lstStyle/>
            <a:p>
              <a:endParaRPr lang="fr-FR"/>
            </a:p>
          </p:txBody>
        </p:sp>
        <p:sp>
          <p:nvSpPr>
            <p:cNvPr id="10" name="Freeform 10"/>
            <p:cNvSpPr/>
            <p:nvPr/>
          </p:nvSpPr>
          <p:spPr>
            <a:xfrm>
              <a:off x="260223" y="147066"/>
              <a:ext cx="438785" cy="476123"/>
            </a:xfrm>
            <a:custGeom>
              <a:avLst/>
              <a:gdLst/>
              <a:ahLst/>
              <a:cxnLst/>
              <a:rect l="l" t="t" r="r" b="b"/>
              <a:pathLst>
                <a:path w="438785" h="476123">
                  <a:moveTo>
                    <a:pt x="261239" y="0"/>
                  </a:moveTo>
                  <a:lnTo>
                    <a:pt x="366014" y="182118"/>
                  </a:lnTo>
                  <a:cubicBezTo>
                    <a:pt x="371094" y="191008"/>
                    <a:pt x="371094" y="201803"/>
                    <a:pt x="366014" y="210693"/>
                  </a:cubicBezTo>
                  <a:lnTo>
                    <a:pt x="255905" y="402082"/>
                  </a:lnTo>
                  <a:cubicBezTo>
                    <a:pt x="250825" y="410972"/>
                    <a:pt x="241427" y="416306"/>
                    <a:pt x="231267" y="416306"/>
                  </a:cubicBezTo>
                  <a:lnTo>
                    <a:pt x="10795" y="416306"/>
                  </a:lnTo>
                  <a:cubicBezTo>
                    <a:pt x="7112" y="416306"/>
                    <a:pt x="3429" y="415544"/>
                    <a:pt x="0" y="414147"/>
                  </a:cubicBezTo>
                  <a:lnTo>
                    <a:pt x="61849" y="476123"/>
                  </a:lnTo>
                  <a:lnTo>
                    <a:pt x="265684" y="476123"/>
                  </a:lnTo>
                  <a:cubicBezTo>
                    <a:pt x="275844" y="476123"/>
                    <a:pt x="285242" y="470662"/>
                    <a:pt x="290322" y="461899"/>
                  </a:cubicBezTo>
                  <a:lnTo>
                    <a:pt x="434975" y="210566"/>
                  </a:lnTo>
                  <a:cubicBezTo>
                    <a:pt x="437515" y="206121"/>
                    <a:pt x="438785" y="201168"/>
                    <a:pt x="438785" y="196342"/>
                  </a:cubicBezTo>
                  <a:lnTo>
                    <a:pt x="437515" y="186436"/>
                  </a:lnTo>
                  <a:lnTo>
                    <a:pt x="424434" y="163576"/>
                  </a:lnTo>
                  <a:close/>
                </a:path>
              </a:pathLst>
            </a:custGeom>
            <a:solidFill>
              <a:srgbClr val="00A35E"/>
            </a:solidFill>
          </p:spPr>
          <p:txBody>
            <a:bodyPr/>
            <a:lstStyle/>
            <a:p>
              <a:endParaRPr lang="fr-FR"/>
            </a:p>
          </p:txBody>
        </p:sp>
        <p:sp>
          <p:nvSpPr>
            <p:cNvPr id="11" name="Freeform 11"/>
            <p:cNvSpPr/>
            <p:nvPr/>
          </p:nvSpPr>
          <p:spPr>
            <a:xfrm>
              <a:off x="132461" y="123444"/>
              <a:ext cx="497459" cy="439928"/>
            </a:xfrm>
            <a:custGeom>
              <a:avLst/>
              <a:gdLst/>
              <a:ahLst/>
              <a:cxnLst/>
              <a:rect l="l" t="t" r="r" b="b"/>
              <a:pathLst>
                <a:path w="497459" h="439928">
                  <a:moveTo>
                    <a:pt x="493776" y="234188"/>
                  </a:moveTo>
                  <a:lnTo>
                    <a:pt x="383667" y="425704"/>
                  </a:lnTo>
                  <a:cubicBezTo>
                    <a:pt x="378587" y="434594"/>
                    <a:pt x="369189" y="439928"/>
                    <a:pt x="359029" y="439928"/>
                  </a:cubicBezTo>
                  <a:lnTo>
                    <a:pt x="138557" y="439928"/>
                  </a:lnTo>
                  <a:cubicBezTo>
                    <a:pt x="134747" y="439928"/>
                    <a:pt x="131191" y="439166"/>
                    <a:pt x="127762" y="437769"/>
                  </a:cubicBezTo>
                  <a:lnTo>
                    <a:pt x="127635" y="437642"/>
                  </a:lnTo>
                  <a:lnTo>
                    <a:pt x="117094" y="431038"/>
                  </a:lnTo>
                  <a:lnTo>
                    <a:pt x="3810" y="234061"/>
                  </a:lnTo>
                  <a:cubicBezTo>
                    <a:pt x="-1270" y="225171"/>
                    <a:pt x="-1270" y="214376"/>
                    <a:pt x="3810" y="205486"/>
                  </a:cubicBezTo>
                  <a:lnTo>
                    <a:pt x="113919" y="14224"/>
                  </a:lnTo>
                  <a:cubicBezTo>
                    <a:pt x="118999" y="5334"/>
                    <a:pt x="128397" y="0"/>
                    <a:pt x="138557" y="0"/>
                  </a:cubicBezTo>
                  <a:lnTo>
                    <a:pt x="358902" y="0"/>
                  </a:lnTo>
                  <a:cubicBezTo>
                    <a:pt x="369062" y="0"/>
                    <a:pt x="378460" y="5461"/>
                    <a:pt x="383540" y="14224"/>
                  </a:cubicBezTo>
                  <a:lnTo>
                    <a:pt x="493649" y="205613"/>
                  </a:lnTo>
                  <a:cubicBezTo>
                    <a:pt x="498729" y="214503"/>
                    <a:pt x="498729" y="225298"/>
                    <a:pt x="493649" y="234188"/>
                  </a:cubicBezTo>
                </a:path>
              </a:pathLst>
            </a:custGeom>
            <a:solidFill>
              <a:srgbClr val="FFFFFF"/>
            </a:solidFill>
          </p:spPr>
          <p:txBody>
            <a:bodyPr/>
            <a:lstStyle/>
            <a:p>
              <a:endParaRPr lang="fr-FR"/>
            </a:p>
          </p:txBody>
        </p:sp>
        <p:sp>
          <p:nvSpPr>
            <p:cNvPr id="12" name="Freeform 12"/>
            <p:cNvSpPr/>
            <p:nvPr/>
          </p:nvSpPr>
          <p:spPr>
            <a:xfrm>
              <a:off x="260477" y="270510"/>
              <a:ext cx="120269" cy="142240"/>
            </a:xfrm>
            <a:custGeom>
              <a:avLst/>
              <a:gdLst/>
              <a:ahLst/>
              <a:cxnLst/>
              <a:rect l="l" t="t" r="r" b="b"/>
              <a:pathLst>
                <a:path w="120269" h="142240">
                  <a:moveTo>
                    <a:pt x="120269" y="71374"/>
                  </a:moveTo>
                  <a:lnTo>
                    <a:pt x="115697" y="99822"/>
                  </a:lnTo>
                  <a:cubicBezTo>
                    <a:pt x="112649" y="108458"/>
                    <a:pt x="108458" y="115951"/>
                    <a:pt x="103124" y="122301"/>
                  </a:cubicBezTo>
                  <a:lnTo>
                    <a:pt x="91440" y="133477"/>
                  </a:lnTo>
                  <a:cubicBezTo>
                    <a:pt x="76708" y="140462"/>
                    <a:pt x="68707" y="142240"/>
                    <a:pt x="60198" y="142240"/>
                  </a:cubicBezTo>
                  <a:lnTo>
                    <a:pt x="43434" y="140462"/>
                  </a:lnTo>
                  <a:cubicBezTo>
                    <a:pt x="28829" y="133477"/>
                    <a:pt x="22479" y="128524"/>
                    <a:pt x="17145" y="122174"/>
                  </a:cubicBezTo>
                  <a:lnTo>
                    <a:pt x="4572" y="99695"/>
                  </a:lnTo>
                  <a:cubicBezTo>
                    <a:pt x="1524" y="91059"/>
                    <a:pt x="0" y="81534"/>
                    <a:pt x="0" y="71247"/>
                  </a:cubicBezTo>
                  <a:lnTo>
                    <a:pt x="4572" y="42799"/>
                  </a:lnTo>
                  <a:cubicBezTo>
                    <a:pt x="7620" y="34163"/>
                    <a:pt x="11811" y="26670"/>
                    <a:pt x="17145" y="20320"/>
                  </a:cubicBezTo>
                  <a:lnTo>
                    <a:pt x="28829" y="9017"/>
                  </a:lnTo>
                  <a:cubicBezTo>
                    <a:pt x="43434" y="1905"/>
                    <a:pt x="51435" y="0"/>
                    <a:pt x="60071" y="0"/>
                  </a:cubicBezTo>
                  <a:lnTo>
                    <a:pt x="76581" y="1778"/>
                  </a:lnTo>
                  <a:cubicBezTo>
                    <a:pt x="91313" y="8890"/>
                    <a:pt x="97663" y="13843"/>
                    <a:pt x="103124" y="20193"/>
                  </a:cubicBezTo>
                  <a:lnTo>
                    <a:pt x="115697" y="42672"/>
                  </a:lnTo>
                  <a:cubicBezTo>
                    <a:pt x="118745" y="51308"/>
                    <a:pt x="120269" y="60833"/>
                    <a:pt x="120269" y="71120"/>
                  </a:cubicBezTo>
                  <a:moveTo>
                    <a:pt x="88773" y="71120"/>
                  </a:moveTo>
                  <a:lnTo>
                    <a:pt x="88011" y="59182"/>
                  </a:lnTo>
                  <a:cubicBezTo>
                    <a:pt x="85217" y="48768"/>
                    <a:pt x="83185" y="44196"/>
                    <a:pt x="80645" y="40513"/>
                  </a:cubicBezTo>
                  <a:lnTo>
                    <a:pt x="75057" y="33909"/>
                  </a:lnTo>
                  <a:lnTo>
                    <a:pt x="64262" y="28829"/>
                  </a:lnTo>
                  <a:cubicBezTo>
                    <a:pt x="55753" y="28829"/>
                    <a:pt x="51816" y="29845"/>
                    <a:pt x="48260" y="31877"/>
                  </a:cubicBezTo>
                  <a:lnTo>
                    <a:pt x="41783" y="36830"/>
                  </a:lnTo>
                  <a:cubicBezTo>
                    <a:pt x="36703" y="44323"/>
                    <a:pt x="34671" y="48768"/>
                    <a:pt x="33274" y="53975"/>
                  </a:cubicBezTo>
                  <a:lnTo>
                    <a:pt x="31115" y="64897"/>
                  </a:lnTo>
                  <a:cubicBezTo>
                    <a:pt x="31115" y="77343"/>
                    <a:pt x="31877" y="83058"/>
                    <a:pt x="33274" y="88138"/>
                  </a:cubicBezTo>
                  <a:lnTo>
                    <a:pt x="36703" y="97790"/>
                  </a:lnTo>
                  <a:cubicBezTo>
                    <a:pt x="41783" y="105283"/>
                    <a:pt x="44831" y="108204"/>
                    <a:pt x="48387" y="110236"/>
                  </a:cubicBezTo>
                  <a:lnTo>
                    <a:pt x="55753" y="113284"/>
                  </a:lnTo>
                  <a:lnTo>
                    <a:pt x="68199" y="112268"/>
                  </a:lnTo>
                  <a:cubicBezTo>
                    <a:pt x="75184" y="108204"/>
                    <a:pt x="78232" y="105283"/>
                    <a:pt x="80772" y="101600"/>
                  </a:cubicBezTo>
                  <a:lnTo>
                    <a:pt x="85344" y="93472"/>
                  </a:lnTo>
                  <a:cubicBezTo>
                    <a:pt x="88138" y="83185"/>
                    <a:pt x="88900" y="77470"/>
                    <a:pt x="88900" y="71247"/>
                  </a:cubicBezTo>
                </a:path>
              </a:pathLst>
            </a:custGeom>
            <a:solidFill>
              <a:srgbClr val="00CC9C"/>
            </a:solidFill>
          </p:spPr>
          <p:txBody>
            <a:bodyPr/>
            <a:lstStyle/>
            <a:p>
              <a:endParaRPr lang="fr-FR"/>
            </a:p>
          </p:txBody>
        </p:sp>
        <p:sp>
          <p:nvSpPr>
            <p:cNvPr id="13" name="Freeform 13"/>
            <p:cNvSpPr/>
            <p:nvPr/>
          </p:nvSpPr>
          <p:spPr>
            <a:xfrm>
              <a:off x="394716" y="274320"/>
              <a:ext cx="112395" cy="136144"/>
            </a:xfrm>
            <a:custGeom>
              <a:avLst/>
              <a:gdLst/>
              <a:ahLst/>
              <a:cxnLst/>
              <a:rect l="l" t="t" r="r" b="b"/>
              <a:pathLst>
                <a:path w="112395" h="136144">
                  <a:moveTo>
                    <a:pt x="0" y="136017"/>
                  </a:moveTo>
                  <a:lnTo>
                    <a:pt x="508" y="122682"/>
                  </a:lnTo>
                  <a:cubicBezTo>
                    <a:pt x="2667" y="111252"/>
                    <a:pt x="4572" y="106045"/>
                    <a:pt x="7366" y="101219"/>
                  </a:cubicBezTo>
                  <a:lnTo>
                    <a:pt x="13843" y="91821"/>
                  </a:lnTo>
                  <a:cubicBezTo>
                    <a:pt x="23368" y="83439"/>
                    <a:pt x="29337" y="79248"/>
                    <a:pt x="36703" y="75184"/>
                  </a:cubicBezTo>
                  <a:lnTo>
                    <a:pt x="48641" y="68707"/>
                  </a:lnTo>
                  <a:cubicBezTo>
                    <a:pt x="58420" y="63500"/>
                    <a:pt x="62484" y="61214"/>
                    <a:pt x="65786" y="58928"/>
                  </a:cubicBezTo>
                  <a:lnTo>
                    <a:pt x="71501" y="54483"/>
                  </a:lnTo>
                  <a:lnTo>
                    <a:pt x="75819" y="47371"/>
                  </a:lnTo>
                  <a:lnTo>
                    <a:pt x="73914" y="35687"/>
                  </a:lnTo>
                  <a:cubicBezTo>
                    <a:pt x="66421" y="28956"/>
                    <a:pt x="61087" y="27305"/>
                    <a:pt x="54102" y="27305"/>
                  </a:cubicBezTo>
                  <a:lnTo>
                    <a:pt x="46990" y="27813"/>
                  </a:lnTo>
                  <a:lnTo>
                    <a:pt x="37846" y="31242"/>
                  </a:lnTo>
                  <a:lnTo>
                    <a:pt x="29972" y="36576"/>
                  </a:lnTo>
                  <a:lnTo>
                    <a:pt x="23368" y="43053"/>
                  </a:lnTo>
                  <a:lnTo>
                    <a:pt x="1397" y="22225"/>
                  </a:lnTo>
                  <a:cubicBezTo>
                    <a:pt x="3429" y="20066"/>
                    <a:pt x="6350" y="17653"/>
                    <a:pt x="10033" y="15113"/>
                  </a:cubicBezTo>
                  <a:lnTo>
                    <a:pt x="18161" y="10160"/>
                  </a:lnTo>
                  <a:cubicBezTo>
                    <a:pt x="28194" y="5588"/>
                    <a:pt x="33909" y="3810"/>
                    <a:pt x="40005" y="2286"/>
                  </a:cubicBezTo>
                  <a:lnTo>
                    <a:pt x="52705" y="0"/>
                  </a:lnTo>
                  <a:cubicBezTo>
                    <a:pt x="67564" y="0"/>
                    <a:pt x="74676" y="1016"/>
                    <a:pt x="80899" y="2921"/>
                  </a:cubicBezTo>
                  <a:lnTo>
                    <a:pt x="92329" y="7620"/>
                  </a:lnTo>
                  <a:cubicBezTo>
                    <a:pt x="100838" y="14605"/>
                    <a:pt x="104140" y="18796"/>
                    <a:pt x="106426" y="23749"/>
                  </a:cubicBezTo>
                  <a:lnTo>
                    <a:pt x="109855" y="34036"/>
                  </a:lnTo>
                  <a:cubicBezTo>
                    <a:pt x="109855" y="45212"/>
                    <a:pt x="108839" y="50038"/>
                    <a:pt x="106807" y="54356"/>
                  </a:cubicBezTo>
                  <a:lnTo>
                    <a:pt x="102235" y="62357"/>
                  </a:lnTo>
                  <a:cubicBezTo>
                    <a:pt x="96012" y="68961"/>
                    <a:pt x="92583" y="71755"/>
                    <a:pt x="89027" y="74168"/>
                  </a:cubicBezTo>
                  <a:lnTo>
                    <a:pt x="81788" y="78740"/>
                  </a:lnTo>
                  <a:lnTo>
                    <a:pt x="72390" y="83947"/>
                  </a:lnTo>
                  <a:cubicBezTo>
                    <a:pt x="65278" y="88011"/>
                    <a:pt x="61722" y="90170"/>
                    <a:pt x="58166" y="92583"/>
                  </a:cubicBezTo>
                  <a:lnTo>
                    <a:pt x="51435" y="97536"/>
                  </a:lnTo>
                  <a:lnTo>
                    <a:pt x="43307" y="105283"/>
                  </a:lnTo>
                  <a:lnTo>
                    <a:pt x="112395" y="107823"/>
                  </a:lnTo>
                  <a:lnTo>
                    <a:pt x="112395" y="136144"/>
                  </a:lnTo>
                  <a:close/>
                </a:path>
              </a:pathLst>
            </a:custGeom>
            <a:solidFill>
              <a:srgbClr val="00CC9C"/>
            </a:solidFill>
          </p:spPr>
          <p:txBody>
            <a:bodyPr/>
            <a:lstStyle/>
            <a:p>
              <a:endParaRPr lang="fr-FR"/>
            </a:p>
          </p:txBody>
        </p:sp>
      </p:grpSp>
      <p:grpSp>
        <p:nvGrpSpPr>
          <p:cNvPr id="14" name="Group 14"/>
          <p:cNvGrpSpPr>
            <a:grpSpLocks noChangeAspect="1"/>
          </p:cNvGrpSpPr>
          <p:nvPr/>
        </p:nvGrpSpPr>
        <p:grpSpPr>
          <a:xfrm>
            <a:off x="5424068" y="4749946"/>
            <a:ext cx="762505" cy="694058"/>
            <a:chOff x="0" y="0"/>
            <a:chExt cx="762495" cy="694055"/>
          </a:xfrm>
        </p:grpSpPr>
        <p:sp>
          <p:nvSpPr>
            <p:cNvPr id="15" name="Freeform 15"/>
            <p:cNvSpPr/>
            <p:nvPr/>
          </p:nvSpPr>
          <p:spPr>
            <a:xfrm>
              <a:off x="63500" y="63500"/>
              <a:ext cx="635508" cy="567055"/>
            </a:xfrm>
            <a:custGeom>
              <a:avLst/>
              <a:gdLst/>
              <a:ahLst/>
              <a:cxnLst/>
              <a:rect l="l" t="t" r="r" b="b"/>
              <a:pathLst>
                <a:path w="635508" h="567055">
                  <a:moveTo>
                    <a:pt x="631698" y="297942"/>
                  </a:moveTo>
                  <a:lnTo>
                    <a:pt x="487045" y="552577"/>
                  </a:lnTo>
                  <a:cubicBezTo>
                    <a:pt x="481965" y="561594"/>
                    <a:pt x="472567" y="567055"/>
                    <a:pt x="462407" y="567055"/>
                  </a:cubicBezTo>
                  <a:lnTo>
                    <a:pt x="173101" y="567055"/>
                  </a:lnTo>
                  <a:cubicBezTo>
                    <a:pt x="162941" y="567055"/>
                    <a:pt x="153543" y="561594"/>
                    <a:pt x="148463" y="552577"/>
                  </a:cubicBezTo>
                  <a:lnTo>
                    <a:pt x="3810" y="297942"/>
                  </a:lnTo>
                  <a:cubicBezTo>
                    <a:pt x="-1270" y="288925"/>
                    <a:pt x="-1270" y="278003"/>
                    <a:pt x="3810" y="268986"/>
                  </a:cubicBezTo>
                  <a:lnTo>
                    <a:pt x="148463" y="14478"/>
                  </a:lnTo>
                  <a:cubicBezTo>
                    <a:pt x="153543" y="5461"/>
                    <a:pt x="162941" y="0"/>
                    <a:pt x="173101" y="0"/>
                  </a:cubicBezTo>
                  <a:lnTo>
                    <a:pt x="462407" y="0"/>
                  </a:lnTo>
                  <a:cubicBezTo>
                    <a:pt x="472567" y="0"/>
                    <a:pt x="481965" y="5461"/>
                    <a:pt x="487045" y="14478"/>
                  </a:cubicBezTo>
                  <a:lnTo>
                    <a:pt x="631698" y="269113"/>
                  </a:lnTo>
                  <a:cubicBezTo>
                    <a:pt x="636778" y="278130"/>
                    <a:pt x="636778" y="289052"/>
                    <a:pt x="631698" y="298069"/>
                  </a:cubicBezTo>
                </a:path>
              </a:pathLst>
            </a:custGeom>
            <a:solidFill>
              <a:srgbClr val="14A1BF"/>
            </a:solidFill>
          </p:spPr>
          <p:txBody>
            <a:bodyPr/>
            <a:lstStyle/>
            <a:p>
              <a:endParaRPr lang="fr-FR"/>
            </a:p>
          </p:txBody>
        </p:sp>
        <p:sp>
          <p:nvSpPr>
            <p:cNvPr id="16" name="Freeform 16"/>
            <p:cNvSpPr/>
            <p:nvPr/>
          </p:nvSpPr>
          <p:spPr>
            <a:xfrm>
              <a:off x="260350" y="148082"/>
              <a:ext cx="438658" cy="482473"/>
            </a:xfrm>
            <a:custGeom>
              <a:avLst/>
              <a:gdLst/>
              <a:ahLst/>
              <a:cxnLst/>
              <a:rect l="l" t="t" r="r" b="b"/>
              <a:pathLst>
                <a:path w="438658" h="482473">
                  <a:moveTo>
                    <a:pt x="261112" y="0"/>
                  </a:moveTo>
                  <a:lnTo>
                    <a:pt x="365887" y="184404"/>
                  </a:lnTo>
                  <a:cubicBezTo>
                    <a:pt x="370967" y="193421"/>
                    <a:pt x="370967" y="204343"/>
                    <a:pt x="365887" y="213360"/>
                  </a:cubicBezTo>
                  <a:lnTo>
                    <a:pt x="255778" y="407289"/>
                  </a:lnTo>
                  <a:cubicBezTo>
                    <a:pt x="250698" y="416306"/>
                    <a:pt x="241300" y="421767"/>
                    <a:pt x="231140" y="421767"/>
                  </a:cubicBezTo>
                  <a:lnTo>
                    <a:pt x="10795" y="421767"/>
                  </a:lnTo>
                  <a:cubicBezTo>
                    <a:pt x="6985" y="421767"/>
                    <a:pt x="3429" y="421005"/>
                    <a:pt x="0" y="419608"/>
                  </a:cubicBezTo>
                  <a:lnTo>
                    <a:pt x="61849" y="482473"/>
                  </a:lnTo>
                  <a:lnTo>
                    <a:pt x="265557" y="482473"/>
                  </a:lnTo>
                  <a:cubicBezTo>
                    <a:pt x="275717" y="482473"/>
                    <a:pt x="285115" y="477012"/>
                    <a:pt x="290195" y="467995"/>
                  </a:cubicBezTo>
                  <a:lnTo>
                    <a:pt x="434848" y="213360"/>
                  </a:lnTo>
                  <a:cubicBezTo>
                    <a:pt x="437388" y="208915"/>
                    <a:pt x="438658" y="203835"/>
                    <a:pt x="438658" y="198882"/>
                  </a:cubicBezTo>
                  <a:lnTo>
                    <a:pt x="437388" y="188849"/>
                  </a:lnTo>
                  <a:lnTo>
                    <a:pt x="424307" y="165735"/>
                  </a:lnTo>
                  <a:close/>
                </a:path>
              </a:pathLst>
            </a:custGeom>
            <a:solidFill>
              <a:srgbClr val="036391"/>
            </a:solidFill>
          </p:spPr>
          <p:txBody>
            <a:bodyPr/>
            <a:lstStyle/>
            <a:p>
              <a:endParaRPr lang="fr-FR"/>
            </a:p>
          </p:txBody>
        </p:sp>
        <p:sp>
          <p:nvSpPr>
            <p:cNvPr id="17" name="Freeform 17"/>
            <p:cNvSpPr/>
            <p:nvPr/>
          </p:nvSpPr>
          <p:spPr>
            <a:xfrm>
              <a:off x="132461" y="124206"/>
              <a:ext cx="497459" cy="445643"/>
            </a:xfrm>
            <a:custGeom>
              <a:avLst/>
              <a:gdLst/>
              <a:ahLst/>
              <a:cxnLst/>
              <a:rect l="l" t="t" r="r" b="b"/>
              <a:pathLst>
                <a:path w="497459" h="445643">
                  <a:moveTo>
                    <a:pt x="493776" y="237236"/>
                  </a:moveTo>
                  <a:lnTo>
                    <a:pt x="383667" y="431165"/>
                  </a:lnTo>
                  <a:cubicBezTo>
                    <a:pt x="378587" y="440182"/>
                    <a:pt x="369189" y="445643"/>
                    <a:pt x="359029" y="445643"/>
                  </a:cubicBezTo>
                  <a:lnTo>
                    <a:pt x="138557" y="445643"/>
                  </a:lnTo>
                  <a:cubicBezTo>
                    <a:pt x="134747" y="445643"/>
                    <a:pt x="131191" y="444881"/>
                    <a:pt x="127762" y="443484"/>
                  </a:cubicBezTo>
                  <a:lnTo>
                    <a:pt x="127635" y="443357"/>
                  </a:lnTo>
                  <a:lnTo>
                    <a:pt x="117094" y="436753"/>
                  </a:lnTo>
                  <a:lnTo>
                    <a:pt x="3810" y="237236"/>
                  </a:lnTo>
                  <a:cubicBezTo>
                    <a:pt x="-1270" y="228219"/>
                    <a:pt x="-1270" y="217297"/>
                    <a:pt x="3810" y="208280"/>
                  </a:cubicBezTo>
                  <a:lnTo>
                    <a:pt x="113919" y="14478"/>
                  </a:lnTo>
                  <a:cubicBezTo>
                    <a:pt x="118999" y="5461"/>
                    <a:pt x="128397" y="0"/>
                    <a:pt x="138557" y="0"/>
                  </a:cubicBezTo>
                  <a:lnTo>
                    <a:pt x="358902" y="0"/>
                  </a:lnTo>
                  <a:cubicBezTo>
                    <a:pt x="369062" y="0"/>
                    <a:pt x="378460" y="5461"/>
                    <a:pt x="383540" y="14478"/>
                  </a:cubicBezTo>
                  <a:lnTo>
                    <a:pt x="493649" y="208407"/>
                  </a:lnTo>
                  <a:cubicBezTo>
                    <a:pt x="498729" y="217424"/>
                    <a:pt x="498729" y="228346"/>
                    <a:pt x="493649" y="237363"/>
                  </a:cubicBezTo>
                </a:path>
              </a:pathLst>
            </a:custGeom>
            <a:solidFill>
              <a:srgbClr val="FFFFFF"/>
            </a:solidFill>
          </p:spPr>
          <p:txBody>
            <a:bodyPr/>
            <a:lstStyle/>
            <a:p>
              <a:endParaRPr lang="fr-FR"/>
            </a:p>
          </p:txBody>
        </p:sp>
        <p:sp>
          <p:nvSpPr>
            <p:cNvPr id="18" name="Freeform 18"/>
            <p:cNvSpPr/>
            <p:nvPr/>
          </p:nvSpPr>
          <p:spPr>
            <a:xfrm>
              <a:off x="260477" y="273431"/>
              <a:ext cx="120269" cy="143764"/>
            </a:xfrm>
            <a:custGeom>
              <a:avLst/>
              <a:gdLst/>
              <a:ahLst/>
              <a:cxnLst/>
              <a:rect l="l" t="t" r="r" b="b"/>
              <a:pathLst>
                <a:path w="120269" h="143764">
                  <a:moveTo>
                    <a:pt x="120269" y="72009"/>
                  </a:moveTo>
                  <a:lnTo>
                    <a:pt x="115697" y="100838"/>
                  </a:lnTo>
                  <a:cubicBezTo>
                    <a:pt x="112649" y="109601"/>
                    <a:pt x="108458" y="117221"/>
                    <a:pt x="103124" y="123571"/>
                  </a:cubicBezTo>
                  <a:lnTo>
                    <a:pt x="91440" y="134874"/>
                  </a:lnTo>
                  <a:cubicBezTo>
                    <a:pt x="76708" y="141986"/>
                    <a:pt x="68707" y="143764"/>
                    <a:pt x="60198" y="143764"/>
                  </a:cubicBezTo>
                  <a:lnTo>
                    <a:pt x="43434" y="141986"/>
                  </a:lnTo>
                  <a:cubicBezTo>
                    <a:pt x="28829" y="134874"/>
                    <a:pt x="22479" y="129921"/>
                    <a:pt x="17145" y="123571"/>
                  </a:cubicBezTo>
                  <a:lnTo>
                    <a:pt x="4572" y="100838"/>
                  </a:lnTo>
                  <a:cubicBezTo>
                    <a:pt x="1524" y="92075"/>
                    <a:pt x="0" y="82550"/>
                    <a:pt x="0" y="72009"/>
                  </a:cubicBezTo>
                  <a:lnTo>
                    <a:pt x="4572" y="43180"/>
                  </a:lnTo>
                  <a:cubicBezTo>
                    <a:pt x="7620" y="34417"/>
                    <a:pt x="11811" y="26797"/>
                    <a:pt x="17145" y="20447"/>
                  </a:cubicBezTo>
                  <a:lnTo>
                    <a:pt x="28829" y="9017"/>
                  </a:lnTo>
                  <a:cubicBezTo>
                    <a:pt x="43434" y="1778"/>
                    <a:pt x="51435" y="0"/>
                    <a:pt x="60071" y="0"/>
                  </a:cubicBezTo>
                  <a:lnTo>
                    <a:pt x="76581" y="1778"/>
                  </a:lnTo>
                  <a:cubicBezTo>
                    <a:pt x="91313" y="9017"/>
                    <a:pt x="97663" y="14097"/>
                    <a:pt x="103124" y="20447"/>
                  </a:cubicBezTo>
                  <a:lnTo>
                    <a:pt x="115697" y="43180"/>
                  </a:lnTo>
                  <a:cubicBezTo>
                    <a:pt x="118745" y="51943"/>
                    <a:pt x="120269" y="61468"/>
                    <a:pt x="120269" y="72009"/>
                  </a:cubicBezTo>
                  <a:moveTo>
                    <a:pt x="88773" y="72009"/>
                  </a:moveTo>
                  <a:lnTo>
                    <a:pt x="88011" y="59944"/>
                  </a:lnTo>
                  <a:cubicBezTo>
                    <a:pt x="85217" y="49403"/>
                    <a:pt x="83185" y="44831"/>
                    <a:pt x="80645" y="41021"/>
                  </a:cubicBezTo>
                  <a:lnTo>
                    <a:pt x="75057" y="34290"/>
                  </a:lnTo>
                  <a:lnTo>
                    <a:pt x="64262" y="29210"/>
                  </a:lnTo>
                  <a:cubicBezTo>
                    <a:pt x="55753" y="29210"/>
                    <a:pt x="51816" y="30226"/>
                    <a:pt x="48260" y="32258"/>
                  </a:cubicBezTo>
                  <a:lnTo>
                    <a:pt x="41783" y="37211"/>
                  </a:lnTo>
                  <a:cubicBezTo>
                    <a:pt x="36703" y="44831"/>
                    <a:pt x="34671" y="49276"/>
                    <a:pt x="33274" y="54610"/>
                  </a:cubicBezTo>
                  <a:lnTo>
                    <a:pt x="31115" y="65659"/>
                  </a:lnTo>
                  <a:cubicBezTo>
                    <a:pt x="31115" y="78232"/>
                    <a:pt x="31877" y="84074"/>
                    <a:pt x="33274" y="89281"/>
                  </a:cubicBezTo>
                  <a:lnTo>
                    <a:pt x="36703" y="99060"/>
                  </a:lnTo>
                  <a:cubicBezTo>
                    <a:pt x="41783" y="106680"/>
                    <a:pt x="44831" y="109601"/>
                    <a:pt x="48387" y="111633"/>
                  </a:cubicBezTo>
                  <a:lnTo>
                    <a:pt x="55753" y="114681"/>
                  </a:lnTo>
                  <a:lnTo>
                    <a:pt x="68199" y="113665"/>
                  </a:lnTo>
                  <a:cubicBezTo>
                    <a:pt x="75184" y="109601"/>
                    <a:pt x="78232" y="106680"/>
                    <a:pt x="80772" y="102870"/>
                  </a:cubicBezTo>
                  <a:lnTo>
                    <a:pt x="85344" y="94615"/>
                  </a:lnTo>
                  <a:cubicBezTo>
                    <a:pt x="88138" y="84201"/>
                    <a:pt x="88900" y="78486"/>
                    <a:pt x="88900" y="72136"/>
                  </a:cubicBezTo>
                </a:path>
              </a:pathLst>
            </a:custGeom>
            <a:solidFill>
              <a:srgbClr val="14A1BF"/>
            </a:solidFill>
          </p:spPr>
          <p:txBody>
            <a:bodyPr/>
            <a:lstStyle/>
            <a:p>
              <a:endParaRPr lang="fr-FR"/>
            </a:p>
          </p:txBody>
        </p:sp>
        <p:sp>
          <p:nvSpPr>
            <p:cNvPr id="19" name="Freeform 19"/>
            <p:cNvSpPr/>
            <p:nvPr/>
          </p:nvSpPr>
          <p:spPr>
            <a:xfrm>
              <a:off x="388493" y="278638"/>
              <a:ext cx="114681" cy="170815"/>
            </a:xfrm>
            <a:custGeom>
              <a:avLst/>
              <a:gdLst/>
              <a:ahLst/>
              <a:cxnLst/>
              <a:rect l="l" t="t" r="r" b="b"/>
              <a:pathLst>
                <a:path w="114681" h="170815">
                  <a:moveTo>
                    <a:pt x="82296" y="80264"/>
                  </a:moveTo>
                  <a:cubicBezTo>
                    <a:pt x="91948" y="82042"/>
                    <a:pt x="99695" y="86741"/>
                    <a:pt x="105664" y="94361"/>
                  </a:cubicBezTo>
                  <a:cubicBezTo>
                    <a:pt x="111633" y="101981"/>
                    <a:pt x="114681" y="111379"/>
                    <a:pt x="114681" y="122428"/>
                  </a:cubicBezTo>
                  <a:lnTo>
                    <a:pt x="113284" y="136525"/>
                  </a:lnTo>
                  <a:cubicBezTo>
                    <a:pt x="107569" y="148463"/>
                    <a:pt x="103505" y="153670"/>
                    <a:pt x="98298" y="157734"/>
                  </a:cubicBezTo>
                  <a:lnTo>
                    <a:pt x="86741" y="165100"/>
                  </a:lnTo>
                  <a:cubicBezTo>
                    <a:pt x="71882" y="169672"/>
                    <a:pt x="63500" y="170815"/>
                    <a:pt x="54102" y="170815"/>
                  </a:cubicBezTo>
                  <a:lnTo>
                    <a:pt x="22733" y="164973"/>
                  </a:lnTo>
                  <a:cubicBezTo>
                    <a:pt x="13589" y="161163"/>
                    <a:pt x="6096" y="155448"/>
                    <a:pt x="0" y="148082"/>
                  </a:cubicBezTo>
                  <a:lnTo>
                    <a:pt x="17653" y="125603"/>
                  </a:lnTo>
                  <a:cubicBezTo>
                    <a:pt x="21717" y="130810"/>
                    <a:pt x="26543" y="134874"/>
                    <a:pt x="32131" y="137668"/>
                  </a:cubicBezTo>
                  <a:lnTo>
                    <a:pt x="44704" y="141986"/>
                  </a:lnTo>
                  <a:cubicBezTo>
                    <a:pt x="62611" y="141986"/>
                    <a:pt x="69850" y="140081"/>
                    <a:pt x="74803" y="136271"/>
                  </a:cubicBezTo>
                  <a:lnTo>
                    <a:pt x="82296" y="126619"/>
                  </a:lnTo>
                  <a:cubicBezTo>
                    <a:pt x="82296" y="110490"/>
                    <a:pt x="79375" y="104140"/>
                    <a:pt x="73660" y="99822"/>
                  </a:cubicBezTo>
                  <a:cubicBezTo>
                    <a:pt x="67945" y="95504"/>
                    <a:pt x="59182" y="93218"/>
                    <a:pt x="47498" y="93218"/>
                  </a:cubicBezTo>
                  <a:lnTo>
                    <a:pt x="41021" y="93218"/>
                  </a:lnTo>
                  <a:lnTo>
                    <a:pt x="41021" y="69723"/>
                  </a:lnTo>
                  <a:lnTo>
                    <a:pt x="48260" y="69723"/>
                  </a:lnTo>
                  <a:cubicBezTo>
                    <a:pt x="57912" y="69723"/>
                    <a:pt x="65405" y="67564"/>
                    <a:pt x="70612" y="63246"/>
                  </a:cubicBezTo>
                  <a:lnTo>
                    <a:pt x="78486" y="53340"/>
                  </a:lnTo>
                  <a:cubicBezTo>
                    <a:pt x="78486" y="40132"/>
                    <a:pt x="76327" y="35306"/>
                    <a:pt x="72009" y="32131"/>
                  </a:cubicBezTo>
                  <a:lnTo>
                    <a:pt x="61976" y="27432"/>
                  </a:lnTo>
                  <a:cubicBezTo>
                    <a:pt x="47879" y="27432"/>
                    <a:pt x="41402" y="29083"/>
                    <a:pt x="35687" y="32385"/>
                  </a:cubicBezTo>
                  <a:lnTo>
                    <a:pt x="25400" y="40386"/>
                  </a:lnTo>
                  <a:lnTo>
                    <a:pt x="2286" y="24130"/>
                  </a:lnTo>
                  <a:cubicBezTo>
                    <a:pt x="4572" y="20447"/>
                    <a:pt x="7747" y="17272"/>
                    <a:pt x="11557" y="14351"/>
                  </a:cubicBezTo>
                  <a:lnTo>
                    <a:pt x="19812" y="8890"/>
                  </a:lnTo>
                  <a:cubicBezTo>
                    <a:pt x="29591" y="4572"/>
                    <a:pt x="34925" y="2921"/>
                    <a:pt x="40640" y="1778"/>
                  </a:cubicBezTo>
                  <a:lnTo>
                    <a:pt x="52324" y="0"/>
                  </a:lnTo>
                  <a:cubicBezTo>
                    <a:pt x="66294" y="0"/>
                    <a:pt x="73533" y="1016"/>
                    <a:pt x="80010" y="3048"/>
                  </a:cubicBezTo>
                  <a:lnTo>
                    <a:pt x="92202" y="8001"/>
                  </a:lnTo>
                  <a:cubicBezTo>
                    <a:pt x="101727" y="15240"/>
                    <a:pt x="105283" y="19685"/>
                    <a:pt x="107950" y="24765"/>
                  </a:cubicBezTo>
                  <a:lnTo>
                    <a:pt x="111760" y="35687"/>
                  </a:lnTo>
                  <a:cubicBezTo>
                    <a:pt x="111760" y="46736"/>
                    <a:pt x="110998" y="51181"/>
                    <a:pt x="109601" y="55499"/>
                  </a:cubicBezTo>
                  <a:lnTo>
                    <a:pt x="106172" y="63627"/>
                  </a:lnTo>
                  <a:cubicBezTo>
                    <a:pt x="100838" y="70612"/>
                    <a:pt x="97790" y="73533"/>
                    <a:pt x="94107" y="75819"/>
                  </a:cubicBezTo>
                  <a:lnTo>
                    <a:pt x="86487" y="79756"/>
                  </a:lnTo>
                </a:path>
              </a:pathLst>
            </a:custGeom>
            <a:solidFill>
              <a:srgbClr val="14A1BF"/>
            </a:solidFill>
          </p:spPr>
          <p:txBody>
            <a:bodyPr/>
            <a:lstStyle/>
            <a:p>
              <a:endParaRPr lang="fr-FR"/>
            </a:p>
          </p:txBody>
        </p:sp>
      </p:grpSp>
      <p:grpSp>
        <p:nvGrpSpPr>
          <p:cNvPr id="20" name="Group 20"/>
          <p:cNvGrpSpPr>
            <a:grpSpLocks noChangeAspect="1"/>
          </p:cNvGrpSpPr>
          <p:nvPr/>
        </p:nvGrpSpPr>
        <p:grpSpPr>
          <a:xfrm>
            <a:off x="0" y="2680973"/>
            <a:ext cx="7559993" cy="1642539"/>
            <a:chOff x="0" y="0"/>
            <a:chExt cx="7559992" cy="1642542"/>
          </a:xfrm>
        </p:grpSpPr>
        <p:sp>
          <p:nvSpPr>
            <p:cNvPr id="21" name="Freeform 21"/>
            <p:cNvSpPr/>
            <p:nvPr/>
          </p:nvSpPr>
          <p:spPr>
            <a:xfrm>
              <a:off x="0" y="0"/>
              <a:ext cx="7560056" cy="1642491"/>
            </a:xfrm>
            <a:custGeom>
              <a:avLst/>
              <a:gdLst/>
              <a:ahLst/>
              <a:cxnLst/>
              <a:rect l="l" t="t" r="r" b="b"/>
              <a:pathLst>
                <a:path w="7560056" h="1642491">
                  <a:moveTo>
                    <a:pt x="0" y="1642491"/>
                  </a:moveTo>
                  <a:lnTo>
                    <a:pt x="7560056" y="1642491"/>
                  </a:lnTo>
                  <a:lnTo>
                    <a:pt x="7560056" y="0"/>
                  </a:lnTo>
                  <a:lnTo>
                    <a:pt x="0" y="0"/>
                  </a:lnTo>
                  <a:close/>
                </a:path>
              </a:pathLst>
            </a:custGeom>
            <a:solidFill>
              <a:srgbClr val="1A1447"/>
            </a:solidFill>
          </p:spPr>
          <p:txBody>
            <a:bodyPr/>
            <a:lstStyle/>
            <a:p>
              <a:endParaRPr lang="fr-FR"/>
            </a:p>
          </p:txBody>
        </p:sp>
      </p:grpSp>
      <p:grpSp>
        <p:nvGrpSpPr>
          <p:cNvPr id="22" name="Group 22"/>
          <p:cNvGrpSpPr>
            <a:grpSpLocks noChangeAspect="1"/>
          </p:cNvGrpSpPr>
          <p:nvPr/>
        </p:nvGrpSpPr>
        <p:grpSpPr>
          <a:xfrm>
            <a:off x="756000" y="269119"/>
            <a:ext cx="6476448" cy="1983229"/>
            <a:chOff x="0" y="0"/>
            <a:chExt cx="6476454" cy="1983232"/>
          </a:xfrm>
        </p:grpSpPr>
        <p:sp>
          <p:nvSpPr>
            <p:cNvPr id="23" name="Freeform 23"/>
            <p:cNvSpPr/>
            <p:nvPr/>
          </p:nvSpPr>
          <p:spPr>
            <a:xfrm>
              <a:off x="63500" y="387477"/>
              <a:ext cx="6053328" cy="1532255"/>
            </a:xfrm>
            <a:custGeom>
              <a:avLst/>
              <a:gdLst/>
              <a:ahLst/>
              <a:cxnLst/>
              <a:rect l="l" t="t" r="r" b="b"/>
              <a:pathLst>
                <a:path w="6053328" h="1532255">
                  <a:moveTo>
                    <a:pt x="12700" y="1506855"/>
                  </a:moveTo>
                  <a:lnTo>
                    <a:pt x="6040628" y="1506855"/>
                  </a:lnTo>
                  <a:lnTo>
                    <a:pt x="6040628" y="1519555"/>
                  </a:lnTo>
                  <a:lnTo>
                    <a:pt x="6027928" y="1519555"/>
                  </a:lnTo>
                  <a:lnTo>
                    <a:pt x="6027928" y="12700"/>
                  </a:lnTo>
                  <a:lnTo>
                    <a:pt x="6040628" y="12700"/>
                  </a:lnTo>
                  <a:lnTo>
                    <a:pt x="6040628" y="25400"/>
                  </a:lnTo>
                  <a:lnTo>
                    <a:pt x="12700" y="25400"/>
                  </a:lnTo>
                  <a:lnTo>
                    <a:pt x="12700" y="12700"/>
                  </a:lnTo>
                  <a:lnTo>
                    <a:pt x="25400" y="12700"/>
                  </a:lnTo>
                  <a:lnTo>
                    <a:pt x="25400" y="1519555"/>
                  </a:lnTo>
                  <a:lnTo>
                    <a:pt x="12700" y="1519555"/>
                  </a:lnTo>
                  <a:lnTo>
                    <a:pt x="12700" y="1506855"/>
                  </a:lnTo>
                  <a:moveTo>
                    <a:pt x="12700" y="1532255"/>
                  </a:moveTo>
                  <a:lnTo>
                    <a:pt x="0" y="1532255"/>
                  </a:lnTo>
                  <a:lnTo>
                    <a:pt x="0" y="0"/>
                  </a:lnTo>
                  <a:lnTo>
                    <a:pt x="6053328" y="0"/>
                  </a:lnTo>
                  <a:lnTo>
                    <a:pt x="6053328" y="1532255"/>
                  </a:lnTo>
                  <a:lnTo>
                    <a:pt x="12700" y="1532255"/>
                  </a:lnTo>
                  <a:close/>
                </a:path>
              </a:pathLst>
            </a:custGeom>
            <a:solidFill>
              <a:srgbClr val="1A1447"/>
            </a:solidFill>
          </p:spPr>
          <p:txBody>
            <a:bodyPr/>
            <a:lstStyle/>
            <a:p>
              <a:endParaRPr lang="fr-FR"/>
            </a:p>
          </p:txBody>
        </p:sp>
        <p:sp>
          <p:nvSpPr>
            <p:cNvPr id="24" name="Freeform 24"/>
            <p:cNvSpPr/>
            <p:nvPr/>
          </p:nvSpPr>
          <p:spPr>
            <a:xfrm>
              <a:off x="582422" y="1378712"/>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5" name="Freeform 25"/>
            <p:cNvSpPr/>
            <p:nvPr/>
          </p:nvSpPr>
          <p:spPr>
            <a:xfrm>
              <a:off x="1836928" y="138899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6" name="Freeform 26"/>
            <p:cNvSpPr/>
            <p:nvPr/>
          </p:nvSpPr>
          <p:spPr>
            <a:xfrm>
              <a:off x="3118358" y="1374648"/>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7" name="Freeform 27"/>
            <p:cNvSpPr/>
            <p:nvPr/>
          </p:nvSpPr>
          <p:spPr>
            <a:xfrm>
              <a:off x="4558411" y="1370330"/>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8" name="Freeform 28"/>
            <p:cNvSpPr/>
            <p:nvPr/>
          </p:nvSpPr>
          <p:spPr>
            <a:xfrm>
              <a:off x="5732653" y="63500"/>
              <a:ext cx="680212" cy="646176"/>
            </a:xfrm>
            <a:custGeom>
              <a:avLst/>
              <a:gdLst/>
              <a:ahLst/>
              <a:cxnLst/>
              <a:rect l="l" t="t" r="r" b="b"/>
              <a:pathLst>
                <a:path w="680212" h="646176">
                  <a:moveTo>
                    <a:pt x="340106" y="646049"/>
                  </a:moveTo>
                  <a:cubicBezTo>
                    <a:pt x="527939" y="646049"/>
                    <a:pt x="680212" y="501396"/>
                    <a:pt x="680212" y="322961"/>
                  </a:cubicBezTo>
                  <a:cubicBezTo>
                    <a:pt x="680212" y="144526"/>
                    <a:pt x="528066" y="0"/>
                    <a:pt x="340106" y="0"/>
                  </a:cubicBezTo>
                  <a:cubicBezTo>
                    <a:pt x="152146" y="0"/>
                    <a:pt x="0" y="144653"/>
                    <a:pt x="0" y="323088"/>
                  </a:cubicBezTo>
                  <a:cubicBezTo>
                    <a:pt x="0" y="501523"/>
                    <a:pt x="152273" y="646176"/>
                    <a:pt x="340106" y="646176"/>
                  </a:cubicBezTo>
                </a:path>
              </a:pathLst>
            </a:custGeom>
            <a:solidFill>
              <a:srgbClr val="1A1447"/>
            </a:solidFill>
          </p:spPr>
          <p:txBody>
            <a:bodyPr/>
            <a:lstStyle/>
            <a:p>
              <a:endParaRPr lang="fr-FR"/>
            </a:p>
          </p:txBody>
        </p:sp>
        <p:sp>
          <p:nvSpPr>
            <p:cNvPr id="29" name="Freeform 29"/>
            <p:cNvSpPr/>
            <p:nvPr/>
          </p:nvSpPr>
          <p:spPr>
            <a:xfrm>
              <a:off x="559435" y="186055"/>
              <a:ext cx="1947672" cy="416306"/>
            </a:xfrm>
            <a:custGeom>
              <a:avLst/>
              <a:gdLst/>
              <a:ahLst/>
              <a:cxnLst/>
              <a:rect l="l" t="t" r="r" b="b"/>
              <a:pathLst>
                <a:path w="1947672" h="416306">
                  <a:moveTo>
                    <a:pt x="0" y="416306"/>
                  </a:moveTo>
                  <a:lnTo>
                    <a:pt x="1947672" y="416306"/>
                  </a:lnTo>
                  <a:lnTo>
                    <a:pt x="1947672" y="0"/>
                  </a:lnTo>
                  <a:lnTo>
                    <a:pt x="0" y="0"/>
                  </a:lnTo>
                  <a:close/>
                </a:path>
              </a:pathLst>
            </a:custGeom>
            <a:solidFill>
              <a:srgbClr val="FFFFFF"/>
            </a:solidFill>
          </p:spPr>
          <p:txBody>
            <a:bodyPr/>
            <a:lstStyle/>
            <a:p>
              <a:endParaRPr lang="fr-FR"/>
            </a:p>
          </p:txBody>
        </p:sp>
      </p:grpSp>
      <p:sp>
        <p:nvSpPr>
          <p:cNvPr id="30" name="TextBox 99"/>
          <p:cNvSpPr txBox="1"/>
          <p:nvPr/>
        </p:nvSpPr>
        <p:spPr>
          <a:xfrm>
            <a:off x="6672167" y="9971913"/>
            <a:ext cx="248917" cy="240665"/>
          </a:xfrm>
          <a:prstGeom prst="rect">
            <a:avLst/>
          </a:prstGeom>
        </p:spPr>
        <p:txBody>
          <a:bodyPr lIns="0" tIns="0" rIns="0" bIns="0" rtlCol="0" anchor="t">
            <a:spAutoFit/>
          </a:bodyPr>
          <a:lstStyle/>
          <a:p>
            <a:pPr algn="l">
              <a:lnSpc>
                <a:spcPts val="1959"/>
              </a:lnSpc>
            </a:pPr>
            <a:r>
              <a:rPr lang="en-US" sz="1399" b="1" spc="8">
                <a:solidFill>
                  <a:srgbClr val="231F20"/>
                </a:solidFill>
                <a:latin typeface="IBM Plex Sans Bold"/>
                <a:ea typeface="IBM Plex Sans Bold"/>
                <a:cs typeface="IBM Plex Sans Bold"/>
                <a:sym typeface="IBM Plex Sans Bold"/>
              </a:rPr>
              <a:t>16</a:t>
            </a:r>
          </a:p>
        </p:txBody>
      </p:sp>
      <p:sp>
        <p:nvSpPr>
          <p:cNvPr id="31" name="TextBox 51"/>
          <p:cNvSpPr txBox="1"/>
          <p:nvPr/>
        </p:nvSpPr>
        <p:spPr>
          <a:xfrm>
            <a:off x="1474355" y="1529747"/>
            <a:ext cx="1066499" cy="202556"/>
          </a:xfrm>
          <a:prstGeom prst="rect">
            <a:avLst/>
          </a:prstGeom>
        </p:spPr>
        <p:txBody>
          <a:bodyPr wrap="square" lIns="0" tIns="0" rIns="0" bIns="0" rtlCol="0" anchor="t">
            <a:spAutoFit/>
          </a:bodyPr>
          <a:lstStyle/>
          <a:p>
            <a:pPr algn="just">
              <a:lnSpc>
                <a:spcPts val="1705"/>
              </a:lnSpc>
            </a:pPr>
            <a:r>
              <a:rPr lang="en-US" sz="1200" spc="4" dirty="0">
                <a:solidFill>
                  <a:srgbClr val="464395"/>
                </a:solidFill>
                <a:latin typeface="IBM Plex Sans"/>
                <a:ea typeface="IBM Plex Sans"/>
                <a:cs typeface="IBM Plex Sans"/>
                <a:sym typeface="IBM Plex Sans"/>
              </a:rPr>
              <a:t>2 RENTRÉES</a:t>
            </a:r>
            <a:endParaRPr lang="en-US" sz="1200" i="1" spc="4" dirty="0">
              <a:solidFill>
                <a:srgbClr val="231F20"/>
              </a:solidFill>
              <a:latin typeface="IBM Plex Sans Italics"/>
              <a:ea typeface="IBM Plex Sans Italics"/>
              <a:cs typeface="IBM Plex Sans Italics"/>
              <a:sym typeface="IBM Plex Sans Italics"/>
            </a:endParaRPr>
          </a:p>
        </p:txBody>
      </p:sp>
      <p:sp>
        <p:nvSpPr>
          <p:cNvPr id="32" name="TextBox 32"/>
          <p:cNvSpPr txBox="1"/>
          <p:nvPr/>
        </p:nvSpPr>
        <p:spPr>
          <a:xfrm>
            <a:off x="567738" y="6584175"/>
            <a:ext cx="1606115" cy="154466"/>
          </a:xfrm>
          <a:prstGeom prst="rect">
            <a:avLst/>
          </a:prstGeom>
        </p:spPr>
        <p:txBody>
          <a:bodyPr lIns="0" tIns="0" rIns="0" bIns="0" rtlCol="0" anchor="t">
            <a:spAutoFit/>
          </a:bodyPr>
          <a:lstStyle/>
          <a:p>
            <a:pPr>
              <a:lnSpc>
                <a:spcPts val="1200"/>
              </a:lnSpc>
            </a:pPr>
            <a:r>
              <a:rPr lang="en-US" sz="1200" i="1" spc="4" dirty="0">
                <a:solidFill>
                  <a:srgbClr val="1A1447"/>
                </a:solidFill>
                <a:latin typeface="IBM Plex Sans Italics"/>
                <a:ea typeface="IBM Plex Sans Italics"/>
                <a:cs typeface="IBM Plex Sans Italics"/>
                <a:sym typeface="IBM Plex Sans Italics"/>
              </a:rPr>
              <a:t>Economie, mondialisation et Géopolique
Techniques du Commerce International
Prospection, Plan commercial, Négociation 
</a:t>
            </a:r>
          </a:p>
        </p:txBody>
      </p:sp>
      <p:sp>
        <p:nvSpPr>
          <p:cNvPr id="33" name="TextBox 33"/>
          <p:cNvSpPr txBox="1"/>
          <p:nvPr/>
        </p:nvSpPr>
        <p:spPr>
          <a:xfrm>
            <a:off x="618915" y="5447243"/>
            <a:ext cx="1789005"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FILIERE EN FORTE REPRISE
</a:t>
            </a:r>
          </a:p>
        </p:txBody>
      </p:sp>
      <p:sp>
        <p:nvSpPr>
          <p:cNvPr id="34" name="TextBox 52"/>
          <p:cNvSpPr txBox="1"/>
          <p:nvPr/>
        </p:nvSpPr>
        <p:spPr>
          <a:xfrm>
            <a:off x="2746506" y="1510697"/>
            <a:ext cx="838810" cy="221792"/>
          </a:xfrm>
          <a:prstGeom prst="rect">
            <a:avLst/>
          </a:prstGeom>
        </p:spPr>
        <p:txBody>
          <a:bodyPr lIns="0" tIns="0" rIns="0" bIns="0" rtlCol="0" anchor="t">
            <a:spAutoFit/>
          </a:bodyPr>
          <a:lstStyle/>
          <a:p>
            <a:pPr algn="just">
              <a:lnSpc>
                <a:spcPts val="1908"/>
              </a:lnSpc>
            </a:pPr>
            <a:r>
              <a:rPr lang="en-US" sz="1200" spc="4" dirty="0">
                <a:solidFill>
                  <a:srgbClr val="464395"/>
                </a:solidFill>
                <a:latin typeface="IBM Plex Sans"/>
                <a:ea typeface="IBM Plex Sans"/>
                <a:cs typeface="IBM Plex Sans"/>
                <a:sym typeface="IBM Plex Sans"/>
              </a:rPr>
              <a:t>LANGUE</a:t>
            </a:r>
            <a:endParaRPr lang="en-US" sz="1200" i="1" spc="4" dirty="0">
              <a:solidFill>
                <a:srgbClr val="231F20"/>
              </a:solidFill>
              <a:latin typeface="IBM Plex Sans Italics"/>
              <a:ea typeface="IBM Plex Sans Italics"/>
              <a:cs typeface="IBM Plex Sans Italics"/>
              <a:sym typeface="IBM Plex Sans Italics"/>
            </a:endParaRPr>
          </a:p>
        </p:txBody>
      </p:sp>
      <p:sp>
        <p:nvSpPr>
          <p:cNvPr id="35" name="TextBox 35"/>
          <p:cNvSpPr txBox="1"/>
          <p:nvPr/>
        </p:nvSpPr>
        <p:spPr>
          <a:xfrm>
            <a:off x="537734" y="9010415"/>
            <a:ext cx="3010814" cy="179536"/>
          </a:xfrm>
          <a:prstGeom prst="rect">
            <a:avLst/>
          </a:prstGeom>
        </p:spPr>
        <p:txBody>
          <a:bodyPr lIns="0" tIns="0" rIns="0" bIns="0" rtlCol="0" anchor="t">
            <a:spAutoFit/>
          </a:bodyPr>
          <a:lstStyle/>
          <a:p>
            <a:pPr algn="l">
              <a:lnSpc>
                <a:spcPts val="1439"/>
              </a:lnSpc>
            </a:pPr>
            <a:r>
              <a:rPr lang="en-US" sz="1200" i="1" spc="4" dirty="0" err="1">
                <a:solidFill>
                  <a:srgbClr val="1A1447"/>
                </a:solidFill>
                <a:latin typeface="IBM Plex Sans Italics"/>
                <a:ea typeface="IBM Plex Sans Italics"/>
                <a:cs typeface="IBM Plex Sans Italics"/>
                <a:sym typeface="IBM Plex Sans Italics"/>
              </a:rPr>
              <a:t>• Responsable produit
• Technico-commercial
• Chargé d’études marketing
• Chargé de communication
• Développeur commercial
• Responsable de grands comptes
• Coordinateur de projets internationaux
</a:t>
            </a:r>
            <a:endParaRPr lang="en-US" sz="1200" i="1" spc="4" dirty="0">
              <a:solidFill>
                <a:srgbClr val="1A1447"/>
              </a:solidFill>
              <a:latin typeface="IBM Plex Sans Italics"/>
              <a:ea typeface="IBM Plex Sans Italics"/>
              <a:cs typeface="IBM Plex Sans Italics"/>
              <a:sym typeface="IBM Plex Sans Italics"/>
            </a:endParaRPr>
          </a:p>
        </p:txBody>
      </p:sp>
      <p:sp>
        <p:nvSpPr>
          <p:cNvPr id="36" name="TextBox 36"/>
          <p:cNvSpPr txBox="1"/>
          <p:nvPr/>
        </p:nvSpPr>
        <p:spPr>
          <a:xfrm>
            <a:off x="2754878" y="6599644"/>
            <a:ext cx="1543031" cy="154466"/>
          </a:xfrm>
          <a:prstGeom prst="rect">
            <a:avLst/>
          </a:prstGeom>
        </p:spPr>
        <p:txBody>
          <a:bodyPr lIns="0" tIns="0" rIns="0" bIns="0" rtlCol="0" anchor="t">
            <a:spAutoFit/>
          </a:bodyPr>
          <a:lstStyle/>
          <a:p>
            <a:pPr marL="0" lvl="0" indent="0" algn="l">
              <a:lnSpc>
                <a:spcPts val="1200"/>
              </a:lnSpc>
              <a:spcBef>
                <a:spcPct val="0"/>
              </a:spcBef>
            </a:pPr>
            <a:r>
              <a:rPr lang="en-US" sz="1200" i="1" u="none" strike="noStrike" spc="4" dirty="0">
                <a:solidFill>
                  <a:srgbClr val="1A1447"/>
                </a:solidFill>
                <a:latin typeface="IBM Plex Sans Italics"/>
                <a:ea typeface="IBM Plex Sans Italics"/>
                <a:cs typeface="IBM Plex Sans Italics"/>
                <a:sym typeface="IBM Plex Sans Italics"/>
              </a:rPr>
              <a:t>Management, structure d’entreprise et gestion
Droit et applications dans les entreprises
Gestion logistique et douanière
</a:t>
            </a:r>
          </a:p>
        </p:txBody>
      </p:sp>
      <p:sp>
        <p:nvSpPr>
          <p:cNvPr id="37" name="TextBox 37"/>
          <p:cNvSpPr txBox="1"/>
          <p:nvPr/>
        </p:nvSpPr>
        <p:spPr>
          <a:xfrm>
            <a:off x="2932852" y="5447243"/>
            <a:ext cx="1520552"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RESEAU HISTORIQUE DE PARTENAIRES
</a:t>
            </a:r>
          </a:p>
        </p:txBody>
      </p:sp>
      <p:sp>
        <p:nvSpPr>
          <p:cNvPr id="38" name="TextBox 53"/>
          <p:cNvSpPr txBox="1"/>
          <p:nvPr/>
        </p:nvSpPr>
        <p:spPr>
          <a:xfrm>
            <a:off x="4001006" y="1529747"/>
            <a:ext cx="1091866" cy="212174"/>
          </a:xfrm>
          <a:prstGeom prst="rect">
            <a:avLst/>
          </a:prstGeom>
        </p:spPr>
        <p:txBody>
          <a:bodyPr lIns="0" tIns="0" rIns="0" bIns="0" rtlCol="0" anchor="t">
            <a:spAutoFit/>
          </a:bodyPr>
          <a:lstStyle/>
          <a:p>
            <a:pPr algn="just">
              <a:lnSpc>
                <a:spcPts val="1796"/>
              </a:lnSpc>
            </a:pPr>
            <a:r>
              <a:rPr lang="en-US" sz="1200" spc="4" dirty="0">
                <a:solidFill>
                  <a:srgbClr val="464395"/>
                </a:solidFill>
                <a:latin typeface="IBM Plex Sans"/>
                <a:ea typeface="IBM Plex Sans"/>
                <a:cs typeface="IBM Plex Sans"/>
                <a:sym typeface="IBM Plex Sans"/>
              </a:rPr>
              <a:t>STAGE</a:t>
            </a:r>
          </a:p>
        </p:txBody>
      </p:sp>
      <p:sp>
        <p:nvSpPr>
          <p:cNvPr id="39" name="TextBox 39"/>
          <p:cNvSpPr txBox="1"/>
          <p:nvPr/>
        </p:nvSpPr>
        <p:spPr>
          <a:xfrm>
            <a:off x="5430213" y="1743483"/>
            <a:ext cx="1306830" cy="179536"/>
          </a:xfrm>
          <a:prstGeom prst="rect">
            <a:avLst/>
          </a:prstGeom>
        </p:spPr>
        <p:txBody>
          <a:bodyPr lIns="0" tIns="0" rIns="0" bIns="0" rtlCol="0" anchor="t">
            <a:spAutoFit/>
          </a:bodyPr>
          <a:lstStyle/>
          <a:p>
            <a:pPr>
              <a:lnSpc>
                <a:spcPts val="1439"/>
              </a:lnSpc>
            </a:pPr>
            <a:r>
              <a:rPr lang="en-US" sz="1200" i="1" spc="4" dirty="0">
                <a:solidFill>
                  <a:srgbClr val="231F20"/>
                </a:solidFill>
                <a:latin typeface="IBM Plex Sans Italics"/>
                <a:ea typeface="IBM Plex Sans Italics"/>
                <a:cs typeface="IBM Plex Sans Italics"/>
                <a:sym typeface="IBM Plex Sans Italics"/>
              </a:rPr>
              <a:t>Sur dossier et entretien</a:t>
            </a:r>
          </a:p>
        </p:txBody>
      </p:sp>
      <p:sp>
        <p:nvSpPr>
          <p:cNvPr id="40" name="TextBox 40"/>
          <p:cNvSpPr txBox="1"/>
          <p:nvPr/>
        </p:nvSpPr>
        <p:spPr>
          <a:xfrm>
            <a:off x="5175047" y="5447243"/>
            <a:ext cx="1328147"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TITRE AVEC LABEL RNCP EN OPTION</a:t>
            </a:r>
          </a:p>
        </p:txBody>
      </p:sp>
      <p:sp>
        <p:nvSpPr>
          <p:cNvPr id="41" name="TextBox 41"/>
          <p:cNvSpPr txBox="1"/>
          <p:nvPr/>
        </p:nvSpPr>
        <p:spPr>
          <a:xfrm>
            <a:off x="4989195" y="6599644"/>
            <a:ext cx="1699851" cy="154466"/>
          </a:xfrm>
          <a:prstGeom prst="rect">
            <a:avLst/>
          </a:prstGeom>
        </p:spPr>
        <p:txBody>
          <a:bodyPr lIns="0" tIns="0" rIns="0" bIns="0" rtlCol="0" anchor="t">
            <a:spAutoFit/>
          </a:bodyPr>
          <a:lstStyle/>
          <a:p>
            <a:pPr marL="0" lvl="0" indent="0" algn="l">
              <a:lnSpc>
                <a:spcPts val="1200"/>
              </a:lnSpc>
              <a:spcBef>
                <a:spcPct val="0"/>
              </a:spcBef>
            </a:pPr>
            <a:r>
              <a:rPr lang="en-US" sz="1200" i="1" u="none" strike="noStrike" spc="4" dirty="0">
                <a:solidFill>
                  <a:srgbClr val="1A1447"/>
                </a:solidFill>
                <a:latin typeface="IBM Plex Sans Italics"/>
                <a:ea typeface="IBM Plex Sans Italics"/>
                <a:cs typeface="IBM Plex Sans Italics"/>
                <a:sym typeface="IBM Plex Sans Italics"/>
              </a:rPr>
              <a:t>Anglais général Anglais des affaires
Analyse de Marché et Marketing International
Marketing Opérationnel et outils digitaux
</a:t>
            </a:r>
          </a:p>
        </p:txBody>
      </p:sp>
      <p:sp>
        <p:nvSpPr>
          <p:cNvPr id="42" name="TextBox 42"/>
          <p:cNvSpPr txBox="1"/>
          <p:nvPr/>
        </p:nvSpPr>
        <p:spPr>
          <a:xfrm>
            <a:off x="774204" y="2950440"/>
            <a:ext cx="6055900" cy="179536"/>
          </a:xfrm>
          <a:prstGeom prst="rect">
            <a:avLst/>
          </a:prstGeom>
        </p:spPr>
        <p:txBody>
          <a:bodyPr lIns="0" tIns="0" rIns="0" bIns="0" rtlCol="0" anchor="t">
            <a:spAutoFit/>
          </a:bodyPr>
          <a:lstStyle/>
          <a:p>
            <a:pPr algn="just">
              <a:lnSpc>
                <a:spcPts val="1439"/>
              </a:lnSpc>
            </a:pPr>
            <a:r>
              <a:rPr lang="en-US" sz="1200" spc="7" dirty="0">
                <a:solidFill>
                  <a:srgbClr val="FFFFFF"/>
                </a:solidFill>
                <a:latin typeface="IBM Plex Sans"/>
                <a:ea typeface="IBM Plex Sans"/>
                <a:cs typeface="IBM Plex Sans"/>
                <a:sym typeface="IBM Plex Sans"/>
              </a:rPr>
              <a:t>Le Bac+3 Bachelor Marketing et Commerce International (MCI) a pour objectif de former des professionnels maîtrisant les concepts et outils du Marketing, ainsi que les calculs et techniques d’import-export. 
Vous serez capable de mettre en œuvre des campagnes marketing adaptées aux spéci- ficités de votre future entreprise, d’accompagner et exécuter les projets d’opérations de transport, de détaxe et de distribution au niveau international.
</a:t>
            </a:r>
            <a:endParaRPr lang="en-US" sz="1200" spc="4" dirty="0">
              <a:solidFill>
                <a:srgbClr val="FFFFFF"/>
              </a:solidFill>
              <a:latin typeface="IBM Plex Sans"/>
              <a:ea typeface="IBM Plex Sans"/>
              <a:cs typeface="IBM Plex Sans"/>
              <a:sym typeface="IBM Plex Sans"/>
            </a:endParaRPr>
          </a:p>
        </p:txBody>
      </p:sp>
      <p:sp>
        <p:nvSpPr>
          <p:cNvPr id="43" name="TextBox 43"/>
          <p:cNvSpPr txBox="1"/>
          <p:nvPr/>
        </p:nvSpPr>
        <p:spPr>
          <a:xfrm>
            <a:off x="6595587" y="404108"/>
            <a:ext cx="525475" cy="397269"/>
          </a:xfrm>
          <a:prstGeom prst="rect">
            <a:avLst/>
          </a:prstGeom>
        </p:spPr>
        <p:txBody>
          <a:bodyPr lIns="0" tIns="0" rIns="0" bIns="0" rtlCol="0" anchor="t">
            <a:spAutoFit/>
          </a:bodyPr>
          <a:lstStyle/>
          <a:p>
            <a:pPr algn="ctr">
              <a:lnSpc>
                <a:spcPts val="1660"/>
              </a:lnSpc>
            </a:pPr>
            <a:r>
              <a:rPr lang="en-US" sz="1399" b="1" spc="8" dirty="0">
                <a:solidFill>
                  <a:srgbClr val="FFFFFF"/>
                </a:solidFill>
                <a:latin typeface="IBM Plex Sans Bold"/>
                <a:ea typeface="IBM Plex Sans Bold"/>
                <a:cs typeface="IBM Plex Sans Bold"/>
                <a:sym typeface="IBM Plex Sans Bold"/>
              </a:rPr>
              <a:t>3 </a:t>
            </a:r>
          </a:p>
          <a:p>
            <a:pPr algn="l">
              <a:lnSpc>
                <a:spcPts val="1423"/>
              </a:lnSpc>
            </a:pPr>
            <a:r>
              <a:rPr lang="en-US" sz="1200" b="1" spc="7" dirty="0">
                <a:solidFill>
                  <a:srgbClr val="FFFFFF"/>
                </a:solidFill>
                <a:latin typeface="IBM Plex Sans Bold"/>
                <a:ea typeface="IBM Plex Sans Bold"/>
                <a:cs typeface="IBM Plex Sans Bold"/>
                <a:sym typeface="IBM Plex Sans Bold"/>
              </a:rPr>
              <a:t>YEARS</a:t>
            </a:r>
          </a:p>
        </p:txBody>
      </p:sp>
      <p:sp>
        <p:nvSpPr>
          <p:cNvPr id="44" name="TextBox 44"/>
          <p:cNvSpPr txBox="1"/>
          <p:nvPr/>
        </p:nvSpPr>
        <p:spPr>
          <a:xfrm>
            <a:off x="2597896" y="10378411"/>
            <a:ext cx="2515629" cy="151428"/>
          </a:xfrm>
          <a:prstGeom prst="rect">
            <a:avLst/>
          </a:prstGeom>
        </p:spPr>
        <p:txBody>
          <a:bodyPr lIns="0" tIns="0" rIns="0" bIns="0" rtlCol="0" anchor="t">
            <a:spAutoFit/>
          </a:bodyPr>
          <a:lstStyle/>
          <a:p>
            <a:pPr algn="l">
              <a:lnSpc>
                <a:spcPts val="1260"/>
              </a:lnSpc>
            </a:pPr>
            <a:r>
              <a:rPr lang="en-US" sz="900" i="1" spc="25">
                <a:solidFill>
                  <a:srgbClr val="939496"/>
                </a:solidFill>
                <a:latin typeface="IBM Plex Sans Italics"/>
                <a:ea typeface="IBM Plex Sans Italics"/>
                <a:cs typeface="IBM Plex Sans Italics"/>
                <a:sym typeface="IBM Plex Sans Italics"/>
              </a:rPr>
              <a:t>Etablissement d’enseignement supérieur privé</a:t>
            </a:r>
          </a:p>
        </p:txBody>
      </p:sp>
      <p:sp>
        <p:nvSpPr>
          <p:cNvPr id="45" name="TextBox 45"/>
          <p:cNvSpPr txBox="1"/>
          <p:nvPr/>
        </p:nvSpPr>
        <p:spPr>
          <a:xfrm>
            <a:off x="537734" y="8547291"/>
            <a:ext cx="354531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OPPORTUNITÉS MÉTIERS</a:t>
            </a:r>
          </a:p>
        </p:txBody>
      </p:sp>
      <p:sp>
        <p:nvSpPr>
          <p:cNvPr id="46" name="TextBox 46"/>
          <p:cNvSpPr txBox="1"/>
          <p:nvPr/>
        </p:nvSpPr>
        <p:spPr>
          <a:xfrm>
            <a:off x="537734" y="6063605"/>
            <a:ext cx="3915670"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ENSEIGNEMENTS</a:t>
            </a:r>
          </a:p>
        </p:txBody>
      </p:sp>
      <p:sp>
        <p:nvSpPr>
          <p:cNvPr id="47" name="TextBox 47"/>
          <p:cNvSpPr txBox="1"/>
          <p:nvPr/>
        </p:nvSpPr>
        <p:spPr>
          <a:xfrm>
            <a:off x="537734" y="4387205"/>
            <a:ext cx="423111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TOP3 - POINTS FORTS</a:t>
            </a:r>
          </a:p>
        </p:txBody>
      </p:sp>
      <p:sp>
        <p:nvSpPr>
          <p:cNvPr id="48" name="TextBox 48"/>
          <p:cNvSpPr txBox="1"/>
          <p:nvPr/>
        </p:nvSpPr>
        <p:spPr>
          <a:xfrm>
            <a:off x="1465355" y="960787"/>
            <a:ext cx="5130232" cy="270202"/>
          </a:xfrm>
          <a:prstGeom prst="rect">
            <a:avLst/>
          </a:prstGeom>
        </p:spPr>
        <p:txBody>
          <a:bodyPr wrap="square" lIns="0" tIns="0" rIns="0" bIns="0" rtlCol="0" anchor="t">
            <a:spAutoFit/>
          </a:bodyPr>
          <a:lstStyle/>
          <a:p>
            <a:pPr algn="just">
              <a:lnSpc>
                <a:spcPts val="2160"/>
              </a:lnSpc>
            </a:pPr>
            <a:r>
              <a:rPr lang="en-US" sz="1800" b="1" spc="7" dirty="0">
                <a:solidFill>
                  <a:srgbClr val="1A1447"/>
                </a:solidFill>
                <a:latin typeface="IBM Plex Sans Bold"/>
                <a:ea typeface="IBM Plex Sans Bold"/>
                <a:cs typeface="IBM Plex Sans Bold"/>
                <a:sym typeface="IBM Plex Sans Bold"/>
              </a:rPr>
              <a:t>MARKETING ET COMMERCE INTERNATIONAL</a:t>
            </a:r>
          </a:p>
        </p:txBody>
      </p:sp>
      <p:sp>
        <p:nvSpPr>
          <p:cNvPr id="49" name="TextBox 49"/>
          <p:cNvSpPr txBox="1"/>
          <p:nvPr/>
        </p:nvSpPr>
        <p:spPr>
          <a:xfrm>
            <a:off x="5455302" y="1547187"/>
            <a:ext cx="783022" cy="192491"/>
          </a:xfrm>
          <a:prstGeom prst="rect">
            <a:avLst/>
          </a:prstGeom>
        </p:spPr>
        <p:txBody>
          <a:bodyPr lIns="0" tIns="0" rIns="0" bIns="0" rtlCol="0" anchor="t">
            <a:spAutoFit/>
          </a:bodyPr>
          <a:lstStyle/>
          <a:p>
            <a:pPr algn="l">
              <a:lnSpc>
                <a:spcPts val="1539"/>
              </a:lnSpc>
            </a:pPr>
            <a:r>
              <a:rPr lang="en-US" sz="1100" spc="4" dirty="0">
                <a:solidFill>
                  <a:srgbClr val="464395"/>
                </a:solidFill>
                <a:latin typeface="IBM Plex Sans"/>
                <a:ea typeface="IBM Plex Sans"/>
                <a:cs typeface="IBM Plex Sans"/>
                <a:sym typeface="IBM Plex Sans"/>
              </a:rPr>
              <a:t>ADMISSION</a:t>
            </a:r>
          </a:p>
        </p:txBody>
      </p:sp>
      <p:sp>
        <p:nvSpPr>
          <p:cNvPr id="50" name="TextBox 50"/>
          <p:cNvSpPr txBox="1"/>
          <p:nvPr/>
        </p:nvSpPr>
        <p:spPr>
          <a:xfrm>
            <a:off x="1465355" y="468535"/>
            <a:ext cx="1795272" cy="405111"/>
          </a:xfrm>
          <a:prstGeom prst="rect">
            <a:avLst/>
          </a:prstGeom>
        </p:spPr>
        <p:txBody>
          <a:bodyPr lIns="0" tIns="0" rIns="0" bIns="0" rtlCol="0" anchor="t">
            <a:spAutoFit/>
          </a:bodyPr>
          <a:lstStyle/>
          <a:p>
            <a:pPr algn="l">
              <a:lnSpc>
                <a:spcPts val="3359"/>
              </a:lnSpc>
            </a:pPr>
            <a:r>
              <a:rPr lang="en-US" sz="2400" b="1" spc="14" dirty="0">
                <a:solidFill>
                  <a:srgbClr val="231F20"/>
                </a:solidFill>
                <a:latin typeface="IBM Plex Sans Bold"/>
                <a:ea typeface="IBM Plex Sans Bold"/>
                <a:cs typeface="IBM Plex Sans Bold"/>
                <a:sym typeface="IBM Plex Sans Bold"/>
              </a:rPr>
              <a:t>BACHELOR</a:t>
            </a:r>
          </a:p>
        </p:txBody>
      </p:sp>
      <p:sp>
        <p:nvSpPr>
          <p:cNvPr id="52" name="TextBox 31">
            <a:extLst>
              <a:ext uri="{FF2B5EF4-FFF2-40B4-BE49-F238E27FC236}">
                <a16:creationId xmlns:a16="http://schemas.microsoft.com/office/drawing/2014/main" id="{73338D7F-8308-E7F2-0829-44BBD7B44255}"/>
              </a:ext>
            </a:extLst>
          </p:cNvPr>
          <p:cNvSpPr txBox="1"/>
          <p:nvPr/>
        </p:nvSpPr>
        <p:spPr>
          <a:xfrm>
            <a:off x="1474356" y="1720247"/>
            <a:ext cx="780016" cy="202556"/>
          </a:xfrm>
          <a:prstGeom prst="rect">
            <a:avLst/>
          </a:prstGeom>
        </p:spPr>
        <p:txBody>
          <a:bodyPr lIns="0" tIns="0" rIns="0" bIns="0" rtlCol="0" anchor="t">
            <a:spAutoFit/>
          </a:bodyPr>
          <a:lstStyle/>
          <a:p>
            <a:pPr>
              <a:lnSpc>
                <a:spcPts val="1705"/>
              </a:lnSpc>
            </a:pPr>
            <a:r>
              <a:rPr lang="en-US" sz="1200" i="1" spc="4" dirty="0">
                <a:solidFill>
                  <a:srgbClr val="231F20"/>
                </a:solidFill>
                <a:latin typeface="IBM Plex Sans Italics"/>
                <a:ea typeface="IBM Plex Sans Italics"/>
                <a:cs typeface="IBM Plex Sans Italics"/>
                <a:sym typeface="IBM Plex Sans Italics"/>
              </a:rPr>
              <a:t>Automne Printemps</a:t>
            </a:r>
          </a:p>
        </p:txBody>
      </p:sp>
      <p:sp>
        <p:nvSpPr>
          <p:cNvPr id="51" name="TextBox 34">
            <a:extLst>
              <a:ext uri="{FF2B5EF4-FFF2-40B4-BE49-F238E27FC236}">
                <a16:creationId xmlns:a16="http://schemas.microsoft.com/office/drawing/2014/main" id="{3F76F06D-7C5A-115E-C327-BCA4898F60E6}"/>
              </a:ext>
            </a:extLst>
          </p:cNvPr>
          <p:cNvSpPr txBox="1"/>
          <p:nvPr/>
        </p:nvSpPr>
        <p:spPr>
          <a:xfrm>
            <a:off x="2749061" y="1716228"/>
            <a:ext cx="838811" cy="221792"/>
          </a:xfrm>
          <a:prstGeom prst="rect">
            <a:avLst/>
          </a:prstGeom>
        </p:spPr>
        <p:txBody>
          <a:bodyPr lIns="0" tIns="0" rIns="0" bIns="0" rtlCol="0" anchor="t">
            <a:spAutoFit/>
          </a:bodyPr>
          <a:lstStyle/>
          <a:p>
            <a:pPr>
              <a:lnSpc>
                <a:spcPts val="1908"/>
              </a:lnSpc>
            </a:pPr>
            <a:r>
              <a:rPr lang="en-US" sz="1200" i="1" spc="4" dirty="0" err="1">
                <a:solidFill>
                  <a:srgbClr val="231F20"/>
                </a:solidFill>
                <a:latin typeface="IBM Plex Sans Italics"/>
                <a:ea typeface="IBM Plex Sans Italics"/>
                <a:cs typeface="IBM Plex Sans Italics"/>
                <a:sym typeface="IBM Plex Sans Italics"/>
              </a:rPr>
              <a:t>Français</a:t>
            </a:r>
            <a:r>
              <a:rPr lang="en-US" sz="1200" i="1" spc="4" dirty="0">
                <a:solidFill>
                  <a:srgbClr val="231F20"/>
                </a:solidFill>
                <a:latin typeface="IBM Plex Sans Italics"/>
                <a:ea typeface="IBM Plex Sans Italics"/>
                <a:cs typeface="IBM Plex Sans Italics"/>
                <a:sym typeface="IBM Plex Sans Italics"/>
              </a:rPr>
              <a:t/>
            </a:r>
          </a:p>
        </p:txBody>
      </p:sp>
      <p:sp>
        <p:nvSpPr>
          <p:cNvPr id="54" name="TextBox 38">
            <a:extLst>
              <a:ext uri="{FF2B5EF4-FFF2-40B4-BE49-F238E27FC236}">
                <a16:creationId xmlns:a16="http://schemas.microsoft.com/office/drawing/2014/main" id="{F4D71D31-FE13-729F-DD0F-F89716948679}"/>
              </a:ext>
            </a:extLst>
          </p:cNvPr>
          <p:cNvSpPr txBox="1"/>
          <p:nvPr/>
        </p:nvSpPr>
        <p:spPr>
          <a:xfrm>
            <a:off x="3996412" y="1738606"/>
            <a:ext cx="899438" cy="420564"/>
          </a:xfrm>
          <a:prstGeom prst="rect">
            <a:avLst/>
          </a:prstGeom>
        </p:spPr>
        <p:txBody>
          <a:bodyPr wrap="square" lIns="0" tIns="0" rIns="0" bIns="0" rtlCol="0" anchor="t">
            <a:spAutoFit/>
          </a:bodyPr>
          <a:lstStyle/>
          <a:p>
            <a:pPr>
              <a:lnSpc>
                <a:spcPts val="1705"/>
              </a:lnSpc>
            </a:pPr>
            <a:r>
              <a:rPr lang="en-US" sz="1200" i="1" spc="4" dirty="0">
                <a:solidFill>
                  <a:srgbClr val="231F20"/>
                </a:solidFill>
                <a:latin typeface="IBM Plex Sans Italics"/>
                <a:ea typeface="IBM Plex Sans Italics"/>
                <a:cs typeface="IBM Plex Sans Italics"/>
                <a:sym typeface="IBM Plex Sans Italics"/>
              </a:rPr>
              <a:t>2-4 mois en entreprise</a:t>
            </a:r>
          </a:p>
          <a:p>
            <a:pPr algn="just">
              <a:lnSpc>
                <a:spcPts val="1705"/>
              </a:lnSpc>
            </a:pPr>
            <a:endParaRPr lang="en-US" sz="1200" i="1" spc="4" dirty="0">
              <a:solidFill>
                <a:srgbClr val="231F20"/>
              </a:solidFill>
              <a:latin typeface="IBM Plex Sans Italics"/>
              <a:ea typeface="IBM Plex Sans Italics"/>
              <a:cs typeface="IBM Plex Sans Italics"/>
              <a:sym typeface="IBM Plex Sans Italics"/>
            </a:endParaR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pSp>
        <p:nvGrpSpPr>
          <p:cNvPr id="2" name="Group 2"/>
          <p:cNvGrpSpPr>
            <a:grpSpLocks noChangeAspect="1"/>
          </p:cNvGrpSpPr>
          <p:nvPr/>
        </p:nvGrpSpPr>
        <p:grpSpPr>
          <a:xfrm>
            <a:off x="1079383" y="4764424"/>
            <a:ext cx="762505" cy="679580"/>
            <a:chOff x="0" y="0"/>
            <a:chExt cx="762495" cy="679577"/>
          </a:xfrm>
        </p:grpSpPr>
        <p:sp>
          <p:nvSpPr>
            <p:cNvPr id="3" name="Freeform 3"/>
            <p:cNvSpPr/>
            <p:nvPr/>
          </p:nvSpPr>
          <p:spPr>
            <a:xfrm>
              <a:off x="63500" y="63500"/>
              <a:ext cx="635508" cy="552577"/>
            </a:xfrm>
            <a:custGeom>
              <a:avLst/>
              <a:gdLst/>
              <a:ahLst/>
              <a:cxnLst/>
              <a:rect l="l" t="t" r="r" b="b"/>
              <a:pathLst>
                <a:path w="635508" h="552577">
                  <a:moveTo>
                    <a:pt x="631698" y="290322"/>
                  </a:moveTo>
                  <a:lnTo>
                    <a:pt x="487045" y="538480"/>
                  </a:lnTo>
                  <a:cubicBezTo>
                    <a:pt x="481965" y="547243"/>
                    <a:pt x="472567" y="552577"/>
                    <a:pt x="462407" y="552577"/>
                  </a:cubicBezTo>
                  <a:lnTo>
                    <a:pt x="173101" y="552577"/>
                  </a:lnTo>
                  <a:cubicBezTo>
                    <a:pt x="162941" y="552577"/>
                    <a:pt x="153543" y="547243"/>
                    <a:pt x="148463" y="538480"/>
                  </a:cubicBezTo>
                  <a:lnTo>
                    <a:pt x="3810" y="290322"/>
                  </a:lnTo>
                  <a:cubicBezTo>
                    <a:pt x="-1270" y="281559"/>
                    <a:pt x="-1270" y="270891"/>
                    <a:pt x="3810" y="262128"/>
                  </a:cubicBezTo>
                  <a:lnTo>
                    <a:pt x="148463" y="14097"/>
                  </a:lnTo>
                  <a:cubicBezTo>
                    <a:pt x="153543" y="5334"/>
                    <a:pt x="162941" y="0"/>
                    <a:pt x="173101" y="0"/>
                  </a:cubicBezTo>
                  <a:lnTo>
                    <a:pt x="462407" y="0"/>
                  </a:lnTo>
                  <a:cubicBezTo>
                    <a:pt x="472567" y="0"/>
                    <a:pt x="481965" y="5334"/>
                    <a:pt x="487045" y="14097"/>
                  </a:cubicBezTo>
                  <a:lnTo>
                    <a:pt x="631698" y="262128"/>
                  </a:lnTo>
                  <a:cubicBezTo>
                    <a:pt x="636778" y="270891"/>
                    <a:pt x="636778" y="281559"/>
                    <a:pt x="631698" y="290322"/>
                  </a:cubicBezTo>
                </a:path>
              </a:pathLst>
            </a:custGeom>
            <a:solidFill>
              <a:srgbClr val="7DE314"/>
            </a:solidFill>
          </p:spPr>
          <p:txBody>
            <a:bodyPr/>
            <a:lstStyle/>
            <a:p>
              <a:endParaRPr lang="fr-FR"/>
            </a:p>
          </p:txBody>
        </p:sp>
        <p:sp>
          <p:nvSpPr>
            <p:cNvPr id="4" name="Freeform 4"/>
            <p:cNvSpPr/>
            <p:nvPr/>
          </p:nvSpPr>
          <p:spPr>
            <a:xfrm>
              <a:off x="260223" y="145923"/>
              <a:ext cx="438785" cy="470027"/>
            </a:xfrm>
            <a:custGeom>
              <a:avLst/>
              <a:gdLst/>
              <a:ahLst/>
              <a:cxnLst/>
              <a:rect l="l" t="t" r="r" b="b"/>
              <a:pathLst>
                <a:path w="438785" h="470027">
                  <a:moveTo>
                    <a:pt x="261239" y="0"/>
                  </a:moveTo>
                  <a:lnTo>
                    <a:pt x="366014" y="179705"/>
                  </a:lnTo>
                  <a:cubicBezTo>
                    <a:pt x="371094" y="188468"/>
                    <a:pt x="371094" y="199136"/>
                    <a:pt x="366014" y="207899"/>
                  </a:cubicBezTo>
                  <a:lnTo>
                    <a:pt x="255905" y="396875"/>
                  </a:lnTo>
                  <a:cubicBezTo>
                    <a:pt x="250825" y="405638"/>
                    <a:pt x="241427" y="410972"/>
                    <a:pt x="231267" y="410972"/>
                  </a:cubicBezTo>
                  <a:lnTo>
                    <a:pt x="10795" y="410972"/>
                  </a:lnTo>
                  <a:cubicBezTo>
                    <a:pt x="6985" y="410972"/>
                    <a:pt x="3429" y="410210"/>
                    <a:pt x="0" y="408813"/>
                  </a:cubicBezTo>
                  <a:lnTo>
                    <a:pt x="61849" y="470027"/>
                  </a:lnTo>
                  <a:lnTo>
                    <a:pt x="265684" y="470027"/>
                  </a:lnTo>
                  <a:cubicBezTo>
                    <a:pt x="275844" y="470027"/>
                    <a:pt x="285242" y="464693"/>
                    <a:pt x="290322" y="455930"/>
                  </a:cubicBezTo>
                  <a:lnTo>
                    <a:pt x="434975" y="208026"/>
                  </a:lnTo>
                  <a:cubicBezTo>
                    <a:pt x="437515" y="203708"/>
                    <a:pt x="438785" y="198755"/>
                    <a:pt x="438785" y="193929"/>
                  </a:cubicBezTo>
                  <a:lnTo>
                    <a:pt x="437515" y="184150"/>
                  </a:lnTo>
                  <a:lnTo>
                    <a:pt x="424434" y="161671"/>
                  </a:lnTo>
                  <a:close/>
                </a:path>
              </a:pathLst>
            </a:custGeom>
            <a:solidFill>
              <a:srgbClr val="3DC903"/>
            </a:solidFill>
          </p:spPr>
          <p:txBody>
            <a:bodyPr/>
            <a:lstStyle/>
            <a:p>
              <a:endParaRPr lang="fr-FR"/>
            </a:p>
          </p:txBody>
        </p:sp>
        <p:sp>
          <p:nvSpPr>
            <p:cNvPr id="5" name="Freeform 5"/>
            <p:cNvSpPr/>
            <p:nvPr/>
          </p:nvSpPr>
          <p:spPr>
            <a:xfrm>
              <a:off x="132461" y="122682"/>
              <a:ext cx="497459" cy="434213"/>
            </a:xfrm>
            <a:custGeom>
              <a:avLst/>
              <a:gdLst/>
              <a:ahLst/>
              <a:cxnLst/>
              <a:rect l="l" t="t" r="r" b="b"/>
              <a:pathLst>
                <a:path w="497459" h="434213">
                  <a:moveTo>
                    <a:pt x="493776" y="231140"/>
                  </a:moveTo>
                  <a:lnTo>
                    <a:pt x="383667" y="420116"/>
                  </a:lnTo>
                  <a:cubicBezTo>
                    <a:pt x="378587" y="428879"/>
                    <a:pt x="369189" y="434213"/>
                    <a:pt x="359029" y="434213"/>
                  </a:cubicBezTo>
                  <a:lnTo>
                    <a:pt x="138557" y="434213"/>
                  </a:lnTo>
                  <a:cubicBezTo>
                    <a:pt x="134747" y="434213"/>
                    <a:pt x="131191" y="433451"/>
                    <a:pt x="127762" y="432054"/>
                  </a:cubicBezTo>
                  <a:lnTo>
                    <a:pt x="127635" y="432054"/>
                  </a:lnTo>
                  <a:lnTo>
                    <a:pt x="117094" y="425577"/>
                  </a:lnTo>
                  <a:lnTo>
                    <a:pt x="3810" y="231140"/>
                  </a:lnTo>
                  <a:cubicBezTo>
                    <a:pt x="-1270" y="222377"/>
                    <a:pt x="-1270" y="211709"/>
                    <a:pt x="3810" y="202946"/>
                  </a:cubicBezTo>
                  <a:lnTo>
                    <a:pt x="113919" y="14097"/>
                  </a:lnTo>
                  <a:cubicBezTo>
                    <a:pt x="118999" y="5334"/>
                    <a:pt x="128397" y="0"/>
                    <a:pt x="138557" y="0"/>
                  </a:cubicBezTo>
                  <a:lnTo>
                    <a:pt x="358902" y="0"/>
                  </a:lnTo>
                  <a:cubicBezTo>
                    <a:pt x="369062" y="0"/>
                    <a:pt x="378460" y="5334"/>
                    <a:pt x="383540" y="14097"/>
                  </a:cubicBezTo>
                  <a:lnTo>
                    <a:pt x="493649" y="203073"/>
                  </a:lnTo>
                  <a:cubicBezTo>
                    <a:pt x="498729" y="211836"/>
                    <a:pt x="498729" y="222504"/>
                    <a:pt x="493649" y="231267"/>
                  </a:cubicBezTo>
                </a:path>
              </a:pathLst>
            </a:custGeom>
            <a:solidFill>
              <a:srgbClr val="FFFFFF"/>
            </a:solidFill>
          </p:spPr>
          <p:txBody>
            <a:bodyPr/>
            <a:lstStyle/>
            <a:p>
              <a:endParaRPr lang="fr-FR"/>
            </a:p>
          </p:txBody>
        </p:sp>
        <p:sp>
          <p:nvSpPr>
            <p:cNvPr id="6" name="Freeform 6"/>
            <p:cNvSpPr/>
            <p:nvPr/>
          </p:nvSpPr>
          <p:spPr>
            <a:xfrm>
              <a:off x="260477" y="267970"/>
              <a:ext cx="120269" cy="140081"/>
            </a:xfrm>
            <a:custGeom>
              <a:avLst/>
              <a:gdLst/>
              <a:ahLst/>
              <a:cxnLst/>
              <a:rect l="l" t="t" r="r" b="b"/>
              <a:pathLst>
                <a:path w="120269" h="140081">
                  <a:moveTo>
                    <a:pt x="120269" y="70231"/>
                  </a:moveTo>
                  <a:lnTo>
                    <a:pt x="115697" y="98298"/>
                  </a:lnTo>
                  <a:cubicBezTo>
                    <a:pt x="112649" y="106807"/>
                    <a:pt x="108458" y="114173"/>
                    <a:pt x="103124" y="120396"/>
                  </a:cubicBezTo>
                  <a:lnTo>
                    <a:pt x="91440" y="131445"/>
                  </a:lnTo>
                  <a:cubicBezTo>
                    <a:pt x="76708" y="138303"/>
                    <a:pt x="68707" y="140081"/>
                    <a:pt x="60198" y="140081"/>
                  </a:cubicBezTo>
                  <a:lnTo>
                    <a:pt x="43434" y="138430"/>
                  </a:lnTo>
                  <a:cubicBezTo>
                    <a:pt x="28829" y="131572"/>
                    <a:pt x="22479" y="126619"/>
                    <a:pt x="17145" y="120396"/>
                  </a:cubicBezTo>
                  <a:lnTo>
                    <a:pt x="4572" y="98298"/>
                  </a:lnTo>
                  <a:cubicBezTo>
                    <a:pt x="1524" y="89789"/>
                    <a:pt x="0" y="80391"/>
                    <a:pt x="0" y="70231"/>
                  </a:cubicBezTo>
                  <a:lnTo>
                    <a:pt x="4572" y="42164"/>
                  </a:lnTo>
                  <a:cubicBezTo>
                    <a:pt x="7620" y="33655"/>
                    <a:pt x="11811" y="26289"/>
                    <a:pt x="17145" y="20066"/>
                  </a:cubicBezTo>
                  <a:lnTo>
                    <a:pt x="28829" y="8890"/>
                  </a:lnTo>
                  <a:cubicBezTo>
                    <a:pt x="43434" y="1778"/>
                    <a:pt x="51435" y="0"/>
                    <a:pt x="60071" y="0"/>
                  </a:cubicBezTo>
                  <a:lnTo>
                    <a:pt x="76581" y="1778"/>
                  </a:lnTo>
                  <a:cubicBezTo>
                    <a:pt x="91313" y="8890"/>
                    <a:pt x="97663" y="13716"/>
                    <a:pt x="103124" y="19939"/>
                  </a:cubicBezTo>
                  <a:lnTo>
                    <a:pt x="115697" y="42037"/>
                  </a:lnTo>
                  <a:cubicBezTo>
                    <a:pt x="118745" y="50546"/>
                    <a:pt x="120269" y="59944"/>
                    <a:pt x="120269" y="70104"/>
                  </a:cubicBezTo>
                  <a:moveTo>
                    <a:pt x="88773" y="70104"/>
                  </a:moveTo>
                  <a:lnTo>
                    <a:pt x="88011" y="58293"/>
                  </a:lnTo>
                  <a:cubicBezTo>
                    <a:pt x="85217" y="48006"/>
                    <a:pt x="83185" y="43561"/>
                    <a:pt x="80645" y="39878"/>
                  </a:cubicBezTo>
                  <a:lnTo>
                    <a:pt x="75057" y="33401"/>
                  </a:lnTo>
                  <a:lnTo>
                    <a:pt x="64262" y="28448"/>
                  </a:lnTo>
                  <a:cubicBezTo>
                    <a:pt x="55753" y="28448"/>
                    <a:pt x="51816" y="29464"/>
                    <a:pt x="48260" y="31496"/>
                  </a:cubicBezTo>
                  <a:lnTo>
                    <a:pt x="41783" y="36322"/>
                  </a:lnTo>
                  <a:cubicBezTo>
                    <a:pt x="36703" y="43688"/>
                    <a:pt x="34671" y="48133"/>
                    <a:pt x="33274" y="53340"/>
                  </a:cubicBezTo>
                  <a:lnTo>
                    <a:pt x="31115" y="64135"/>
                  </a:lnTo>
                  <a:cubicBezTo>
                    <a:pt x="31115" y="76454"/>
                    <a:pt x="31877" y="82042"/>
                    <a:pt x="33274" y="87122"/>
                  </a:cubicBezTo>
                  <a:lnTo>
                    <a:pt x="36703" y="96520"/>
                  </a:lnTo>
                  <a:cubicBezTo>
                    <a:pt x="41783" y="103886"/>
                    <a:pt x="44831" y="106807"/>
                    <a:pt x="48387" y="108712"/>
                  </a:cubicBezTo>
                  <a:lnTo>
                    <a:pt x="55753" y="111760"/>
                  </a:lnTo>
                  <a:lnTo>
                    <a:pt x="68199" y="110744"/>
                  </a:lnTo>
                  <a:cubicBezTo>
                    <a:pt x="75184" y="106680"/>
                    <a:pt x="78232" y="103886"/>
                    <a:pt x="80772" y="100203"/>
                  </a:cubicBezTo>
                  <a:lnTo>
                    <a:pt x="85344" y="92075"/>
                  </a:lnTo>
                  <a:cubicBezTo>
                    <a:pt x="88138" y="81915"/>
                    <a:pt x="88900" y="76327"/>
                    <a:pt x="88900" y="70104"/>
                  </a:cubicBezTo>
                </a:path>
              </a:pathLst>
            </a:custGeom>
            <a:solidFill>
              <a:srgbClr val="7DE314"/>
            </a:solidFill>
          </p:spPr>
          <p:txBody>
            <a:bodyPr/>
            <a:lstStyle/>
            <a:p>
              <a:endParaRPr lang="fr-FR"/>
            </a:p>
          </p:txBody>
        </p:sp>
        <p:sp>
          <p:nvSpPr>
            <p:cNvPr id="7" name="Freeform 7"/>
            <p:cNvSpPr/>
            <p:nvPr/>
          </p:nvSpPr>
          <p:spPr>
            <a:xfrm>
              <a:off x="399034" y="273939"/>
              <a:ext cx="99187" cy="131953"/>
            </a:xfrm>
            <a:custGeom>
              <a:avLst/>
              <a:gdLst/>
              <a:ahLst/>
              <a:cxnLst/>
              <a:rect l="l" t="t" r="r" b="b"/>
              <a:pathLst>
                <a:path w="99187" h="131953">
                  <a:moveTo>
                    <a:pt x="99187" y="104013"/>
                  </a:moveTo>
                  <a:lnTo>
                    <a:pt x="99187" y="131953"/>
                  </a:lnTo>
                  <a:lnTo>
                    <a:pt x="4572" y="131953"/>
                  </a:lnTo>
                  <a:lnTo>
                    <a:pt x="4572" y="104013"/>
                  </a:lnTo>
                  <a:lnTo>
                    <a:pt x="37719" y="104013"/>
                  </a:lnTo>
                  <a:lnTo>
                    <a:pt x="37719" y="34036"/>
                  </a:lnTo>
                  <a:cubicBezTo>
                    <a:pt x="36322" y="35941"/>
                    <a:pt x="34163" y="37719"/>
                    <a:pt x="31115" y="39751"/>
                  </a:cubicBezTo>
                  <a:lnTo>
                    <a:pt x="24765" y="43434"/>
                  </a:lnTo>
                  <a:lnTo>
                    <a:pt x="13970" y="48260"/>
                  </a:lnTo>
                  <a:cubicBezTo>
                    <a:pt x="6350" y="50419"/>
                    <a:pt x="3048" y="50927"/>
                    <a:pt x="0" y="50927"/>
                  </a:cubicBezTo>
                  <a:lnTo>
                    <a:pt x="0" y="22098"/>
                  </a:lnTo>
                  <a:cubicBezTo>
                    <a:pt x="2794" y="22098"/>
                    <a:pt x="6223" y="21209"/>
                    <a:pt x="10287" y="19431"/>
                  </a:cubicBezTo>
                  <a:lnTo>
                    <a:pt x="18288" y="15494"/>
                  </a:lnTo>
                  <a:cubicBezTo>
                    <a:pt x="26035" y="10541"/>
                    <a:pt x="29464" y="8128"/>
                    <a:pt x="32258" y="5715"/>
                  </a:cubicBezTo>
                  <a:lnTo>
                    <a:pt x="36957" y="1397"/>
                  </a:lnTo>
                  <a:lnTo>
                    <a:pt x="69723" y="0"/>
                  </a:lnTo>
                  <a:lnTo>
                    <a:pt x="69723" y="103886"/>
                  </a:lnTo>
                  <a:close/>
                </a:path>
              </a:pathLst>
            </a:custGeom>
            <a:solidFill>
              <a:srgbClr val="7DE314"/>
            </a:solidFill>
          </p:spPr>
          <p:txBody>
            <a:bodyPr/>
            <a:lstStyle/>
            <a:p>
              <a:endParaRPr lang="fr-FR"/>
            </a:p>
          </p:txBody>
        </p:sp>
      </p:grpSp>
      <p:grpSp>
        <p:nvGrpSpPr>
          <p:cNvPr id="8" name="Group 8"/>
          <p:cNvGrpSpPr>
            <a:grpSpLocks noChangeAspect="1"/>
          </p:cNvGrpSpPr>
          <p:nvPr/>
        </p:nvGrpSpPr>
        <p:grpSpPr>
          <a:xfrm>
            <a:off x="3338779" y="4757195"/>
            <a:ext cx="762505" cy="686800"/>
            <a:chOff x="0" y="0"/>
            <a:chExt cx="762495" cy="686803"/>
          </a:xfrm>
        </p:grpSpPr>
        <p:sp>
          <p:nvSpPr>
            <p:cNvPr id="9" name="Freeform 9"/>
            <p:cNvSpPr/>
            <p:nvPr/>
          </p:nvSpPr>
          <p:spPr>
            <a:xfrm>
              <a:off x="63500" y="63500"/>
              <a:ext cx="635508" cy="559689"/>
            </a:xfrm>
            <a:custGeom>
              <a:avLst/>
              <a:gdLst/>
              <a:ahLst/>
              <a:cxnLst/>
              <a:rect l="l" t="t" r="r" b="b"/>
              <a:pathLst>
                <a:path w="635508" h="559689">
                  <a:moveTo>
                    <a:pt x="631698" y="294132"/>
                  </a:moveTo>
                  <a:lnTo>
                    <a:pt x="487045" y="545465"/>
                  </a:lnTo>
                  <a:cubicBezTo>
                    <a:pt x="481965" y="554355"/>
                    <a:pt x="472567" y="559689"/>
                    <a:pt x="462407" y="559689"/>
                  </a:cubicBezTo>
                  <a:lnTo>
                    <a:pt x="173101" y="559689"/>
                  </a:lnTo>
                  <a:cubicBezTo>
                    <a:pt x="162941" y="559689"/>
                    <a:pt x="153543" y="554228"/>
                    <a:pt x="148463" y="545465"/>
                  </a:cubicBezTo>
                  <a:lnTo>
                    <a:pt x="3810" y="294132"/>
                  </a:lnTo>
                  <a:cubicBezTo>
                    <a:pt x="-1270" y="285242"/>
                    <a:pt x="-1270" y="274447"/>
                    <a:pt x="3810" y="265557"/>
                  </a:cubicBezTo>
                  <a:lnTo>
                    <a:pt x="148463" y="14224"/>
                  </a:lnTo>
                  <a:cubicBezTo>
                    <a:pt x="153543" y="5334"/>
                    <a:pt x="162941" y="0"/>
                    <a:pt x="173101" y="0"/>
                  </a:cubicBezTo>
                  <a:lnTo>
                    <a:pt x="462407" y="0"/>
                  </a:lnTo>
                  <a:cubicBezTo>
                    <a:pt x="472567" y="0"/>
                    <a:pt x="481965" y="5461"/>
                    <a:pt x="487045" y="14224"/>
                  </a:cubicBezTo>
                  <a:lnTo>
                    <a:pt x="631698" y="265684"/>
                  </a:lnTo>
                  <a:cubicBezTo>
                    <a:pt x="636778" y="274574"/>
                    <a:pt x="636778" y="285369"/>
                    <a:pt x="631698" y="294259"/>
                  </a:cubicBezTo>
                </a:path>
              </a:pathLst>
            </a:custGeom>
            <a:solidFill>
              <a:srgbClr val="00CC9C"/>
            </a:solidFill>
          </p:spPr>
          <p:txBody>
            <a:bodyPr/>
            <a:lstStyle/>
            <a:p>
              <a:endParaRPr lang="fr-FR"/>
            </a:p>
          </p:txBody>
        </p:sp>
        <p:sp>
          <p:nvSpPr>
            <p:cNvPr id="10" name="Freeform 10"/>
            <p:cNvSpPr/>
            <p:nvPr/>
          </p:nvSpPr>
          <p:spPr>
            <a:xfrm>
              <a:off x="260223" y="147066"/>
              <a:ext cx="438785" cy="476123"/>
            </a:xfrm>
            <a:custGeom>
              <a:avLst/>
              <a:gdLst/>
              <a:ahLst/>
              <a:cxnLst/>
              <a:rect l="l" t="t" r="r" b="b"/>
              <a:pathLst>
                <a:path w="438785" h="476123">
                  <a:moveTo>
                    <a:pt x="261239" y="0"/>
                  </a:moveTo>
                  <a:lnTo>
                    <a:pt x="366014" y="182118"/>
                  </a:lnTo>
                  <a:cubicBezTo>
                    <a:pt x="371094" y="191008"/>
                    <a:pt x="371094" y="201803"/>
                    <a:pt x="366014" y="210693"/>
                  </a:cubicBezTo>
                  <a:lnTo>
                    <a:pt x="255905" y="402082"/>
                  </a:lnTo>
                  <a:cubicBezTo>
                    <a:pt x="250825" y="410972"/>
                    <a:pt x="241427" y="416306"/>
                    <a:pt x="231267" y="416306"/>
                  </a:cubicBezTo>
                  <a:lnTo>
                    <a:pt x="10795" y="416306"/>
                  </a:lnTo>
                  <a:cubicBezTo>
                    <a:pt x="7112" y="416306"/>
                    <a:pt x="3429" y="415544"/>
                    <a:pt x="0" y="414147"/>
                  </a:cubicBezTo>
                  <a:lnTo>
                    <a:pt x="61849" y="476123"/>
                  </a:lnTo>
                  <a:lnTo>
                    <a:pt x="265684" y="476123"/>
                  </a:lnTo>
                  <a:cubicBezTo>
                    <a:pt x="275844" y="476123"/>
                    <a:pt x="285242" y="470662"/>
                    <a:pt x="290322" y="461899"/>
                  </a:cubicBezTo>
                  <a:lnTo>
                    <a:pt x="434975" y="210566"/>
                  </a:lnTo>
                  <a:cubicBezTo>
                    <a:pt x="437515" y="206121"/>
                    <a:pt x="438785" y="201168"/>
                    <a:pt x="438785" y="196342"/>
                  </a:cubicBezTo>
                  <a:lnTo>
                    <a:pt x="437515" y="186436"/>
                  </a:lnTo>
                  <a:lnTo>
                    <a:pt x="424434" y="163576"/>
                  </a:lnTo>
                  <a:close/>
                </a:path>
              </a:pathLst>
            </a:custGeom>
            <a:solidFill>
              <a:srgbClr val="00A35E"/>
            </a:solidFill>
          </p:spPr>
          <p:txBody>
            <a:bodyPr/>
            <a:lstStyle/>
            <a:p>
              <a:endParaRPr lang="fr-FR"/>
            </a:p>
          </p:txBody>
        </p:sp>
        <p:sp>
          <p:nvSpPr>
            <p:cNvPr id="11" name="Freeform 11"/>
            <p:cNvSpPr/>
            <p:nvPr/>
          </p:nvSpPr>
          <p:spPr>
            <a:xfrm>
              <a:off x="132461" y="123444"/>
              <a:ext cx="497459" cy="439928"/>
            </a:xfrm>
            <a:custGeom>
              <a:avLst/>
              <a:gdLst/>
              <a:ahLst/>
              <a:cxnLst/>
              <a:rect l="l" t="t" r="r" b="b"/>
              <a:pathLst>
                <a:path w="497459" h="439928">
                  <a:moveTo>
                    <a:pt x="493776" y="234188"/>
                  </a:moveTo>
                  <a:lnTo>
                    <a:pt x="383667" y="425704"/>
                  </a:lnTo>
                  <a:cubicBezTo>
                    <a:pt x="378587" y="434594"/>
                    <a:pt x="369189" y="439928"/>
                    <a:pt x="359029" y="439928"/>
                  </a:cubicBezTo>
                  <a:lnTo>
                    <a:pt x="138557" y="439928"/>
                  </a:lnTo>
                  <a:cubicBezTo>
                    <a:pt x="134747" y="439928"/>
                    <a:pt x="131191" y="439166"/>
                    <a:pt x="127762" y="437769"/>
                  </a:cubicBezTo>
                  <a:lnTo>
                    <a:pt x="127635" y="437642"/>
                  </a:lnTo>
                  <a:lnTo>
                    <a:pt x="117094" y="431038"/>
                  </a:lnTo>
                  <a:lnTo>
                    <a:pt x="3810" y="234061"/>
                  </a:lnTo>
                  <a:cubicBezTo>
                    <a:pt x="-1270" y="225171"/>
                    <a:pt x="-1270" y="214376"/>
                    <a:pt x="3810" y="205486"/>
                  </a:cubicBezTo>
                  <a:lnTo>
                    <a:pt x="113919" y="14224"/>
                  </a:lnTo>
                  <a:cubicBezTo>
                    <a:pt x="118999" y="5334"/>
                    <a:pt x="128397" y="0"/>
                    <a:pt x="138557" y="0"/>
                  </a:cubicBezTo>
                  <a:lnTo>
                    <a:pt x="358902" y="0"/>
                  </a:lnTo>
                  <a:cubicBezTo>
                    <a:pt x="369062" y="0"/>
                    <a:pt x="378460" y="5461"/>
                    <a:pt x="383540" y="14224"/>
                  </a:cubicBezTo>
                  <a:lnTo>
                    <a:pt x="493649" y="205613"/>
                  </a:lnTo>
                  <a:cubicBezTo>
                    <a:pt x="498729" y="214503"/>
                    <a:pt x="498729" y="225298"/>
                    <a:pt x="493649" y="234188"/>
                  </a:cubicBezTo>
                </a:path>
              </a:pathLst>
            </a:custGeom>
            <a:solidFill>
              <a:srgbClr val="FFFFFF"/>
            </a:solidFill>
          </p:spPr>
          <p:txBody>
            <a:bodyPr/>
            <a:lstStyle/>
            <a:p>
              <a:endParaRPr lang="fr-FR"/>
            </a:p>
          </p:txBody>
        </p:sp>
        <p:sp>
          <p:nvSpPr>
            <p:cNvPr id="12" name="Freeform 12"/>
            <p:cNvSpPr/>
            <p:nvPr/>
          </p:nvSpPr>
          <p:spPr>
            <a:xfrm>
              <a:off x="260477" y="270510"/>
              <a:ext cx="120269" cy="142240"/>
            </a:xfrm>
            <a:custGeom>
              <a:avLst/>
              <a:gdLst/>
              <a:ahLst/>
              <a:cxnLst/>
              <a:rect l="l" t="t" r="r" b="b"/>
              <a:pathLst>
                <a:path w="120269" h="142240">
                  <a:moveTo>
                    <a:pt x="120269" y="71374"/>
                  </a:moveTo>
                  <a:lnTo>
                    <a:pt x="115697" y="99822"/>
                  </a:lnTo>
                  <a:cubicBezTo>
                    <a:pt x="112649" y="108458"/>
                    <a:pt x="108458" y="115951"/>
                    <a:pt x="103124" y="122301"/>
                  </a:cubicBezTo>
                  <a:lnTo>
                    <a:pt x="91440" y="133477"/>
                  </a:lnTo>
                  <a:cubicBezTo>
                    <a:pt x="76708" y="140462"/>
                    <a:pt x="68707" y="142240"/>
                    <a:pt x="60198" y="142240"/>
                  </a:cubicBezTo>
                  <a:lnTo>
                    <a:pt x="43434" y="140462"/>
                  </a:lnTo>
                  <a:cubicBezTo>
                    <a:pt x="28829" y="133477"/>
                    <a:pt x="22479" y="128524"/>
                    <a:pt x="17145" y="122174"/>
                  </a:cubicBezTo>
                  <a:lnTo>
                    <a:pt x="4572" y="99695"/>
                  </a:lnTo>
                  <a:cubicBezTo>
                    <a:pt x="1524" y="91059"/>
                    <a:pt x="0" y="81534"/>
                    <a:pt x="0" y="71247"/>
                  </a:cubicBezTo>
                  <a:lnTo>
                    <a:pt x="4572" y="42799"/>
                  </a:lnTo>
                  <a:cubicBezTo>
                    <a:pt x="7620" y="34163"/>
                    <a:pt x="11811" y="26670"/>
                    <a:pt x="17145" y="20320"/>
                  </a:cubicBezTo>
                  <a:lnTo>
                    <a:pt x="28829" y="9017"/>
                  </a:lnTo>
                  <a:cubicBezTo>
                    <a:pt x="43434" y="1905"/>
                    <a:pt x="51435" y="0"/>
                    <a:pt x="60071" y="0"/>
                  </a:cubicBezTo>
                  <a:lnTo>
                    <a:pt x="76581" y="1778"/>
                  </a:lnTo>
                  <a:cubicBezTo>
                    <a:pt x="91313" y="8890"/>
                    <a:pt x="97663" y="13843"/>
                    <a:pt x="103124" y="20193"/>
                  </a:cubicBezTo>
                  <a:lnTo>
                    <a:pt x="115697" y="42672"/>
                  </a:lnTo>
                  <a:cubicBezTo>
                    <a:pt x="118745" y="51308"/>
                    <a:pt x="120269" y="60833"/>
                    <a:pt x="120269" y="71120"/>
                  </a:cubicBezTo>
                  <a:moveTo>
                    <a:pt x="88773" y="71120"/>
                  </a:moveTo>
                  <a:lnTo>
                    <a:pt x="88011" y="59182"/>
                  </a:lnTo>
                  <a:cubicBezTo>
                    <a:pt x="85217" y="48768"/>
                    <a:pt x="83185" y="44196"/>
                    <a:pt x="80645" y="40513"/>
                  </a:cubicBezTo>
                  <a:lnTo>
                    <a:pt x="75057" y="33909"/>
                  </a:lnTo>
                  <a:lnTo>
                    <a:pt x="64262" y="28829"/>
                  </a:lnTo>
                  <a:cubicBezTo>
                    <a:pt x="55753" y="28829"/>
                    <a:pt x="51816" y="29845"/>
                    <a:pt x="48260" y="31877"/>
                  </a:cubicBezTo>
                  <a:lnTo>
                    <a:pt x="41783" y="36830"/>
                  </a:lnTo>
                  <a:cubicBezTo>
                    <a:pt x="36703" y="44323"/>
                    <a:pt x="34671" y="48768"/>
                    <a:pt x="33274" y="53975"/>
                  </a:cubicBezTo>
                  <a:lnTo>
                    <a:pt x="31115" y="64897"/>
                  </a:lnTo>
                  <a:cubicBezTo>
                    <a:pt x="31115" y="77343"/>
                    <a:pt x="31877" y="83058"/>
                    <a:pt x="33274" y="88138"/>
                  </a:cubicBezTo>
                  <a:lnTo>
                    <a:pt x="36703" y="97790"/>
                  </a:lnTo>
                  <a:cubicBezTo>
                    <a:pt x="41783" y="105283"/>
                    <a:pt x="44831" y="108204"/>
                    <a:pt x="48387" y="110236"/>
                  </a:cubicBezTo>
                  <a:lnTo>
                    <a:pt x="55753" y="113284"/>
                  </a:lnTo>
                  <a:lnTo>
                    <a:pt x="68199" y="112268"/>
                  </a:lnTo>
                  <a:cubicBezTo>
                    <a:pt x="75184" y="108204"/>
                    <a:pt x="78232" y="105283"/>
                    <a:pt x="80772" y="101600"/>
                  </a:cubicBezTo>
                  <a:lnTo>
                    <a:pt x="85344" y="93472"/>
                  </a:lnTo>
                  <a:cubicBezTo>
                    <a:pt x="88138" y="83185"/>
                    <a:pt x="88900" y="77470"/>
                    <a:pt x="88900" y="71247"/>
                  </a:cubicBezTo>
                </a:path>
              </a:pathLst>
            </a:custGeom>
            <a:solidFill>
              <a:srgbClr val="00CC9C"/>
            </a:solidFill>
          </p:spPr>
          <p:txBody>
            <a:bodyPr/>
            <a:lstStyle/>
            <a:p>
              <a:endParaRPr lang="fr-FR"/>
            </a:p>
          </p:txBody>
        </p:sp>
        <p:sp>
          <p:nvSpPr>
            <p:cNvPr id="13" name="Freeform 13"/>
            <p:cNvSpPr/>
            <p:nvPr/>
          </p:nvSpPr>
          <p:spPr>
            <a:xfrm>
              <a:off x="394716" y="274320"/>
              <a:ext cx="112395" cy="136144"/>
            </a:xfrm>
            <a:custGeom>
              <a:avLst/>
              <a:gdLst/>
              <a:ahLst/>
              <a:cxnLst/>
              <a:rect l="l" t="t" r="r" b="b"/>
              <a:pathLst>
                <a:path w="112395" h="136144">
                  <a:moveTo>
                    <a:pt x="0" y="136017"/>
                  </a:moveTo>
                  <a:lnTo>
                    <a:pt x="508" y="122682"/>
                  </a:lnTo>
                  <a:cubicBezTo>
                    <a:pt x="2667" y="111252"/>
                    <a:pt x="4572" y="106045"/>
                    <a:pt x="7366" y="101219"/>
                  </a:cubicBezTo>
                  <a:lnTo>
                    <a:pt x="13843" y="91821"/>
                  </a:lnTo>
                  <a:cubicBezTo>
                    <a:pt x="23368" y="83439"/>
                    <a:pt x="29337" y="79248"/>
                    <a:pt x="36703" y="75184"/>
                  </a:cubicBezTo>
                  <a:lnTo>
                    <a:pt x="48641" y="68707"/>
                  </a:lnTo>
                  <a:cubicBezTo>
                    <a:pt x="58420" y="63500"/>
                    <a:pt x="62484" y="61214"/>
                    <a:pt x="65786" y="58928"/>
                  </a:cubicBezTo>
                  <a:lnTo>
                    <a:pt x="71501" y="54483"/>
                  </a:lnTo>
                  <a:lnTo>
                    <a:pt x="75819" y="47371"/>
                  </a:lnTo>
                  <a:lnTo>
                    <a:pt x="73914" y="35687"/>
                  </a:lnTo>
                  <a:cubicBezTo>
                    <a:pt x="66421" y="28956"/>
                    <a:pt x="61087" y="27305"/>
                    <a:pt x="54102" y="27305"/>
                  </a:cubicBezTo>
                  <a:lnTo>
                    <a:pt x="46990" y="27813"/>
                  </a:lnTo>
                  <a:lnTo>
                    <a:pt x="37846" y="31242"/>
                  </a:lnTo>
                  <a:lnTo>
                    <a:pt x="29972" y="36576"/>
                  </a:lnTo>
                  <a:lnTo>
                    <a:pt x="23368" y="43053"/>
                  </a:lnTo>
                  <a:lnTo>
                    <a:pt x="1397" y="22225"/>
                  </a:lnTo>
                  <a:cubicBezTo>
                    <a:pt x="3429" y="20066"/>
                    <a:pt x="6350" y="17653"/>
                    <a:pt x="10033" y="15113"/>
                  </a:cubicBezTo>
                  <a:lnTo>
                    <a:pt x="18161" y="10160"/>
                  </a:lnTo>
                  <a:cubicBezTo>
                    <a:pt x="28194" y="5588"/>
                    <a:pt x="33909" y="3810"/>
                    <a:pt x="40005" y="2286"/>
                  </a:cubicBezTo>
                  <a:lnTo>
                    <a:pt x="52705" y="0"/>
                  </a:lnTo>
                  <a:cubicBezTo>
                    <a:pt x="67564" y="0"/>
                    <a:pt x="74676" y="1016"/>
                    <a:pt x="80899" y="2921"/>
                  </a:cubicBezTo>
                  <a:lnTo>
                    <a:pt x="92329" y="7620"/>
                  </a:lnTo>
                  <a:cubicBezTo>
                    <a:pt x="100838" y="14605"/>
                    <a:pt x="104140" y="18796"/>
                    <a:pt x="106426" y="23749"/>
                  </a:cubicBezTo>
                  <a:lnTo>
                    <a:pt x="109855" y="34036"/>
                  </a:lnTo>
                  <a:cubicBezTo>
                    <a:pt x="109855" y="45212"/>
                    <a:pt x="108839" y="50038"/>
                    <a:pt x="106807" y="54356"/>
                  </a:cubicBezTo>
                  <a:lnTo>
                    <a:pt x="102235" y="62357"/>
                  </a:lnTo>
                  <a:cubicBezTo>
                    <a:pt x="96012" y="68961"/>
                    <a:pt x="92583" y="71755"/>
                    <a:pt x="89027" y="74168"/>
                  </a:cubicBezTo>
                  <a:lnTo>
                    <a:pt x="81788" y="78740"/>
                  </a:lnTo>
                  <a:lnTo>
                    <a:pt x="72390" y="83947"/>
                  </a:lnTo>
                  <a:cubicBezTo>
                    <a:pt x="65278" y="88011"/>
                    <a:pt x="61722" y="90170"/>
                    <a:pt x="58166" y="92583"/>
                  </a:cubicBezTo>
                  <a:lnTo>
                    <a:pt x="51435" y="97536"/>
                  </a:lnTo>
                  <a:lnTo>
                    <a:pt x="43307" y="105283"/>
                  </a:lnTo>
                  <a:lnTo>
                    <a:pt x="112395" y="107823"/>
                  </a:lnTo>
                  <a:lnTo>
                    <a:pt x="112395" y="136144"/>
                  </a:lnTo>
                  <a:close/>
                </a:path>
              </a:pathLst>
            </a:custGeom>
            <a:solidFill>
              <a:srgbClr val="00CC9C"/>
            </a:solidFill>
          </p:spPr>
          <p:txBody>
            <a:bodyPr/>
            <a:lstStyle/>
            <a:p>
              <a:endParaRPr lang="fr-FR"/>
            </a:p>
          </p:txBody>
        </p:sp>
      </p:grpSp>
      <p:grpSp>
        <p:nvGrpSpPr>
          <p:cNvPr id="14" name="Group 14"/>
          <p:cNvGrpSpPr>
            <a:grpSpLocks noChangeAspect="1"/>
          </p:cNvGrpSpPr>
          <p:nvPr/>
        </p:nvGrpSpPr>
        <p:grpSpPr>
          <a:xfrm>
            <a:off x="5424068" y="4749946"/>
            <a:ext cx="762505" cy="694058"/>
            <a:chOff x="0" y="0"/>
            <a:chExt cx="762495" cy="694055"/>
          </a:xfrm>
        </p:grpSpPr>
        <p:sp>
          <p:nvSpPr>
            <p:cNvPr id="15" name="Freeform 15"/>
            <p:cNvSpPr/>
            <p:nvPr/>
          </p:nvSpPr>
          <p:spPr>
            <a:xfrm>
              <a:off x="63500" y="63500"/>
              <a:ext cx="635508" cy="567055"/>
            </a:xfrm>
            <a:custGeom>
              <a:avLst/>
              <a:gdLst/>
              <a:ahLst/>
              <a:cxnLst/>
              <a:rect l="l" t="t" r="r" b="b"/>
              <a:pathLst>
                <a:path w="635508" h="567055">
                  <a:moveTo>
                    <a:pt x="631698" y="297942"/>
                  </a:moveTo>
                  <a:lnTo>
                    <a:pt x="487045" y="552577"/>
                  </a:lnTo>
                  <a:cubicBezTo>
                    <a:pt x="481965" y="561594"/>
                    <a:pt x="472567" y="567055"/>
                    <a:pt x="462407" y="567055"/>
                  </a:cubicBezTo>
                  <a:lnTo>
                    <a:pt x="173101" y="567055"/>
                  </a:lnTo>
                  <a:cubicBezTo>
                    <a:pt x="162941" y="567055"/>
                    <a:pt x="153543" y="561594"/>
                    <a:pt x="148463" y="552577"/>
                  </a:cubicBezTo>
                  <a:lnTo>
                    <a:pt x="3810" y="297942"/>
                  </a:lnTo>
                  <a:cubicBezTo>
                    <a:pt x="-1270" y="288925"/>
                    <a:pt x="-1270" y="278003"/>
                    <a:pt x="3810" y="268986"/>
                  </a:cubicBezTo>
                  <a:lnTo>
                    <a:pt x="148463" y="14478"/>
                  </a:lnTo>
                  <a:cubicBezTo>
                    <a:pt x="153543" y="5461"/>
                    <a:pt x="162941" y="0"/>
                    <a:pt x="173101" y="0"/>
                  </a:cubicBezTo>
                  <a:lnTo>
                    <a:pt x="462407" y="0"/>
                  </a:lnTo>
                  <a:cubicBezTo>
                    <a:pt x="472567" y="0"/>
                    <a:pt x="481965" y="5461"/>
                    <a:pt x="487045" y="14478"/>
                  </a:cubicBezTo>
                  <a:lnTo>
                    <a:pt x="631698" y="269113"/>
                  </a:lnTo>
                  <a:cubicBezTo>
                    <a:pt x="636778" y="278130"/>
                    <a:pt x="636778" y="289052"/>
                    <a:pt x="631698" y="298069"/>
                  </a:cubicBezTo>
                </a:path>
              </a:pathLst>
            </a:custGeom>
            <a:solidFill>
              <a:srgbClr val="14A1BF"/>
            </a:solidFill>
          </p:spPr>
          <p:txBody>
            <a:bodyPr/>
            <a:lstStyle/>
            <a:p>
              <a:endParaRPr lang="fr-FR"/>
            </a:p>
          </p:txBody>
        </p:sp>
        <p:sp>
          <p:nvSpPr>
            <p:cNvPr id="16" name="Freeform 16"/>
            <p:cNvSpPr/>
            <p:nvPr/>
          </p:nvSpPr>
          <p:spPr>
            <a:xfrm>
              <a:off x="260350" y="148082"/>
              <a:ext cx="438658" cy="482473"/>
            </a:xfrm>
            <a:custGeom>
              <a:avLst/>
              <a:gdLst/>
              <a:ahLst/>
              <a:cxnLst/>
              <a:rect l="l" t="t" r="r" b="b"/>
              <a:pathLst>
                <a:path w="438658" h="482473">
                  <a:moveTo>
                    <a:pt x="261112" y="0"/>
                  </a:moveTo>
                  <a:lnTo>
                    <a:pt x="365887" y="184404"/>
                  </a:lnTo>
                  <a:cubicBezTo>
                    <a:pt x="370967" y="193421"/>
                    <a:pt x="370967" y="204343"/>
                    <a:pt x="365887" y="213360"/>
                  </a:cubicBezTo>
                  <a:lnTo>
                    <a:pt x="255778" y="407289"/>
                  </a:lnTo>
                  <a:cubicBezTo>
                    <a:pt x="250698" y="416306"/>
                    <a:pt x="241300" y="421767"/>
                    <a:pt x="231140" y="421767"/>
                  </a:cubicBezTo>
                  <a:lnTo>
                    <a:pt x="10795" y="421767"/>
                  </a:lnTo>
                  <a:cubicBezTo>
                    <a:pt x="6985" y="421767"/>
                    <a:pt x="3429" y="421005"/>
                    <a:pt x="0" y="419608"/>
                  </a:cubicBezTo>
                  <a:lnTo>
                    <a:pt x="61849" y="482473"/>
                  </a:lnTo>
                  <a:lnTo>
                    <a:pt x="265557" y="482473"/>
                  </a:lnTo>
                  <a:cubicBezTo>
                    <a:pt x="275717" y="482473"/>
                    <a:pt x="285115" y="477012"/>
                    <a:pt x="290195" y="467995"/>
                  </a:cubicBezTo>
                  <a:lnTo>
                    <a:pt x="434848" y="213360"/>
                  </a:lnTo>
                  <a:cubicBezTo>
                    <a:pt x="437388" y="208915"/>
                    <a:pt x="438658" y="203835"/>
                    <a:pt x="438658" y="198882"/>
                  </a:cubicBezTo>
                  <a:lnTo>
                    <a:pt x="437388" y="188849"/>
                  </a:lnTo>
                  <a:lnTo>
                    <a:pt x="424307" y="165735"/>
                  </a:lnTo>
                  <a:close/>
                </a:path>
              </a:pathLst>
            </a:custGeom>
            <a:solidFill>
              <a:srgbClr val="036391"/>
            </a:solidFill>
          </p:spPr>
          <p:txBody>
            <a:bodyPr/>
            <a:lstStyle/>
            <a:p>
              <a:endParaRPr lang="fr-FR"/>
            </a:p>
          </p:txBody>
        </p:sp>
        <p:sp>
          <p:nvSpPr>
            <p:cNvPr id="17" name="Freeform 17"/>
            <p:cNvSpPr/>
            <p:nvPr/>
          </p:nvSpPr>
          <p:spPr>
            <a:xfrm>
              <a:off x="132461" y="124206"/>
              <a:ext cx="497459" cy="445643"/>
            </a:xfrm>
            <a:custGeom>
              <a:avLst/>
              <a:gdLst/>
              <a:ahLst/>
              <a:cxnLst/>
              <a:rect l="l" t="t" r="r" b="b"/>
              <a:pathLst>
                <a:path w="497459" h="445643">
                  <a:moveTo>
                    <a:pt x="493776" y="237236"/>
                  </a:moveTo>
                  <a:lnTo>
                    <a:pt x="383667" y="431165"/>
                  </a:lnTo>
                  <a:cubicBezTo>
                    <a:pt x="378587" y="440182"/>
                    <a:pt x="369189" y="445643"/>
                    <a:pt x="359029" y="445643"/>
                  </a:cubicBezTo>
                  <a:lnTo>
                    <a:pt x="138557" y="445643"/>
                  </a:lnTo>
                  <a:cubicBezTo>
                    <a:pt x="134747" y="445643"/>
                    <a:pt x="131191" y="444881"/>
                    <a:pt x="127762" y="443484"/>
                  </a:cubicBezTo>
                  <a:lnTo>
                    <a:pt x="127635" y="443357"/>
                  </a:lnTo>
                  <a:lnTo>
                    <a:pt x="117094" y="436753"/>
                  </a:lnTo>
                  <a:lnTo>
                    <a:pt x="3810" y="237236"/>
                  </a:lnTo>
                  <a:cubicBezTo>
                    <a:pt x="-1270" y="228219"/>
                    <a:pt x="-1270" y="217297"/>
                    <a:pt x="3810" y="208280"/>
                  </a:cubicBezTo>
                  <a:lnTo>
                    <a:pt x="113919" y="14478"/>
                  </a:lnTo>
                  <a:cubicBezTo>
                    <a:pt x="118999" y="5461"/>
                    <a:pt x="128397" y="0"/>
                    <a:pt x="138557" y="0"/>
                  </a:cubicBezTo>
                  <a:lnTo>
                    <a:pt x="358902" y="0"/>
                  </a:lnTo>
                  <a:cubicBezTo>
                    <a:pt x="369062" y="0"/>
                    <a:pt x="378460" y="5461"/>
                    <a:pt x="383540" y="14478"/>
                  </a:cubicBezTo>
                  <a:lnTo>
                    <a:pt x="493649" y="208407"/>
                  </a:lnTo>
                  <a:cubicBezTo>
                    <a:pt x="498729" y="217424"/>
                    <a:pt x="498729" y="228346"/>
                    <a:pt x="493649" y="237363"/>
                  </a:cubicBezTo>
                </a:path>
              </a:pathLst>
            </a:custGeom>
            <a:solidFill>
              <a:srgbClr val="FFFFFF"/>
            </a:solidFill>
          </p:spPr>
          <p:txBody>
            <a:bodyPr/>
            <a:lstStyle/>
            <a:p>
              <a:endParaRPr lang="fr-FR"/>
            </a:p>
          </p:txBody>
        </p:sp>
        <p:sp>
          <p:nvSpPr>
            <p:cNvPr id="18" name="Freeform 18"/>
            <p:cNvSpPr/>
            <p:nvPr/>
          </p:nvSpPr>
          <p:spPr>
            <a:xfrm>
              <a:off x="260477" y="273431"/>
              <a:ext cx="120269" cy="143764"/>
            </a:xfrm>
            <a:custGeom>
              <a:avLst/>
              <a:gdLst/>
              <a:ahLst/>
              <a:cxnLst/>
              <a:rect l="l" t="t" r="r" b="b"/>
              <a:pathLst>
                <a:path w="120269" h="143764">
                  <a:moveTo>
                    <a:pt x="120269" y="72009"/>
                  </a:moveTo>
                  <a:lnTo>
                    <a:pt x="115697" y="100838"/>
                  </a:lnTo>
                  <a:cubicBezTo>
                    <a:pt x="112649" y="109601"/>
                    <a:pt x="108458" y="117221"/>
                    <a:pt x="103124" y="123571"/>
                  </a:cubicBezTo>
                  <a:lnTo>
                    <a:pt x="91440" y="134874"/>
                  </a:lnTo>
                  <a:cubicBezTo>
                    <a:pt x="76708" y="141986"/>
                    <a:pt x="68707" y="143764"/>
                    <a:pt x="60198" y="143764"/>
                  </a:cubicBezTo>
                  <a:lnTo>
                    <a:pt x="43434" y="141986"/>
                  </a:lnTo>
                  <a:cubicBezTo>
                    <a:pt x="28829" y="134874"/>
                    <a:pt x="22479" y="129921"/>
                    <a:pt x="17145" y="123571"/>
                  </a:cubicBezTo>
                  <a:lnTo>
                    <a:pt x="4572" y="100838"/>
                  </a:lnTo>
                  <a:cubicBezTo>
                    <a:pt x="1524" y="92075"/>
                    <a:pt x="0" y="82550"/>
                    <a:pt x="0" y="72009"/>
                  </a:cubicBezTo>
                  <a:lnTo>
                    <a:pt x="4572" y="43180"/>
                  </a:lnTo>
                  <a:cubicBezTo>
                    <a:pt x="7620" y="34417"/>
                    <a:pt x="11811" y="26797"/>
                    <a:pt x="17145" y="20447"/>
                  </a:cubicBezTo>
                  <a:lnTo>
                    <a:pt x="28829" y="9017"/>
                  </a:lnTo>
                  <a:cubicBezTo>
                    <a:pt x="43434" y="1778"/>
                    <a:pt x="51435" y="0"/>
                    <a:pt x="60071" y="0"/>
                  </a:cubicBezTo>
                  <a:lnTo>
                    <a:pt x="76581" y="1778"/>
                  </a:lnTo>
                  <a:cubicBezTo>
                    <a:pt x="91313" y="9017"/>
                    <a:pt x="97663" y="14097"/>
                    <a:pt x="103124" y="20447"/>
                  </a:cubicBezTo>
                  <a:lnTo>
                    <a:pt x="115697" y="43180"/>
                  </a:lnTo>
                  <a:cubicBezTo>
                    <a:pt x="118745" y="51943"/>
                    <a:pt x="120269" y="61468"/>
                    <a:pt x="120269" y="72009"/>
                  </a:cubicBezTo>
                  <a:moveTo>
                    <a:pt x="88773" y="72009"/>
                  </a:moveTo>
                  <a:lnTo>
                    <a:pt x="88011" y="59944"/>
                  </a:lnTo>
                  <a:cubicBezTo>
                    <a:pt x="85217" y="49403"/>
                    <a:pt x="83185" y="44831"/>
                    <a:pt x="80645" y="41021"/>
                  </a:cubicBezTo>
                  <a:lnTo>
                    <a:pt x="75057" y="34290"/>
                  </a:lnTo>
                  <a:lnTo>
                    <a:pt x="64262" y="29210"/>
                  </a:lnTo>
                  <a:cubicBezTo>
                    <a:pt x="55753" y="29210"/>
                    <a:pt x="51816" y="30226"/>
                    <a:pt x="48260" y="32258"/>
                  </a:cubicBezTo>
                  <a:lnTo>
                    <a:pt x="41783" y="37211"/>
                  </a:lnTo>
                  <a:cubicBezTo>
                    <a:pt x="36703" y="44831"/>
                    <a:pt x="34671" y="49276"/>
                    <a:pt x="33274" y="54610"/>
                  </a:cubicBezTo>
                  <a:lnTo>
                    <a:pt x="31115" y="65659"/>
                  </a:lnTo>
                  <a:cubicBezTo>
                    <a:pt x="31115" y="78232"/>
                    <a:pt x="31877" y="84074"/>
                    <a:pt x="33274" y="89281"/>
                  </a:cubicBezTo>
                  <a:lnTo>
                    <a:pt x="36703" y="99060"/>
                  </a:lnTo>
                  <a:cubicBezTo>
                    <a:pt x="41783" y="106680"/>
                    <a:pt x="44831" y="109601"/>
                    <a:pt x="48387" y="111633"/>
                  </a:cubicBezTo>
                  <a:lnTo>
                    <a:pt x="55753" y="114681"/>
                  </a:lnTo>
                  <a:lnTo>
                    <a:pt x="68199" y="113665"/>
                  </a:lnTo>
                  <a:cubicBezTo>
                    <a:pt x="75184" y="109601"/>
                    <a:pt x="78232" y="106680"/>
                    <a:pt x="80772" y="102870"/>
                  </a:cubicBezTo>
                  <a:lnTo>
                    <a:pt x="85344" y="94615"/>
                  </a:lnTo>
                  <a:cubicBezTo>
                    <a:pt x="88138" y="84201"/>
                    <a:pt x="88900" y="78486"/>
                    <a:pt x="88900" y="72136"/>
                  </a:cubicBezTo>
                </a:path>
              </a:pathLst>
            </a:custGeom>
            <a:solidFill>
              <a:srgbClr val="14A1BF"/>
            </a:solidFill>
          </p:spPr>
          <p:txBody>
            <a:bodyPr/>
            <a:lstStyle/>
            <a:p>
              <a:endParaRPr lang="fr-FR"/>
            </a:p>
          </p:txBody>
        </p:sp>
        <p:sp>
          <p:nvSpPr>
            <p:cNvPr id="19" name="Freeform 19"/>
            <p:cNvSpPr/>
            <p:nvPr/>
          </p:nvSpPr>
          <p:spPr>
            <a:xfrm>
              <a:off x="388493" y="278638"/>
              <a:ext cx="114681" cy="170815"/>
            </a:xfrm>
            <a:custGeom>
              <a:avLst/>
              <a:gdLst/>
              <a:ahLst/>
              <a:cxnLst/>
              <a:rect l="l" t="t" r="r" b="b"/>
              <a:pathLst>
                <a:path w="114681" h="170815">
                  <a:moveTo>
                    <a:pt x="82296" y="80264"/>
                  </a:moveTo>
                  <a:cubicBezTo>
                    <a:pt x="91948" y="82042"/>
                    <a:pt x="99695" y="86741"/>
                    <a:pt x="105664" y="94361"/>
                  </a:cubicBezTo>
                  <a:cubicBezTo>
                    <a:pt x="111633" y="101981"/>
                    <a:pt x="114681" y="111379"/>
                    <a:pt x="114681" y="122428"/>
                  </a:cubicBezTo>
                  <a:lnTo>
                    <a:pt x="113284" y="136525"/>
                  </a:lnTo>
                  <a:cubicBezTo>
                    <a:pt x="107569" y="148463"/>
                    <a:pt x="103505" y="153670"/>
                    <a:pt x="98298" y="157734"/>
                  </a:cubicBezTo>
                  <a:lnTo>
                    <a:pt x="86741" y="165100"/>
                  </a:lnTo>
                  <a:cubicBezTo>
                    <a:pt x="71882" y="169672"/>
                    <a:pt x="63500" y="170815"/>
                    <a:pt x="54102" y="170815"/>
                  </a:cubicBezTo>
                  <a:lnTo>
                    <a:pt x="22733" y="164973"/>
                  </a:lnTo>
                  <a:cubicBezTo>
                    <a:pt x="13589" y="161163"/>
                    <a:pt x="6096" y="155448"/>
                    <a:pt x="0" y="148082"/>
                  </a:cubicBezTo>
                  <a:lnTo>
                    <a:pt x="17653" y="125603"/>
                  </a:lnTo>
                  <a:cubicBezTo>
                    <a:pt x="21717" y="130810"/>
                    <a:pt x="26543" y="134874"/>
                    <a:pt x="32131" y="137668"/>
                  </a:cubicBezTo>
                  <a:lnTo>
                    <a:pt x="44704" y="141986"/>
                  </a:lnTo>
                  <a:cubicBezTo>
                    <a:pt x="62611" y="141986"/>
                    <a:pt x="69850" y="140081"/>
                    <a:pt x="74803" y="136271"/>
                  </a:cubicBezTo>
                  <a:lnTo>
                    <a:pt x="82296" y="126619"/>
                  </a:lnTo>
                  <a:cubicBezTo>
                    <a:pt x="82296" y="110490"/>
                    <a:pt x="79375" y="104140"/>
                    <a:pt x="73660" y="99822"/>
                  </a:cubicBezTo>
                  <a:cubicBezTo>
                    <a:pt x="67945" y="95504"/>
                    <a:pt x="59182" y="93218"/>
                    <a:pt x="47498" y="93218"/>
                  </a:cubicBezTo>
                  <a:lnTo>
                    <a:pt x="41021" y="93218"/>
                  </a:lnTo>
                  <a:lnTo>
                    <a:pt x="41021" y="69723"/>
                  </a:lnTo>
                  <a:lnTo>
                    <a:pt x="48260" y="69723"/>
                  </a:lnTo>
                  <a:cubicBezTo>
                    <a:pt x="57912" y="69723"/>
                    <a:pt x="65405" y="67564"/>
                    <a:pt x="70612" y="63246"/>
                  </a:cubicBezTo>
                  <a:lnTo>
                    <a:pt x="78486" y="53340"/>
                  </a:lnTo>
                  <a:cubicBezTo>
                    <a:pt x="78486" y="40132"/>
                    <a:pt x="76327" y="35306"/>
                    <a:pt x="72009" y="32131"/>
                  </a:cubicBezTo>
                  <a:lnTo>
                    <a:pt x="61976" y="27432"/>
                  </a:lnTo>
                  <a:cubicBezTo>
                    <a:pt x="47879" y="27432"/>
                    <a:pt x="41402" y="29083"/>
                    <a:pt x="35687" y="32385"/>
                  </a:cubicBezTo>
                  <a:lnTo>
                    <a:pt x="25400" y="40386"/>
                  </a:lnTo>
                  <a:lnTo>
                    <a:pt x="2286" y="24130"/>
                  </a:lnTo>
                  <a:cubicBezTo>
                    <a:pt x="4572" y="20447"/>
                    <a:pt x="7747" y="17272"/>
                    <a:pt x="11557" y="14351"/>
                  </a:cubicBezTo>
                  <a:lnTo>
                    <a:pt x="19812" y="8890"/>
                  </a:lnTo>
                  <a:cubicBezTo>
                    <a:pt x="29591" y="4572"/>
                    <a:pt x="34925" y="2921"/>
                    <a:pt x="40640" y="1778"/>
                  </a:cubicBezTo>
                  <a:lnTo>
                    <a:pt x="52324" y="0"/>
                  </a:lnTo>
                  <a:cubicBezTo>
                    <a:pt x="66294" y="0"/>
                    <a:pt x="73533" y="1016"/>
                    <a:pt x="80010" y="3048"/>
                  </a:cubicBezTo>
                  <a:lnTo>
                    <a:pt x="92202" y="8001"/>
                  </a:lnTo>
                  <a:cubicBezTo>
                    <a:pt x="101727" y="15240"/>
                    <a:pt x="105283" y="19685"/>
                    <a:pt x="107950" y="24765"/>
                  </a:cubicBezTo>
                  <a:lnTo>
                    <a:pt x="111760" y="35687"/>
                  </a:lnTo>
                  <a:cubicBezTo>
                    <a:pt x="111760" y="46736"/>
                    <a:pt x="110998" y="51181"/>
                    <a:pt x="109601" y="55499"/>
                  </a:cubicBezTo>
                  <a:lnTo>
                    <a:pt x="106172" y="63627"/>
                  </a:lnTo>
                  <a:cubicBezTo>
                    <a:pt x="100838" y="70612"/>
                    <a:pt x="97790" y="73533"/>
                    <a:pt x="94107" y="75819"/>
                  </a:cubicBezTo>
                  <a:lnTo>
                    <a:pt x="86487" y="79756"/>
                  </a:lnTo>
                </a:path>
              </a:pathLst>
            </a:custGeom>
            <a:solidFill>
              <a:srgbClr val="14A1BF"/>
            </a:solidFill>
          </p:spPr>
          <p:txBody>
            <a:bodyPr/>
            <a:lstStyle/>
            <a:p>
              <a:endParaRPr lang="fr-FR"/>
            </a:p>
          </p:txBody>
        </p:sp>
      </p:grpSp>
      <p:grpSp>
        <p:nvGrpSpPr>
          <p:cNvPr id="20" name="Group 20"/>
          <p:cNvGrpSpPr>
            <a:grpSpLocks noChangeAspect="1"/>
          </p:cNvGrpSpPr>
          <p:nvPr/>
        </p:nvGrpSpPr>
        <p:grpSpPr>
          <a:xfrm>
            <a:off x="0" y="2680973"/>
            <a:ext cx="7559993" cy="1642539"/>
            <a:chOff x="0" y="0"/>
            <a:chExt cx="7559992" cy="1642542"/>
          </a:xfrm>
        </p:grpSpPr>
        <p:sp>
          <p:nvSpPr>
            <p:cNvPr id="21" name="Freeform 21"/>
            <p:cNvSpPr/>
            <p:nvPr/>
          </p:nvSpPr>
          <p:spPr>
            <a:xfrm>
              <a:off x="0" y="0"/>
              <a:ext cx="7560056" cy="1642491"/>
            </a:xfrm>
            <a:custGeom>
              <a:avLst/>
              <a:gdLst/>
              <a:ahLst/>
              <a:cxnLst/>
              <a:rect l="l" t="t" r="r" b="b"/>
              <a:pathLst>
                <a:path w="7560056" h="1642491">
                  <a:moveTo>
                    <a:pt x="0" y="1642491"/>
                  </a:moveTo>
                  <a:lnTo>
                    <a:pt x="7560056" y="1642491"/>
                  </a:lnTo>
                  <a:lnTo>
                    <a:pt x="7560056" y="0"/>
                  </a:lnTo>
                  <a:lnTo>
                    <a:pt x="0" y="0"/>
                  </a:lnTo>
                  <a:close/>
                </a:path>
              </a:pathLst>
            </a:custGeom>
            <a:solidFill>
              <a:srgbClr val="1A1447"/>
            </a:solidFill>
          </p:spPr>
          <p:txBody>
            <a:bodyPr/>
            <a:lstStyle/>
            <a:p>
              <a:endParaRPr lang="fr-FR"/>
            </a:p>
          </p:txBody>
        </p:sp>
      </p:grpSp>
      <p:grpSp>
        <p:nvGrpSpPr>
          <p:cNvPr id="22" name="Group 22"/>
          <p:cNvGrpSpPr>
            <a:grpSpLocks noChangeAspect="1"/>
          </p:cNvGrpSpPr>
          <p:nvPr/>
        </p:nvGrpSpPr>
        <p:grpSpPr>
          <a:xfrm>
            <a:off x="756000" y="269119"/>
            <a:ext cx="6476448" cy="1983229"/>
            <a:chOff x="0" y="0"/>
            <a:chExt cx="6476454" cy="1983232"/>
          </a:xfrm>
        </p:grpSpPr>
        <p:sp>
          <p:nvSpPr>
            <p:cNvPr id="23" name="Freeform 23"/>
            <p:cNvSpPr/>
            <p:nvPr/>
          </p:nvSpPr>
          <p:spPr>
            <a:xfrm>
              <a:off x="63500" y="387477"/>
              <a:ext cx="6053328" cy="1532255"/>
            </a:xfrm>
            <a:custGeom>
              <a:avLst/>
              <a:gdLst/>
              <a:ahLst/>
              <a:cxnLst/>
              <a:rect l="l" t="t" r="r" b="b"/>
              <a:pathLst>
                <a:path w="6053328" h="1532255">
                  <a:moveTo>
                    <a:pt x="12700" y="1506855"/>
                  </a:moveTo>
                  <a:lnTo>
                    <a:pt x="6040628" y="1506855"/>
                  </a:lnTo>
                  <a:lnTo>
                    <a:pt x="6040628" y="1519555"/>
                  </a:lnTo>
                  <a:lnTo>
                    <a:pt x="6027928" y="1519555"/>
                  </a:lnTo>
                  <a:lnTo>
                    <a:pt x="6027928" y="12700"/>
                  </a:lnTo>
                  <a:lnTo>
                    <a:pt x="6040628" y="12700"/>
                  </a:lnTo>
                  <a:lnTo>
                    <a:pt x="6040628" y="25400"/>
                  </a:lnTo>
                  <a:lnTo>
                    <a:pt x="12700" y="25400"/>
                  </a:lnTo>
                  <a:lnTo>
                    <a:pt x="12700" y="12700"/>
                  </a:lnTo>
                  <a:lnTo>
                    <a:pt x="25400" y="12700"/>
                  </a:lnTo>
                  <a:lnTo>
                    <a:pt x="25400" y="1519555"/>
                  </a:lnTo>
                  <a:lnTo>
                    <a:pt x="12700" y="1519555"/>
                  </a:lnTo>
                  <a:lnTo>
                    <a:pt x="12700" y="1506855"/>
                  </a:lnTo>
                  <a:moveTo>
                    <a:pt x="12700" y="1532255"/>
                  </a:moveTo>
                  <a:lnTo>
                    <a:pt x="0" y="1532255"/>
                  </a:lnTo>
                  <a:lnTo>
                    <a:pt x="0" y="0"/>
                  </a:lnTo>
                  <a:lnTo>
                    <a:pt x="6053328" y="0"/>
                  </a:lnTo>
                  <a:lnTo>
                    <a:pt x="6053328" y="1532255"/>
                  </a:lnTo>
                  <a:lnTo>
                    <a:pt x="12700" y="1532255"/>
                  </a:lnTo>
                  <a:close/>
                </a:path>
              </a:pathLst>
            </a:custGeom>
            <a:solidFill>
              <a:srgbClr val="1A1447"/>
            </a:solidFill>
          </p:spPr>
          <p:txBody>
            <a:bodyPr/>
            <a:lstStyle/>
            <a:p>
              <a:endParaRPr lang="fr-FR"/>
            </a:p>
          </p:txBody>
        </p:sp>
        <p:sp>
          <p:nvSpPr>
            <p:cNvPr id="24" name="Freeform 24"/>
            <p:cNvSpPr/>
            <p:nvPr/>
          </p:nvSpPr>
          <p:spPr>
            <a:xfrm>
              <a:off x="582422" y="1378712"/>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5" name="Freeform 25"/>
            <p:cNvSpPr/>
            <p:nvPr/>
          </p:nvSpPr>
          <p:spPr>
            <a:xfrm>
              <a:off x="1836928" y="138899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6" name="Freeform 26"/>
            <p:cNvSpPr/>
            <p:nvPr/>
          </p:nvSpPr>
          <p:spPr>
            <a:xfrm>
              <a:off x="3118358" y="1374648"/>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7" name="Freeform 27"/>
            <p:cNvSpPr/>
            <p:nvPr/>
          </p:nvSpPr>
          <p:spPr>
            <a:xfrm>
              <a:off x="4558411" y="1370330"/>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8" name="Freeform 28"/>
            <p:cNvSpPr/>
            <p:nvPr/>
          </p:nvSpPr>
          <p:spPr>
            <a:xfrm>
              <a:off x="5732653" y="63500"/>
              <a:ext cx="680212" cy="646176"/>
            </a:xfrm>
            <a:custGeom>
              <a:avLst/>
              <a:gdLst/>
              <a:ahLst/>
              <a:cxnLst/>
              <a:rect l="l" t="t" r="r" b="b"/>
              <a:pathLst>
                <a:path w="680212" h="646176">
                  <a:moveTo>
                    <a:pt x="340106" y="646049"/>
                  </a:moveTo>
                  <a:cubicBezTo>
                    <a:pt x="527939" y="646049"/>
                    <a:pt x="680212" y="501396"/>
                    <a:pt x="680212" y="322961"/>
                  </a:cubicBezTo>
                  <a:cubicBezTo>
                    <a:pt x="680212" y="144526"/>
                    <a:pt x="528066" y="0"/>
                    <a:pt x="340106" y="0"/>
                  </a:cubicBezTo>
                  <a:cubicBezTo>
                    <a:pt x="152146" y="0"/>
                    <a:pt x="0" y="144653"/>
                    <a:pt x="0" y="323088"/>
                  </a:cubicBezTo>
                  <a:cubicBezTo>
                    <a:pt x="0" y="501523"/>
                    <a:pt x="152273" y="646176"/>
                    <a:pt x="340106" y="646176"/>
                  </a:cubicBezTo>
                </a:path>
              </a:pathLst>
            </a:custGeom>
            <a:solidFill>
              <a:srgbClr val="1A1447"/>
            </a:solidFill>
          </p:spPr>
          <p:txBody>
            <a:bodyPr/>
            <a:lstStyle/>
            <a:p>
              <a:endParaRPr lang="fr-FR"/>
            </a:p>
          </p:txBody>
        </p:sp>
        <p:sp>
          <p:nvSpPr>
            <p:cNvPr id="29" name="Freeform 29"/>
            <p:cNvSpPr/>
            <p:nvPr/>
          </p:nvSpPr>
          <p:spPr>
            <a:xfrm>
              <a:off x="559435" y="186055"/>
              <a:ext cx="1947672" cy="416306"/>
            </a:xfrm>
            <a:custGeom>
              <a:avLst/>
              <a:gdLst/>
              <a:ahLst/>
              <a:cxnLst/>
              <a:rect l="l" t="t" r="r" b="b"/>
              <a:pathLst>
                <a:path w="1947672" h="416306">
                  <a:moveTo>
                    <a:pt x="0" y="416306"/>
                  </a:moveTo>
                  <a:lnTo>
                    <a:pt x="1947672" y="416306"/>
                  </a:lnTo>
                  <a:lnTo>
                    <a:pt x="1947672" y="0"/>
                  </a:lnTo>
                  <a:lnTo>
                    <a:pt x="0" y="0"/>
                  </a:lnTo>
                  <a:close/>
                </a:path>
              </a:pathLst>
            </a:custGeom>
            <a:solidFill>
              <a:srgbClr val="FFFFFF"/>
            </a:solidFill>
          </p:spPr>
          <p:txBody>
            <a:bodyPr/>
            <a:lstStyle/>
            <a:p>
              <a:endParaRPr lang="fr-FR"/>
            </a:p>
          </p:txBody>
        </p:sp>
      </p:grpSp>
      <p:sp>
        <p:nvSpPr>
          <p:cNvPr id="30" name="TextBox 99"/>
          <p:cNvSpPr txBox="1"/>
          <p:nvPr/>
        </p:nvSpPr>
        <p:spPr>
          <a:xfrm>
            <a:off x="6672167" y="9971913"/>
            <a:ext cx="248917" cy="240665"/>
          </a:xfrm>
          <a:prstGeom prst="rect">
            <a:avLst/>
          </a:prstGeom>
        </p:spPr>
        <p:txBody>
          <a:bodyPr lIns="0" tIns="0" rIns="0" bIns="0" rtlCol="0" anchor="t">
            <a:spAutoFit/>
          </a:bodyPr>
          <a:lstStyle/>
          <a:p>
            <a:pPr algn="l">
              <a:lnSpc>
                <a:spcPts val="1959"/>
              </a:lnSpc>
            </a:pPr>
            <a:r>
              <a:rPr lang="en-US" sz="1399" b="1" spc="8">
                <a:solidFill>
                  <a:srgbClr val="231F20"/>
                </a:solidFill>
                <a:latin typeface="IBM Plex Sans Bold"/>
                <a:ea typeface="IBM Plex Sans Bold"/>
                <a:cs typeface="IBM Plex Sans Bold"/>
                <a:sym typeface="IBM Plex Sans Bold"/>
              </a:rPr>
              <a:t>17</a:t>
            </a:r>
          </a:p>
        </p:txBody>
      </p:sp>
      <p:sp>
        <p:nvSpPr>
          <p:cNvPr id="31" name="TextBox 51"/>
          <p:cNvSpPr txBox="1"/>
          <p:nvPr/>
        </p:nvSpPr>
        <p:spPr>
          <a:xfrm>
            <a:off x="1474355" y="1529747"/>
            <a:ext cx="1066499" cy="202556"/>
          </a:xfrm>
          <a:prstGeom prst="rect">
            <a:avLst/>
          </a:prstGeom>
        </p:spPr>
        <p:txBody>
          <a:bodyPr wrap="square" lIns="0" tIns="0" rIns="0" bIns="0" rtlCol="0" anchor="t">
            <a:spAutoFit/>
          </a:bodyPr>
          <a:lstStyle/>
          <a:p>
            <a:pPr algn="just">
              <a:lnSpc>
                <a:spcPts val="1705"/>
              </a:lnSpc>
            </a:pPr>
            <a:r>
              <a:rPr lang="en-US" sz="1200" spc="4" dirty="0">
                <a:solidFill>
                  <a:srgbClr val="464395"/>
                </a:solidFill>
                <a:latin typeface="IBM Plex Sans"/>
                <a:ea typeface="IBM Plex Sans"/>
                <a:cs typeface="IBM Plex Sans"/>
                <a:sym typeface="IBM Plex Sans"/>
              </a:rPr>
              <a:t>2 RENTRÉES</a:t>
            </a:r>
            <a:endParaRPr lang="en-US" sz="1200" i="1" spc="4" dirty="0">
              <a:solidFill>
                <a:srgbClr val="231F20"/>
              </a:solidFill>
              <a:latin typeface="IBM Plex Sans Italics"/>
              <a:ea typeface="IBM Plex Sans Italics"/>
              <a:cs typeface="IBM Plex Sans Italics"/>
              <a:sym typeface="IBM Plex Sans Italics"/>
            </a:endParaRPr>
          </a:p>
        </p:txBody>
      </p:sp>
      <p:sp>
        <p:nvSpPr>
          <p:cNvPr id="32" name="TextBox 32"/>
          <p:cNvSpPr txBox="1"/>
          <p:nvPr/>
        </p:nvSpPr>
        <p:spPr>
          <a:xfrm>
            <a:off x="567738" y="6584175"/>
            <a:ext cx="1606115" cy="154466"/>
          </a:xfrm>
          <a:prstGeom prst="rect">
            <a:avLst/>
          </a:prstGeom>
        </p:spPr>
        <p:txBody>
          <a:bodyPr lIns="0" tIns="0" rIns="0" bIns="0" rtlCol="0" anchor="t">
            <a:spAutoFit/>
          </a:bodyPr>
          <a:lstStyle/>
          <a:p>
            <a:pPr>
              <a:lnSpc>
                <a:spcPts val="1200"/>
              </a:lnSpc>
            </a:pPr>
            <a:r>
              <a:rPr lang="en-US" sz="1200" i="1" spc="4" dirty="0">
                <a:solidFill>
                  <a:srgbClr val="1A1447"/>
                </a:solidFill>
                <a:latin typeface="IBM Plex Sans Italics"/>
                <a:ea typeface="IBM Plex Sans Italics"/>
                <a:cs typeface="IBM Plex Sans Italics"/>
                <a:sym typeface="IBM Plex Sans Italics"/>
              </a:rPr>
              <a:t>Economie, mondialisation et Géopolique
Design et plan de communication
Prospection, Plan commercial, Négociation </a:t>
            </a:r>
          </a:p>
        </p:txBody>
      </p:sp>
      <p:sp>
        <p:nvSpPr>
          <p:cNvPr id="33" name="TextBox 33"/>
          <p:cNvSpPr txBox="1"/>
          <p:nvPr/>
        </p:nvSpPr>
        <p:spPr>
          <a:xfrm>
            <a:off x="618915" y="5447243"/>
            <a:ext cx="1789005"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FILIERE EN FORTE CROISSANCE</a:t>
            </a:r>
          </a:p>
        </p:txBody>
      </p:sp>
      <p:sp>
        <p:nvSpPr>
          <p:cNvPr id="34" name="TextBox 52"/>
          <p:cNvSpPr txBox="1"/>
          <p:nvPr/>
        </p:nvSpPr>
        <p:spPr>
          <a:xfrm>
            <a:off x="2746506" y="1510697"/>
            <a:ext cx="838810" cy="221792"/>
          </a:xfrm>
          <a:prstGeom prst="rect">
            <a:avLst/>
          </a:prstGeom>
        </p:spPr>
        <p:txBody>
          <a:bodyPr lIns="0" tIns="0" rIns="0" bIns="0" rtlCol="0" anchor="t">
            <a:spAutoFit/>
          </a:bodyPr>
          <a:lstStyle/>
          <a:p>
            <a:pPr algn="just">
              <a:lnSpc>
                <a:spcPts val="1908"/>
              </a:lnSpc>
            </a:pPr>
            <a:r>
              <a:rPr lang="en-US" sz="1200" spc="4" dirty="0">
                <a:solidFill>
                  <a:srgbClr val="464395"/>
                </a:solidFill>
                <a:latin typeface="IBM Plex Sans"/>
                <a:ea typeface="IBM Plex Sans"/>
                <a:cs typeface="IBM Plex Sans"/>
                <a:sym typeface="IBM Plex Sans"/>
              </a:rPr>
              <a:t>LANGUE</a:t>
            </a:r>
            <a:endParaRPr lang="en-US" sz="1200" i="1" spc="4" dirty="0">
              <a:solidFill>
                <a:srgbClr val="231F20"/>
              </a:solidFill>
              <a:latin typeface="IBM Plex Sans Italics"/>
              <a:ea typeface="IBM Plex Sans Italics"/>
              <a:cs typeface="IBM Plex Sans Italics"/>
              <a:sym typeface="IBM Plex Sans Italics"/>
            </a:endParaRPr>
          </a:p>
        </p:txBody>
      </p:sp>
      <p:sp>
        <p:nvSpPr>
          <p:cNvPr id="35" name="TextBox 35"/>
          <p:cNvSpPr txBox="1"/>
          <p:nvPr/>
        </p:nvSpPr>
        <p:spPr>
          <a:xfrm>
            <a:off x="537734" y="9010415"/>
            <a:ext cx="3010814" cy="179536"/>
          </a:xfrm>
          <a:prstGeom prst="rect">
            <a:avLst/>
          </a:prstGeom>
        </p:spPr>
        <p:txBody>
          <a:bodyPr lIns="0" tIns="0" rIns="0" bIns="0" rtlCol="0" anchor="t">
            <a:spAutoFit/>
          </a:bodyPr>
          <a:lstStyle/>
          <a:p>
            <a:pPr algn="l">
              <a:lnSpc>
                <a:spcPts val="1439"/>
              </a:lnSpc>
            </a:pPr>
            <a:r>
              <a:rPr lang="en-US" sz="1200" i="1" spc="4" dirty="0" err="1">
                <a:solidFill>
                  <a:srgbClr val="1A1447"/>
                </a:solidFill>
                <a:latin typeface="IBM Plex Sans Italics"/>
                <a:ea typeface="IBM Plex Sans Italics"/>
                <a:cs typeface="IBM Plex Sans Italics"/>
                <a:sym typeface="IBM Plex Sans Italics"/>
              </a:rPr>
              <a:t>• Responsable de communication
• Chargé de communication
• Chargé d’études marketing
• Chargé de publicité/marque/presse
• Développeur commercial
• Responsable de grands comptes
• Coordinateur de projets internationaux</a:t>
            </a:r>
            <a:endParaRPr lang="en-US" sz="1200" i="1" spc="4" dirty="0">
              <a:solidFill>
                <a:srgbClr val="1A1447"/>
              </a:solidFill>
              <a:latin typeface="IBM Plex Sans Italics"/>
              <a:ea typeface="IBM Plex Sans Italics"/>
              <a:cs typeface="IBM Plex Sans Italics"/>
              <a:sym typeface="IBM Plex Sans Italics"/>
            </a:endParaRPr>
          </a:p>
        </p:txBody>
      </p:sp>
      <p:sp>
        <p:nvSpPr>
          <p:cNvPr id="36" name="TextBox 36"/>
          <p:cNvSpPr txBox="1"/>
          <p:nvPr/>
        </p:nvSpPr>
        <p:spPr>
          <a:xfrm>
            <a:off x="2754878" y="6599644"/>
            <a:ext cx="1543031" cy="154466"/>
          </a:xfrm>
          <a:prstGeom prst="rect">
            <a:avLst/>
          </a:prstGeom>
        </p:spPr>
        <p:txBody>
          <a:bodyPr lIns="0" tIns="0" rIns="0" bIns="0" rtlCol="0" anchor="t">
            <a:spAutoFit/>
          </a:bodyPr>
          <a:lstStyle/>
          <a:p>
            <a:pPr marL="0" lvl="0" indent="0" algn="l">
              <a:lnSpc>
                <a:spcPts val="1200"/>
              </a:lnSpc>
              <a:spcBef>
                <a:spcPct val="0"/>
              </a:spcBef>
            </a:pPr>
            <a:r>
              <a:rPr lang="en-US" sz="1200" i="1" u="none" strike="noStrike" spc="4" dirty="0">
                <a:solidFill>
                  <a:srgbClr val="1A1447"/>
                </a:solidFill>
                <a:latin typeface="IBM Plex Sans Italics"/>
                <a:ea typeface="IBM Plex Sans Italics"/>
                <a:cs typeface="IBM Plex Sans Italics"/>
                <a:sym typeface="IBM Plex Sans Italics"/>
              </a:rPr>
              <a:t>Management, structure d’entreprise et gestion
Droit et applications dans les entreprises
Analyse de données et reporting
</a:t>
            </a:r>
          </a:p>
        </p:txBody>
      </p:sp>
      <p:sp>
        <p:nvSpPr>
          <p:cNvPr id="37" name="TextBox 37"/>
          <p:cNvSpPr txBox="1"/>
          <p:nvPr/>
        </p:nvSpPr>
        <p:spPr>
          <a:xfrm>
            <a:off x="2932852" y="5447243"/>
            <a:ext cx="1520552"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RESEAU DE PARTENAIRES IMPORTANT SUR PARIS</a:t>
            </a:r>
          </a:p>
        </p:txBody>
      </p:sp>
      <p:sp>
        <p:nvSpPr>
          <p:cNvPr id="38" name="TextBox 53"/>
          <p:cNvSpPr txBox="1"/>
          <p:nvPr/>
        </p:nvSpPr>
        <p:spPr>
          <a:xfrm>
            <a:off x="4001006" y="1529747"/>
            <a:ext cx="1091866" cy="212174"/>
          </a:xfrm>
          <a:prstGeom prst="rect">
            <a:avLst/>
          </a:prstGeom>
        </p:spPr>
        <p:txBody>
          <a:bodyPr lIns="0" tIns="0" rIns="0" bIns="0" rtlCol="0" anchor="t">
            <a:spAutoFit/>
          </a:bodyPr>
          <a:lstStyle/>
          <a:p>
            <a:pPr algn="just">
              <a:lnSpc>
                <a:spcPts val="1796"/>
              </a:lnSpc>
            </a:pPr>
            <a:r>
              <a:rPr lang="en-US" sz="1200" spc="4" dirty="0">
                <a:solidFill>
                  <a:srgbClr val="464395"/>
                </a:solidFill>
                <a:latin typeface="IBM Plex Sans"/>
                <a:ea typeface="IBM Plex Sans"/>
                <a:cs typeface="IBM Plex Sans"/>
                <a:sym typeface="IBM Plex Sans"/>
              </a:rPr>
              <a:t>STAGE</a:t>
            </a:r>
          </a:p>
        </p:txBody>
      </p:sp>
      <p:sp>
        <p:nvSpPr>
          <p:cNvPr id="39" name="TextBox 39"/>
          <p:cNvSpPr txBox="1"/>
          <p:nvPr/>
        </p:nvSpPr>
        <p:spPr>
          <a:xfrm>
            <a:off x="5430213" y="1743483"/>
            <a:ext cx="1306830" cy="179536"/>
          </a:xfrm>
          <a:prstGeom prst="rect">
            <a:avLst/>
          </a:prstGeom>
        </p:spPr>
        <p:txBody>
          <a:bodyPr lIns="0" tIns="0" rIns="0" bIns="0" rtlCol="0" anchor="t">
            <a:spAutoFit/>
          </a:bodyPr>
          <a:lstStyle/>
          <a:p>
            <a:pPr>
              <a:lnSpc>
                <a:spcPts val="1439"/>
              </a:lnSpc>
            </a:pPr>
            <a:r>
              <a:rPr lang="en-US" sz="1200" i="1" spc="4" dirty="0">
                <a:solidFill>
                  <a:srgbClr val="231F20"/>
                </a:solidFill>
                <a:latin typeface="IBM Plex Sans Italics"/>
                <a:ea typeface="IBM Plex Sans Italics"/>
                <a:cs typeface="IBM Plex Sans Italics"/>
                <a:sym typeface="IBM Plex Sans Italics"/>
              </a:rPr>
              <a:t>Sur dossier et entretien</a:t>
            </a:r>
          </a:p>
        </p:txBody>
      </p:sp>
      <p:sp>
        <p:nvSpPr>
          <p:cNvPr id="40" name="TextBox 40"/>
          <p:cNvSpPr txBox="1"/>
          <p:nvPr/>
        </p:nvSpPr>
        <p:spPr>
          <a:xfrm>
            <a:off x="5175047" y="5447243"/>
            <a:ext cx="1328147"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TITRE AVEC LABEL RNCP EN OPTION</a:t>
            </a:r>
          </a:p>
        </p:txBody>
      </p:sp>
      <p:sp>
        <p:nvSpPr>
          <p:cNvPr id="41" name="TextBox 41"/>
          <p:cNvSpPr txBox="1"/>
          <p:nvPr/>
        </p:nvSpPr>
        <p:spPr>
          <a:xfrm>
            <a:off x="4989195" y="6599644"/>
            <a:ext cx="1699851" cy="154466"/>
          </a:xfrm>
          <a:prstGeom prst="rect">
            <a:avLst/>
          </a:prstGeom>
        </p:spPr>
        <p:txBody>
          <a:bodyPr lIns="0" tIns="0" rIns="0" bIns="0" rtlCol="0" anchor="t">
            <a:spAutoFit/>
          </a:bodyPr>
          <a:lstStyle/>
          <a:p>
            <a:pPr marL="0" lvl="0" indent="0" algn="l">
              <a:lnSpc>
                <a:spcPts val="1200"/>
              </a:lnSpc>
              <a:spcBef>
                <a:spcPct val="0"/>
              </a:spcBef>
            </a:pPr>
            <a:r>
              <a:rPr lang="en-US" sz="1200" i="1" u="none" strike="noStrike" spc="4" dirty="0">
                <a:solidFill>
                  <a:srgbClr val="1A1447"/>
                </a:solidFill>
                <a:latin typeface="IBM Plex Sans Italics"/>
                <a:ea typeface="IBM Plex Sans Italics"/>
                <a:cs typeface="IBM Plex Sans Italics"/>
                <a:sym typeface="IBM Plex Sans Italics"/>
              </a:rPr>
              <a:t>Anglais général
Anglais des affaires
Analyse de Marché et Marketing International
Marketing Opérationnel et outils digitaux
</a:t>
            </a:r>
          </a:p>
        </p:txBody>
      </p:sp>
      <p:sp>
        <p:nvSpPr>
          <p:cNvPr id="42" name="TextBox 42"/>
          <p:cNvSpPr txBox="1"/>
          <p:nvPr/>
        </p:nvSpPr>
        <p:spPr>
          <a:xfrm>
            <a:off x="774204" y="2950440"/>
            <a:ext cx="6055900" cy="179536"/>
          </a:xfrm>
          <a:prstGeom prst="rect">
            <a:avLst/>
          </a:prstGeom>
        </p:spPr>
        <p:txBody>
          <a:bodyPr lIns="0" tIns="0" rIns="0" bIns="0" rtlCol="0" anchor="t">
            <a:spAutoFit/>
          </a:bodyPr>
          <a:lstStyle/>
          <a:p>
            <a:pPr algn="just">
              <a:lnSpc>
                <a:spcPts val="1439"/>
              </a:lnSpc>
            </a:pPr>
            <a:r>
              <a:rPr lang="en-US" sz="1200" spc="7" dirty="0">
                <a:solidFill>
                  <a:srgbClr val="FFFFFF"/>
                </a:solidFill>
                <a:latin typeface="IBM Plex Sans"/>
                <a:ea typeface="IBM Plex Sans"/>
                <a:cs typeface="IBM Plex Sans"/>
                <a:sym typeface="IBM Plex Sans"/>
              </a:rPr>
              <a:t>Le Bac+3 Bachelor Marketing Digital et Commercial (MDC) a pour objectif de vous faire acquérir des compétences en communication digital dans des environnements diversi- fiés.
Vous serez capable de mettre en œuvre des campagnes marketing et de communica- tion adaptées aux spécificités de votre future entreprise, d’accompagner et participer aux développement d’affaires en France et à l’international.</a:t>
            </a:r>
            <a:endParaRPr lang="en-US" sz="1200" spc="4" dirty="0">
              <a:solidFill>
                <a:srgbClr val="FFFFFF"/>
              </a:solidFill>
              <a:latin typeface="IBM Plex Sans"/>
              <a:ea typeface="IBM Plex Sans"/>
              <a:cs typeface="IBM Plex Sans"/>
              <a:sym typeface="IBM Plex Sans"/>
            </a:endParaRPr>
          </a:p>
        </p:txBody>
      </p:sp>
      <p:sp>
        <p:nvSpPr>
          <p:cNvPr id="43" name="TextBox 43"/>
          <p:cNvSpPr txBox="1"/>
          <p:nvPr/>
        </p:nvSpPr>
        <p:spPr>
          <a:xfrm>
            <a:off x="6595587" y="404108"/>
            <a:ext cx="525475" cy="397269"/>
          </a:xfrm>
          <a:prstGeom prst="rect">
            <a:avLst/>
          </a:prstGeom>
        </p:spPr>
        <p:txBody>
          <a:bodyPr lIns="0" tIns="0" rIns="0" bIns="0" rtlCol="0" anchor="t">
            <a:spAutoFit/>
          </a:bodyPr>
          <a:lstStyle/>
          <a:p>
            <a:pPr algn="ctr">
              <a:lnSpc>
                <a:spcPts val="1660"/>
              </a:lnSpc>
            </a:pPr>
            <a:r>
              <a:rPr lang="en-US" sz="1399" b="1" spc="8" dirty="0">
                <a:solidFill>
                  <a:srgbClr val="FFFFFF"/>
                </a:solidFill>
                <a:latin typeface="IBM Plex Sans Bold"/>
                <a:ea typeface="IBM Plex Sans Bold"/>
                <a:cs typeface="IBM Plex Sans Bold"/>
                <a:sym typeface="IBM Plex Sans Bold"/>
              </a:rPr>
              <a:t>3 </a:t>
            </a:r>
          </a:p>
          <a:p>
            <a:pPr algn="l">
              <a:lnSpc>
                <a:spcPts val="1423"/>
              </a:lnSpc>
            </a:pPr>
            <a:r>
              <a:rPr lang="en-US" sz="1200" b="1" spc="7" dirty="0">
                <a:solidFill>
                  <a:srgbClr val="FFFFFF"/>
                </a:solidFill>
                <a:latin typeface="IBM Plex Sans Bold"/>
                <a:ea typeface="IBM Plex Sans Bold"/>
                <a:cs typeface="IBM Plex Sans Bold"/>
                <a:sym typeface="IBM Plex Sans Bold"/>
              </a:rPr>
              <a:t>YEARS</a:t>
            </a:r>
          </a:p>
        </p:txBody>
      </p:sp>
      <p:sp>
        <p:nvSpPr>
          <p:cNvPr id="44" name="TextBox 44"/>
          <p:cNvSpPr txBox="1"/>
          <p:nvPr/>
        </p:nvSpPr>
        <p:spPr>
          <a:xfrm>
            <a:off x="2597896" y="10378411"/>
            <a:ext cx="2515629" cy="151428"/>
          </a:xfrm>
          <a:prstGeom prst="rect">
            <a:avLst/>
          </a:prstGeom>
        </p:spPr>
        <p:txBody>
          <a:bodyPr lIns="0" tIns="0" rIns="0" bIns="0" rtlCol="0" anchor="t">
            <a:spAutoFit/>
          </a:bodyPr>
          <a:lstStyle/>
          <a:p>
            <a:pPr algn="l">
              <a:lnSpc>
                <a:spcPts val="1260"/>
              </a:lnSpc>
            </a:pPr>
            <a:r>
              <a:rPr lang="en-US" sz="900" i="1" spc="25">
                <a:solidFill>
                  <a:srgbClr val="939496"/>
                </a:solidFill>
                <a:latin typeface="IBM Plex Sans Italics"/>
                <a:ea typeface="IBM Plex Sans Italics"/>
                <a:cs typeface="IBM Plex Sans Italics"/>
                <a:sym typeface="IBM Plex Sans Italics"/>
              </a:rPr>
              <a:t>Etablissement d’enseignement supérieur privé</a:t>
            </a:r>
          </a:p>
        </p:txBody>
      </p:sp>
      <p:sp>
        <p:nvSpPr>
          <p:cNvPr id="45" name="TextBox 45"/>
          <p:cNvSpPr txBox="1"/>
          <p:nvPr/>
        </p:nvSpPr>
        <p:spPr>
          <a:xfrm>
            <a:off x="537734" y="8547291"/>
            <a:ext cx="354531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OPPORTUNITÉS MÉTIERS</a:t>
            </a:r>
          </a:p>
        </p:txBody>
      </p:sp>
      <p:sp>
        <p:nvSpPr>
          <p:cNvPr id="46" name="TextBox 46"/>
          <p:cNvSpPr txBox="1"/>
          <p:nvPr/>
        </p:nvSpPr>
        <p:spPr>
          <a:xfrm>
            <a:off x="537734" y="6063605"/>
            <a:ext cx="3915670"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ENSEIGNEMENTS</a:t>
            </a:r>
          </a:p>
        </p:txBody>
      </p:sp>
      <p:sp>
        <p:nvSpPr>
          <p:cNvPr id="47" name="TextBox 47"/>
          <p:cNvSpPr txBox="1"/>
          <p:nvPr/>
        </p:nvSpPr>
        <p:spPr>
          <a:xfrm>
            <a:off x="537734" y="4387205"/>
            <a:ext cx="423111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TOP3 - POINTS FORTS</a:t>
            </a:r>
          </a:p>
        </p:txBody>
      </p:sp>
      <p:sp>
        <p:nvSpPr>
          <p:cNvPr id="48" name="TextBox 48"/>
          <p:cNvSpPr txBox="1"/>
          <p:nvPr/>
        </p:nvSpPr>
        <p:spPr>
          <a:xfrm>
            <a:off x="1465355" y="960787"/>
            <a:ext cx="5130232" cy="270202"/>
          </a:xfrm>
          <a:prstGeom prst="rect">
            <a:avLst/>
          </a:prstGeom>
        </p:spPr>
        <p:txBody>
          <a:bodyPr wrap="square" lIns="0" tIns="0" rIns="0" bIns="0" rtlCol="0" anchor="t">
            <a:spAutoFit/>
          </a:bodyPr>
          <a:lstStyle/>
          <a:p>
            <a:pPr algn="just">
              <a:lnSpc>
                <a:spcPts val="2160"/>
              </a:lnSpc>
            </a:pPr>
            <a:r>
              <a:rPr lang="en-US" sz="1800" b="1" spc="7" dirty="0">
                <a:solidFill>
                  <a:srgbClr val="1A1447"/>
                </a:solidFill>
                <a:latin typeface="IBM Plex Sans Bold"/>
                <a:ea typeface="IBM Plex Sans Bold"/>
                <a:cs typeface="IBM Plex Sans Bold"/>
                <a:sym typeface="IBM Plex Sans Bold"/>
              </a:rPr>
              <a:t>MARKETING DIGITAL ET COMMERCIAL</a:t>
            </a:r>
          </a:p>
        </p:txBody>
      </p:sp>
      <p:sp>
        <p:nvSpPr>
          <p:cNvPr id="49" name="TextBox 49"/>
          <p:cNvSpPr txBox="1"/>
          <p:nvPr/>
        </p:nvSpPr>
        <p:spPr>
          <a:xfrm>
            <a:off x="5455302" y="1547187"/>
            <a:ext cx="783022" cy="192491"/>
          </a:xfrm>
          <a:prstGeom prst="rect">
            <a:avLst/>
          </a:prstGeom>
        </p:spPr>
        <p:txBody>
          <a:bodyPr lIns="0" tIns="0" rIns="0" bIns="0" rtlCol="0" anchor="t">
            <a:spAutoFit/>
          </a:bodyPr>
          <a:lstStyle/>
          <a:p>
            <a:pPr algn="l">
              <a:lnSpc>
                <a:spcPts val="1539"/>
              </a:lnSpc>
            </a:pPr>
            <a:r>
              <a:rPr lang="en-US" sz="1100" spc="4" dirty="0">
                <a:solidFill>
                  <a:srgbClr val="464395"/>
                </a:solidFill>
                <a:latin typeface="IBM Plex Sans"/>
                <a:ea typeface="IBM Plex Sans"/>
                <a:cs typeface="IBM Plex Sans"/>
                <a:sym typeface="IBM Plex Sans"/>
              </a:rPr>
              <a:t>ADMISSION</a:t>
            </a:r>
          </a:p>
        </p:txBody>
      </p:sp>
      <p:sp>
        <p:nvSpPr>
          <p:cNvPr id="50" name="TextBox 50"/>
          <p:cNvSpPr txBox="1"/>
          <p:nvPr/>
        </p:nvSpPr>
        <p:spPr>
          <a:xfrm>
            <a:off x="1465355" y="468535"/>
            <a:ext cx="1795272" cy="405111"/>
          </a:xfrm>
          <a:prstGeom prst="rect">
            <a:avLst/>
          </a:prstGeom>
        </p:spPr>
        <p:txBody>
          <a:bodyPr lIns="0" tIns="0" rIns="0" bIns="0" rtlCol="0" anchor="t">
            <a:spAutoFit/>
          </a:bodyPr>
          <a:lstStyle/>
          <a:p>
            <a:pPr algn="l">
              <a:lnSpc>
                <a:spcPts val="3359"/>
              </a:lnSpc>
            </a:pPr>
            <a:r>
              <a:rPr lang="en-US" sz="2400" b="1" spc="14" dirty="0">
                <a:solidFill>
                  <a:srgbClr val="231F20"/>
                </a:solidFill>
                <a:latin typeface="IBM Plex Sans Bold"/>
                <a:ea typeface="IBM Plex Sans Bold"/>
                <a:cs typeface="IBM Plex Sans Bold"/>
                <a:sym typeface="IBM Plex Sans Bold"/>
              </a:rPr>
              <a:t>BACHELOR</a:t>
            </a:r>
          </a:p>
        </p:txBody>
      </p:sp>
      <p:sp>
        <p:nvSpPr>
          <p:cNvPr id="52" name="TextBox 31">
            <a:extLst>
              <a:ext uri="{FF2B5EF4-FFF2-40B4-BE49-F238E27FC236}">
                <a16:creationId xmlns:a16="http://schemas.microsoft.com/office/drawing/2014/main" id="{73338D7F-8308-E7F2-0829-44BBD7B44255}"/>
              </a:ext>
            </a:extLst>
          </p:cNvPr>
          <p:cNvSpPr txBox="1"/>
          <p:nvPr/>
        </p:nvSpPr>
        <p:spPr>
          <a:xfrm>
            <a:off x="1474356" y="1720247"/>
            <a:ext cx="780016" cy="202556"/>
          </a:xfrm>
          <a:prstGeom prst="rect">
            <a:avLst/>
          </a:prstGeom>
        </p:spPr>
        <p:txBody>
          <a:bodyPr lIns="0" tIns="0" rIns="0" bIns="0" rtlCol="0" anchor="t">
            <a:spAutoFit/>
          </a:bodyPr>
          <a:lstStyle/>
          <a:p>
            <a:pPr>
              <a:lnSpc>
                <a:spcPts val="1705"/>
              </a:lnSpc>
            </a:pPr>
            <a:r>
              <a:rPr lang="en-US" sz="1200" i="1" spc="4" dirty="0">
                <a:solidFill>
                  <a:srgbClr val="231F20"/>
                </a:solidFill>
                <a:latin typeface="IBM Plex Sans Italics"/>
                <a:ea typeface="IBM Plex Sans Italics"/>
                <a:cs typeface="IBM Plex Sans Italics"/>
                <a:sym typeface="IBM Plex Sans Italics"/>
              </a:rPr>
              <a:t>Automne Printemps</a:t>
            </a:r>
          </a:p>
        </p:txBody>
      </p:sp>
      <p:sp>
        <p:nvSpPr>
          <p:cNvPr id="51" name="TextBox 34">
            <a:extLst>
              <a:ext uri="{FF2B5EF4-FFF2-40B4-BE49-F238E27FC236}">
                <a16:creationId xmlns:a16="http://schemas.microsoft.com/office/drawing/2014/main" id="{3F76F06D-7C5A-115E-C327-BCA4898F60E6}"/>
              </a:ext>
            </a:extLst>
          </p:cNvPr>
          <p:cNvSpPr txBox="1"/>
          <p:nvPr/>
        </p:nvSpPr>
        <p:spPr>
          <a:xfrm>
            <a:off x="2749061" y="1716228"/>
            <a:ext cx="838811" cy="221792"/>
          </a:xfrm>
          <a:prstGeom prst="rect">
            <a:avLst/>
          </a:prstGeom>
        </p:spPr>
        <p:txBody>
          <a:bodyPr lIns="0" tIns="0" rIns="0" bIns="0" rtlCol="0" anchor="t">
            <a:spAutoFit/>
          </a:bodyPr>
          <a:lstStyle/>
          <a:p>
            <a:pPr>
              <a:lnSpc>
                <a:spcPts val="1908"/>
              </a:lnSpc>
            </a:pPr>
            <a:r>
              <a:rPr lang="en-US" sz="1200" i="1" spc="4" dirty="0" err="1">
                <a:solidFill>
                  <a:srgbClr val="231F20"/>
                </a:solidFill>
                <a:latin typeface="IBM Plex Sans Italics"/>
                <a:ea typeface="IBM Plex Sans Italics"/>
                <a:cs typeface="IBM Plex Sans Italics"/>
                <a:sym typeface="IBM Plex Sans Italics"/>
              </a:rPr>
              <a:t>Français</a:t>
            </a:r>
            <a:r>
              <a:rPr lang="en-US" sz="1200" i="1" spc="4" dirty="0">
                <a:solidFill>
                  <a:srgbClr val="231F20"/>
                </a:solidFill>
                <a:latin typeface="IBM Plex Sans Italics"/>
                <a:ea typeface="IBM Plex Sans Italics"/>
                <a:cs typeface="IBM Plex Sans Italics"/>
                <a:sym typeface="IBM Plex Sans Italics"/>
              </a:rPr>
              <a:t/>
            </a:r>
          </a:p>
        </p:txBody>
      </p:sp>
      <p:sp>
        <p:nvSpPr>
          <p:cNvPr id="54" name="TextBox 38">
            <a:extLst>
              <a:ext uri="{FF2B5EF4-FFF2-40B4-BE49-F238E27FC236}">
                <a16:creationId xmlns:a16="http://schemas.microsoft.com/office/drawing/2014/main" id="{F4D71D31-FE13-729F-DD0F-F89716948679}"/>
              </a:ext>
            </a:extLst>
          </p:cNvPr>
          <p:cNvSpPr txBox="1"/>
          <p:nvPr/>
        </p:nvSpPr>
        <p:spPr>
          <a:xfrm>
            <a:off x="3996412" y="1738606"/>
            <a:ext cx="899438" cy="420564"/>
          </a:xfrm>
          <a:prstGeom prst="rect">
            <a:avLst/>
          </a:prstGeom>
        </p:spPr>
        <p:txBody>
          <a:bodyPr wrap="square" lIns="0" tIns="0" rIns="0" bIns="0" rtlCol="0" anchor="t">
            <a:spAutoFit/>
          </a:bodyPr>
          <a:lstStyle/>
          <a:p>
            <a:pPr>
              <a:lnSpc>
                <a:spcPts val="1705"/>
              </a:lnSpc>
            </a:pPr>
            <a:r>
              <a:rPr lang="en-US" sz="1200" i="1" spc="4" dirty="0">
                <a:solidFill>
                  <a:srgbClr val="231F20"/>
                </a:solidFill>
                <a:latin typeface="IBM Plex Sans Italics"/>
                <a:ea typeface="IBM Plex Sans Italics"/>
                <a:cs typeface="IBM Plex Sans Italics"/>
                <a:sym typeface="IBM Plex Sans Italics"/>
              </a:rPr>
              <a:t>2-4 mois en entreprise</a:t>
            </a:r>
          </a:p>
          <a:p>
            <a:pPr algn="just">
              <a:lnSpc>
                <a:spcPts val="1705"/>
              </a:lnSpc>
            </a:pPr>
            <a:endParaRPr lang="en-US" sz="1200" i="1" spc="4" dirty="0">
              <a:solidFill>
                <a:srgbClr val="231F20"/>
              </a:solidFill>
              <a:latin typeface="IBM Plex Sans Italics"/>
              <a:ea typeface="IBM Plex Sans Italics"/>
              <a:cs typeface="IBM Plex Sans Italics"/>
              <a:sym typeface="IBM Plex Sans Italics"/>
            </a:endParaR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pSp>
        <p:nvGrpSpPr>
          <p:cNvPr id="2" name="Group 2"/>
          <p:cNvGrpSpPr>
            <a:grpSpLocks noChangeAspect="1"/>
          </p:cNvGrpSpPr>
          <p:nvPr/>
        </p:nvGrpSpPr>
        <p:grpSpPr>
          <a:xfrm>
            <a:off x="1079383" y="4764424"/>
            <a:ext cx="762505" cy="679580"/>
            <a:chOff x="0" y="0"/>
            <a:chExt cx="762495" cy="679577"/>
          </a:xfrm>
        </p:grpSpPr>
        <p:sp>
          <p:nvSpPr>
            <p:cNvPr id="3" name="Freeform 3"/>
            <p:cNvSpPr/>
            <p:nvPr/>
          </p:nvSpPr>
          <p:spPr>
            <a:xfrm>
              <a:off x="63500" y="63500"/>
              <a:ext cx="635508" cy="552577"/>
            </a:xfrm>
            <a:custGeom>
              <a:avLst/>
              <a:gdLst/>
              <a:ahLst/>
              <a:cxnLst/>
              <a:rect l="l" t="t" r="r" b="b"/>
              <a:pathLst>
                <a:path w="635508" h="552577">
                  <a:moveTo>
                    <a:pt x="631698" y="290322"/>
                  </a:moveTo>
                  <a:lnTo>
                    <a:pt x="487045" y="538480"/>
                  </a:lnTo>
                  <a:cubicBezTo>
                    <a:pt x="481965" y="547243"/>
                    <a:pt x="472567" y="552577"/>
                    <a:pt x="462407" y="552577"/>
                  </a:cubicBezTo>
                  <a:lnTo>
                    <a:pt x="173101" y="552577"/>
                  </a:lnTo>
                  <a:cubicBezTo>
                    <a:pt x="162941" y="552577"/>
                    <a:pt x="153543" y="547243"/>
                    <a:pt x="148463" y="538480"/>
                  </a:cubicBezTo>
                  <a:lnTo>
                    <a:pt x="3810" y="290322"/>
                  </a:lnTo>
                  <a:cubicBezTo>
                    <a:pt x="-1270" y="281559"/>
                    <a:pt x="-1270" y="270891"/>
                    <a:pt x="3810" y="262128"/>
                  </a:cubicBezTo>
                  <a:lnTo>
                    <a:pt x="148463" y="14097"/>
                  </a:lnTo>
                  <a:cubicBezTo>
                    <a:pt x="153543" y="5334"/>
                    <a:pt x="162941" y="0"/>
                    <a:pt x="173101" y="0"/>
                  </a:cubicBezTo>
                  <a:lnTo>
                    <a:pt x="462407" y="0"/>
                  </a:lnTo>
                  <a:cubicBezTo>
                    <a:pt x="472567" y="0"/>
                    <a:pt x="481965" y="5334"/>
                    <a:pt x="487045" y="14097"/>
                  </a:cubicBezTo>
                  <a:lnTo>
                    <a:pt x="631698" y="262128"/>
                  </a:lnTo>
                  <a:cubicBezTo>
                    <a:pt x="636778" y="270891"/>
                    <a:pt x="636778" y="281559"/>
                    <a:pt x="631698" y="290322"/>
                  </a:cubicBezTo>
                </a:path>
              </a:pathLst>
            </a:custGeom>
            <a:solidFill>
              <a:srgbClr val="7DE314"/>
            </a:solidFill>
          </p:spPr>
          <p:txBody>
            <a:bodyPr/>
            <a:lstStyle/>
            <a:p>
              <a:endParaRPr lang="fr-FR"/>
            </a:p>
          </p:txBody>
        </p:sp>
        <p:sp>
          <p:nvSpPr>
            <p:cNvPr id="4" name="Freeform 4"/>
            <p:cNvSpPr/>
            <p:nvPr/>
          </p:nvSpPr>
          <p:spPr>
            <a:xfrm>
              <a:off x="260223" y="145923"/>
              <a:ext cx="438785" cy="470027"/>
            </a:xfrm>
            <a:custGeom>
              <a:avLst/>
              <a:gdLst/>
              <a:ahLst/>
              <a:cxnLst/>
              <a:rect l="l" t="t" r="r" b="b"/>
              <a:pathLst>
                <a:path w="438785" h="470027">
                  <a:moveTo>
                    <a:pt x="261239" y="0"/>
                  </a:moveTo>
                  <a:lnTo>
                    <a:pt x="366014" y="179705"/>
                  </a:lnTo>
                  <a:cubicBezTo>
                    <a:pt x="371094" y="188468"/>
                    <a:pt x="371094" y="199136"/>
                    <a:pt x="366014" y="207899"/>
                  </a:cubicBezTo>
                  <a:lnTo>
                    <a:pt x="255905" y="396875"/>
                  </a:lnTo>
                  <a:cubicBezTo>
                    <a:pt x="250825" y="405638"/>
                    <a:pt x="241427" y="410972"/>
                    <a:pt x="231267" y="410972"/>
                  </a:cubicBezTo>
                  <a:lnTo>
                    <a:pt x="10795" y="410972"/>
                  </a:lnTo>
                  <a:cubicBezTo>
                    <a:pt x="6985" y="410972"/>
                    <a:pt x="3429" y="410210"/>
                    <a:pt x="0" y="408813"/>
                  </a:cubicBezTo>
                  <a:lnTo>
                    <a:pt x="61849" y="470027"/>
                  </a:lnTo>
                  <a:lnTo>
                    <a:pt x="265684" y="470027"/>
                  </a:lnTo>
                  <a:cubicBezTo>
                    <a:pt x="275844" y="470027"/>
                    <a:pt x="285242" y="464693"/>
                    <a:pt x="290322" y="455930"/>
                  </a:cubicBezTo>
                  <a:lnTo>
                    <a:pt x="434975" y="208026"/>
                  </a:lnTo>
                  <a:cubicBezTo>
                    <a:pt x="437515" y="203708"/>
                    <a:pt x="438785" y="198755"/>
                    <a:pt x="438785" y="193929"/>
                  </a:cubicBezTo>
                  <a:lnTo>
                    <a:pt x="437515" y="184150"/>
                  </a:lnTo>
                  <a:lnTo>
                    <a:pt x="424434" y="161671"/>
                  </a:lnTo>
                  <a:close/>
                </a:path>
              </a:pathLst>
            </a:custGeom>
            <a:solidFill>
              <a:srgbClr val="3DC903"/>
            </a:solidFill>
          </p:spPr>
          <p:txBody>
            <a:bodyPr/>
            <a:lstStyle/>
            <a:p>
              <a:endParaRPr lang="fr-FR"/>
            </a:p>
          </p:txBody>
        </p:sp>
        <p:sp>
          <p:nvSpPr>
            <p:cNvPr id="5" name="Freeform 5"/>
            <p:cNvSpPr/>
            <p:nvPr/>
          </p:nvSpPr>
          <p:spPr>
            <a:xfrm>
              <a:off x="132461" y="122682"/>
              <a:ext cx="497459" cy="434213"/>
            </a:xfrm>
            <a:custGeom>
              <a:avLst/>
              <a:gdLst/>
              <a:ahLst/>
              <a:cxnLst/>
              <a:rect l="l" t="t" r="r" b="b"/>
              <a:pathLst>
                <a:path w="497459" h="434213">
                  <a:moveTo>
                    <a:pt x="493776" y="231140"/>
                  </a:moveTo>
                  <a:lnTo>
                    <a:pt x="383667" y="420116"/>
                  </a:lnTo>
                  <a:cubicBezTo>
                    <a:pt x="378587" y="428879"/>
                    <a:pt x="369189" y="434213"/>
                    <a:pt x="359029" y="434213"/>
                  </a:cubicBezTo>
                  <a:lnTo>
                    <a:pt x="138557" y="434213"/>
                  </a:lnTo>
                  <a:cubicBezTo>
                    <a:pt x="134747" y="434213"/>
                    <a:pt x="131191" y="433451"/>
                    <a:pt x="127762" y="432054"/>
                  </a:cubicBezTo>
                  <a:lnTo>
                    <a:pt x="127635" y="432054"/>
                  </a:lnTo>
                  <a:lnTo>
                    <a:pt x="117094" y="425577"/>
                  </a:lnTo>
                  <a:lnTo>
                    <a:pt x="3810" y="231140"/>
                  </a:lnTo>
                  <a:cubicBezTo>
                    <a:pt x="-1270" y="222377"/>
                    <a:pt x="-1270" y="211709"/>
                    <a:pt x="3810" y="202946"/>
                  </a:cubicBezTo>
                  <a:lnTo>
                    <a:pt x="113919" y="14097"/>
                  </a:lnTo>
                  <a:cubicBezTo>
                    <a:pt x="118999" y="5334"/>
                    <a:pt x="128397" y="0"/>
                    <a:pt x="138557" y="0"/>
                  </a:cubicBezTo>
                  <a:lnTo>
                    <a:pt x="358902" y="0"/>
                  </a:lnTo>
                  <a:cubicBezTo>
                    <a:pt x="369062" y="0"/>
                    <a:pt x="378460" y="5334"/>
                    <a:pt x="383540" y="14097"/>
                  </a:cubicBezTo>
                  <a:lnTo>
                    <a:pt x="493649" y="203073"/>
                  </a:lnTo>
                  <a:cubicBezTo>
                    <a:pt x="498729" y="211836"/>
                    <a:pt x="498729" y="222504"/>
                    <a:pt x="493649" y="231267"/>
                  </a:cubicBezTo>
                </a:path>
              </a:pathLst>
            </a:custGeom>
            <a:solidFill>
              <a:srgbClr val="FFFFFF"/>
            </a:solidFill>
          </p:spPr>
          <p:txBody>
            <a:bodyPr/>
            <a:lstStyle/>
            <a:p>
              <a:endParaRPr lang="fr-FR"/>
            </a:p>
          </p:txBody>
        </p:sp>
        <p:sp>
          <p:nvSpPr>
            <p:cNvPr id="6" name="Freeform 6"/>
            <p:cNvSpPr/>
            <p:nvPr/>
          </p:nvSpPr>
          <p:spPr>
            <a:xfrm>
              <a:off x="260477" y="267970"/>
              <a:ext cx="120269" cy="140081"/>
            </a:xfrm>
            <a:custGeom>
              <a:avLst/>
              <a:gdLst/>
              <a:ahLst/>
              <a:cxnLst/>
              <a:rect l="l" t="t" r="r" b="b"/>
              <a:pathLst>
                <a:path w="120269" h="140081">
                  <a:moveTo>
                    <a:pt x="120269" y="70231"/>
                  </a:moveTo>
                  <a:lnTo>
                    <a:pt x="115697" y="98298"/>
                  </a:lnTo>
                  <a:cubicBezTo>
                    <a:pt x="112649" y="106807"/>
                    <a:pt x="108458" y="114173"/>
                    <a:pt x="103124" y="120396"/>
                  </a:cubicBezTo>
                  <a:lnTo>
                    <a:pt x="91440" y="131445"/>
                  </a:lnTo>
                  <a:cubicBezTo>
                    <a:pt x="76708" y="138303"/>
                    <a:pt x="68707" y="140081"/>
                    <a:pt x="60198" y="140081"/>
                  </a:cubicBezTo>
                  <a:lnTo>
                    <a:pt x="43434" y="138430"/>
                  </a:lnTo>
                  <a:cubicBezTo>
                    <a:pt x="28829" y="131572"/>
                    <a:pt x="22479" y="126619"/>
                    <a:pt x="17145" y="120396"/>
                  </a:cubicBezTo>
                  <a:lnTo>
                    <a:pt x="4572" y="98298"/>
                  </a:lnTo>
                  <a:cubicBezTo>
                    <a:pt x="1524" y="89789"/>
                    <a:pt x="0" y="80391"/>
                    <a:pt x="0" y="70231"/>
                  </a:cubicBezTo>
                  <a:lnTo>
                    <a:pt x="4572" y="42164"/>
                  </a:lnTo>
                  <a:cubicBezTo>
                    <a:pt x="7620" y="33655"/>
                    <a:pt x="11811" y="26289"/>
                    <a:pt x="17145" y="20066"/>
                  </a:cubicBezTo>
                  <a:lnTo>
                    <a:pt x="28829" y="8890"/>
                  </a:lnTo>
                  <a:cubicBezTo>
                    <a:pt x="43434" y="1778"/>
                    <a:pt x="51435" y="0"/>
                    <a:pt x="60071" y="0"/>
                  </a:cubicBezTo>
                  <a:lnTo>
                    <a:pt x="76581" y="1778"/>
                  </a:lnTo>
                  <a:cubicBezTo>
                    <a:pt x="91313" y="8890"/>
                    <a:pt x="97663" y="13716"/>
                    <a:pt x="103124" y="19939"/>
                  </a:cubicBezTo>
                  <a:lnTo>
                    <a:pt x="115697" y="42037"/>
                  </a:lnTo>
                  <a:cubicBezTo>
                    <a:pt x="118745" y="50546"/>
                    <a:pt x="120269" y="59944"/>
                    <a:pt x="120269" y="70104"/>
                  </a:cubicBezTo>
                  <a:moveTo>
                    <a:pt x="88773" y="70104"/>
                  </a:moveTo>
                  <a:lnTo>
                    <a:pt x="88011" y="58293"/>
                  </a:lnTo>
                  <a:cubicBezTo>
                    <a:pt x="85217" y="48006"/>
                    <a:pt x="83185" y="43561"/>
                    <a:pt x="80645" y="39878"/>
                  </a:cubicBezTo>
                  <a:lnTo>
                    <a:pt x="75057" y="33401"/>
                  </a:lnTo>
                  <a:lnTo>
                    <a:pt x="64262" y="28448"/>
                  </a:lnTo>
                  <a:cubicBezTo>
                    <a:pt x="55753" y="28448"/>
                    <a:pt x="51816" y="29464"/>
                    <a:pt x="48260" y="31496"/>
                  </a:cubicBezTo>
                  <a:lnTo>
                    <a:pt x="41783" y="36322"/>
                  </a:lnTo>
                  <a:cubicBezTo>
                    <a:pt x="36703" y="43688"/>
                    <a:pt x="34671" y="48133"/>
                    <a:pt x="33274" y="53340"/>
                  </a:cubicBezTo>
                  <a:lnTo>
                    <a:pt x="31115" y="64135"/>
                  </a:lnTo>
                  <a:cubicBezTo>
                    <a:pt x="31115" y="76454"/>
                    <a:pt x="31877" y="82042"/>
                    <a:pt x="33274" y="87122"/>
                  </a:cubicBezTo>
                  <a:lnTo>
                    <a:pt x="36703" y="96520"/>
                  </a:lnTo>
                  <a:cubicBezTo>
                    <a:pt x="41783" y="103886"/>
                    <a:pt x="44831" y="106807"/>
                    <a:pt x="48387" y="108712"/>
                  </a:cubicBezTo>
                  <a:lnTo>
                    <a:pt x="55753" y="111760"/>
                  </a:lnTo>
                  <a:lnTo>
                    <a:pt x="68199" y="110744"/>
                  </a:lnTo>
                  <a:cubicBezTo>
                    <a:pt x="75184" y="106680"/>
                    <a:pt x="78232" y="103886"/>
                    <a:pt x="80772" y="100203"/>
                  </a:cubicBezTo>
                  <a:lnTo>
                    <a:pt x="85344" y="92075"/>
                  </a:lnTo>
                  <a:cubicBezTo>
                    <a:pt x="88138" y="81915"/>
                    <a:pt x="88900" y="76327"/>
                    <a:pt x="88900" y="70104"/>
                  </a:cubicBezTo>
                </a:path>
              </a:pathLst>
            </a:custGeom>
            <a:solidFill>
              <a:srgbClr val="7DE314"/>
            </a:solidFill>
          </p:spPr>
          <p:txBody>
            <a:bodyPr/>
            <a:lstStyle/>
            <a:p>
              <a:endParaRPr lang="fr-FR"/>
            </a:p>
          </p:txBody>
        </p:sp>
        <p:sp>
          <p:nvSpPr>
            <p:cNvPr id="7" name="Freeform 7"/>
            <p:cNvSpPr/>
            <p:nvPr/>
          </p:nvSpPr>
          <p:spPr>
            <a:xfrm>
              <a:off x="399034" y="273939"/>
              <a:ext cx="99187" cy="131953"/>
            </a:xfrm>
            <a:custGeom>
              <a:avLst/>
              <a:gdLst/>
              <a:ahLst/>
              <a:cxnLst/>
              <a:rect l="l" t="t" r="r" b="b"/>
              <a:pathLst>
                <a:path w="99187" h="131953">
                  <a:moveTo>
                    <a:pt x="99187" y="104013"/>
                  </a:moveTo>
                  <a:lnTo>
                    <a:pt x="99187" y="131953"/>
                  </a:lnTo>
                  <a:lnTo>
                    <a:pt x="4572" y="131953"/>
                  </a:lnTo>
                  <a:lnTo>
                    <a:pt x="4572" y="104013"/>
                  </a:lnTo>
                  <a:lnTo>
                    <a:pt x="37719" y="104013"/>
                  </a:lnTo>
                  <a:lnTo>
                    <a:pt x="37719" y="34036"/>
                  </a:lnTo>
                  <a:cubicBezTo>
                    <a:pt x="36322" y="35941"/>
                    <a:pt x="34163" y="37719"/>
                    <a:pt x="31115" y="39751"/>
                  </a:cubicBezTo>
                  <a:lnTo>
                    <a:pt x="24765" y="43434"/>
                  </a:lnTo>
                  <a:lnTo>
                    <a:pt x="13970" y="48260"/>
                  </a:lnTo>
                  <a:cubicBezTo>
                    <a:pt x="6350" y="50419"/>
                    <a:pt x="3048" y="50927"/>
                    <a:pt x="0" y="50927"/>
                  </a:cubicBezTo>
                  <a:lnTo>
                    <a:pt x="0" y="22098"/>
                  </a:lnTo>
                  <a:cubicBezTo>
                    <a:pt x="2794" y="22098"/>
                    <a:pt x="6223" y="21209"/>
                    <a:pt x="10287" y="19431"/>
                  </a:cubicBezTo>
                  <a:lnTo>
                    <a:pt x="18288" y="15494"/>
                  </a:lnTo>
                  <a:cubicBezTo>
                    <a:pt x="26035" y="10541"/>
                    <a:pt x="29464" y="8128"/>
                    <a:pt x="32258" y="5715"/>
                  </a:cubicBezTo>
                  <a:lnTo>
                    <a:pt x="36957" y="1397"/>
                  </a:lnTo>
                  <a:lnTo>
                    <a:pt x="69723" y="0"/>
                  </a:lnTo>
                  <a:lnTo>
                    <a:pt x="69723" y="103886"/>
                  </a:lnTo>
                  <a:close/>
                </a:path>
              </a:pathLst>
            </a:custGeom>
            <a:solidFill>
              <a:srgbClr val="7DE314"/>
            </a:solidFill>
          </p:spPr>
          <p:txBody>
            <a:bodyPr/>
            <a:lstStyle/>
            <a:p>
              <a:endParaRPr lang="fr-FR"/>
            </a:p>
          </p:txBody>
        </p:sp>
      </p:grpSp>
      <p:grpSp>
        <p:nvGrpSpPr>
          <p:cNvPr id="8" name="Group 8"/>
          <p:cNvGrpSpPr>
            <a:grpSpLocks noChangeAspect="1"/>
          </p:cNvGrpSpPr>
          <p:nvPr/>
        </p:nvGrpSpPr>
        <p:grpSpPr>
          <a:xfrm>
            <a:off x="3338779" y="4757195"/>
            <a:ext cx="762505" cy="686800"/>
            <a:chOff x="0" y="0"/>
            <a:chExt cx="762495" cy="686803"/>
          </a:xfrm>
        </p:grpSpPr>
        <p:sp>
          <p:nvSpPr>
            <p:cNvPr id="9" name="Freeform 9"/>
            <p:cNvSpPr/>
            <p:nvPr/>
          </p:nvSpPr>
          <p:spPr>
            <a:xfrm>
              <a:off x="63500" y="63500"/>
              <a:ext cx="635508" cy="559689"/>
            </a:xfrm>
            <a:custGeom>
              <a:avLst/>
              <a:gdLst/>
              <a:ahLst/>
              <a:cxnLst/>
              <a:rect l="l" t="t" r="r" b="b"/>
              <a:pathLst>
                <a:path w="635508" h="559689">
                  <a:moveTo>
                    <a:pt x="631698" y="294132"/>
                  </a:moveTo>
                  <a:lnTo>
                    <a:pt x="487045" y="545465"/>
                  </a:lnTo>
                  <a:cubicBezTo>
                    <a:pt x="481965" y="554355"/>
                    <a:pt x="472567" y="559689"/>
                    <a:pt x="462407" y="559689"/>
                  </a:cubicBezTo>
                  <a:lnTo>
                    <a:pt x="173101" y="559689"/>
                  </a:lnTo>
                  <a:cubicBezTo>
                    <a:pt x="162941" y="559689"/>
                    <a:pt x="153543" y="554228"/>
                    <a:pt x="148463" y="545465"/>
                  </a:cubicBezTo>
                  <a:lnTo>
                    <a:pt x="3810" y="294132"/>
                  </a:lnTo>
                  <a:cubicBezTo>
                    <a:pt x="-1270" y="285242"/>
                    <a:pt x="-1270" y="274447"/>
                    <a:pt x="3810" y="265557"/>
                  </a:cubicBezTo>
                  <a:lnTo>
                    <a:pt x="148463" y="14224"/>
                  </a:lnTo>
                  <a:cubicBezTo>
                    <a:pt x="153543" y="5334"/>
                    <a:pt x="162941" y="0"/>
                    <a:pt x="173101" y="0"/>
                  </a:cubicBezTo>
                  <a:lnTo>
                    <a:pt x="462407" y="0"/>
                  </a:lnTo>
                  <a:cubicBezTo>
                    <a:pt x="472567" y="0"/>
                    <a:pt x="481965" y="5461"/>
                    <a:pt x="487045" y="14224"/>
                  </a:cubicBezTo>
                  <a:lnTo>
                    <a:pt x="631698" y="265684"/>
                  </a:lnTo>
                  <a:cubicBezTo>
                    <a:pt x="636778" y="274574"/>
                    <a:pt x="636778" y="285369"/>
                    <a:pt x="631698" y="294259"/>
                  </a:cubicBezTo>
                </a:path>
              </a:pathLst>
            </a:custGeom>
            <a:solidFill>
              <a:srgbClr val="00CC9C"/>
            </a:solidFill>
          </p:spPr>
          <p:txBody>
            <a:bodyPr/>
            <a:lstStyle/>
            <a:p>
              <a:endParaRPr lang="fr-FR"/>
            </a:p>
          </p:txBody>
        </p:sp>
        <p:sp>
          <p:nvSpPr>
            <p:cNvPr id="10" name="Freeform 10"/>
            <p:cNvSpPr/>
            <p:nvPr/>
          </p:nvSpPr>
          <p:spPr>
            <a:xfrm>
              <a:off x="260223" y="147066"/>
              <a:ext cx="438785" cy="476123"/>
            </a:xfrm>
            <a:custGeom>
              <a:avLst/>
              <a:gdLst/>
              <a:ahLst/>
              <a:cxnLst/>
              <a:rect l="l" t="t" r="r" b="b"/>
              <a:pathLst>
                <a:path w="438785" h="476123">
                  <a:moveTo>
                    <a:pt x="261239" y="0"/>
                  </a:moveTo>
                  <a:lnTo>
                    <a:pt x="366014" y="182118"/>
                  </a:lnTo>
                  <a:cubicBezTo>
                    <a:pt x="371094" y="191008"/>
                    <a:pt x="371094" y="201803"/>
                    <a:pt x="366014" y="210693"/>
                  </a:cubicBezTo>
                  <a:lnTo>
                    <a:pt x="255905" y="402082"/>
                  </a:lnTo>
                  <a:cubicBezTo>
                    <a:pt x="250825" y="410972"/>
                    <a:pt x="241427" y="416306"/>
                    <a:pt x="231267" y="416306"/>
                  </a:cubicBezTo>
                  <a:lnTo>
                    <a:pt x="10795" y="416306"/>
                  </a:lnTo>
                  <a:cubicBezTo>
                    <a:pt x="7112" y="416306"/>
                    <a:pt x="3429" y="415544"/>
                    <a:pt x="0" y="414147"/>
                  </a:cubicBezTo>
                  <a:lnTo>
                    <a:pt x="61849" y="476123"/>
                  </a:lnTo>
                  <a:lnTo>
                    <a:pt x="265684" y="476123"/>
                  </a:lnTo>
                  <a:cubicBezTo>
                    <a:pt x="275844" y="476123"/>
                    <a:pt x="285242" y="470662"/>
                    <a:pt x="290322" y="461899"/>
                  </a:cubicBezTo>
                  <a:lnTo>
                    <a:pt x="434975" y="210566"/>
                  </a:lnTo>
                  <a:cubicBezTo>
                    <a:pt x="437515" y="206121"/>
                    <a:pt x="438785" y="201168"/>
                    <a:pt x="438785" y="196342"/>
                  </a:cubicBezTo>
                  <a:lnTo>
                    <a:pt x="437515" y="186436"/>
                  </a:lnTo>
                  <a:lnTo>
                    <a:pt x="424434" y="163576"/>
                  </a:lnTo>
                  <a:close/>
                </a:path>
              </a:pathLst>
            </a:custGeom>
            <a:solidFill>
              <a:srgbClr val="00A35E"/>
            </a:solidFill>
          </p:spPr>
          <p:txBody>
            <a:bodyPr/>
            <a:lstStyle/>
            <a:p>
              <a:endParaRPr lang="fr-FR"/>
            </a:p>
          </p:txBody>
        </p:sp>
        <p:sp>
          <p:nvSpPr>
            <p:cNvPr id="11" name="Freeform 11"/>
            <p:cNvSpPr/>
            <p:nvPr/>
          </p:nvSpPr>
          <p:spPr>
            <a:xfrm>
              <a:off x="132461" y="123444"/>
              <a:ext cx="497459" cy="439928"/>
            </a:xfrm>
            <a:custGeom>
              <a:avLst/>
              <a:gdLst/>
              <a:ahLst/>
              <a:cxnLst/>
              <a:rect l="l" t="t" r="r" b="b"/>
              <a:pathLst>
                <a:path w="497459" h="439928">
                  <a:moveTo>
                    <a:pt x="493776" y="234188"/>
                  </a:moveTo>
                  <a:lnTo>
                    <a:pt x="383667" y="425704"/>
                  </a:lnTo>
                  <a:cubicBezTo>
                    <a:pt x="378587" y="434594"/>
                    <a:pt x="369189" y="439928"/>
                    <a:pt x="359029" y="439928"/>
                  </a:cubicBezTo>
                  <a:lnTo>
                    <a:pt x="138557" y="439928"/>
                  </a:lnTo>
                  <a:cubicBezTo>
                    <a:pt x="134747" y="439928"/>
                    <a:pt x="131191" y="439166"/>
                    <a:pt x="127762" y="437769"/>
                  </a:cubicBezTo>
                  <a:lnTo>
                    <a:pt x="127635" y="437642"/>
                  </a:lnTo>
                  <a:lnTo>
                    <a:pt x="117094" y="431038"/>
                  </a:lnTo>
                  <a:lnTo>
                    <a:pt x="3810" y="234061"/>
                  </a:lnTo>
                  <a:cubicBezTo>
                    <a:pt x="-1270" y="225171"/>
                    <a:pt x="-1270" y="214376"/>
                    <a:pt x="3810" y="205486"/>
                  </a:cubicBezTo>
                  <a:lnTo>
                    <a:pt x="113919" y="14224"/>
                  </a:lnTo>
                  <a:cubicBezTo>
                    <a:pt x="118999" y="5334"/>
                    <a:pt x="128397" y="0"/>
                    <a:pt x="138557" y="0"/>
                  </a:cubicBezTo>
                  <a:lnTo>
                    <a:pt x="358902" y="0"/>
                  </a:lnTo>
                  <a:cubicBezTo>
                    <a:pt x="369062" y="0"/>
                    <a:pt x="378460" y="5461"/>
                    <a:pt x="383540" y="14224"/>
                  </a:cubicBezTo>
                  <a:lnTo>
                    <a:pt x="493649" y="205613"/>
                  </a:lnTo>
                  <a:cubicBezTo>
                    <a:pt x="498729" y="214503"/>
                    <a:pt x="498729" y="225298"/>
                    <a:pt x="493649" y="234188"/>
                  </a:cubicBezTo>
                </a:path>
              </a:pathLst>
            </a:custGeom>
            <a:solidFill>
              <a:srgbClr val="FFFFFF"/>
            </a:solidFill>
          </p:spPr>
          <p:txBody>
            <a:bodyPr/>
            <a:lstStyle/>
            <a:p>
              <a:endParaRPr lang="fr-FR"/>
            </a:p>
          </p:txBody>
        </p:sp>
        <p:sp>
          <p:nvSpPr>
            <p:cNvPr id="12" name="Freeform 12"/>
            <p:cNvSpPr/>
            <p:nvPr/>
          </p:nvSpPr>
          <p:spPr>
            <a:xfrm>
              <a:off x="260477" y="270510"/>
              <a:ext cx="120269" cy="142240"/>
            </a:xfrm>
            <a:custGeom>
              <a:avLst/>
              <a:gdLst/>
              <a:ahLst/>
              <a:cxnLst/>
              <a:rect l="l" t="t" r="r" b="b"/>
              <a:pathLst>
                <a:path w="120269" h="142240">
                  <a:moveTo>
                    <a:pt x="120269" y="71374"/>
                  </a:moveTo>
                  <a:lnTo>
                    <a:pt x="115697" y="99822"/>
                  </a:lnTo>
                  <a:cubicBezTo>
                    <a:pt x="112649" y="108458"/>
                    <a:pt x="108458" y="115951"/>
                    <a:pt x="103124" y="122301"/>
                  </a:cubicBezTo>
                  <a:lnTo>
                    <a:pt x="91440" y="133477"/>
                  </a:lnTo>
                  <a:cubicBezTo>
                    <a:pt x="76708" y="140462"/>
                    <a:pt x="68707" y="142240"/>
                    <a:pt x="60198" y="142240"/>
                  </a:cubicBezTo>
                  <a:lnTo>
                    <a:pt x="43434" y="140462"/>
                  </a:lnTo>
                  <a:cubicBezTo>
                    <a:pt x="28829" y="133477"/>
                    <a:pt x="22479" y="128524"/>
                    <a:pt x="17145" y="122174"/>
                  </a:cubicBezTo>
                  <a:lnTo>
                    <a:pt x="4572" y="99695"/>
                  </a:lnTo>
                  <a:cubicBezTo>
                    <a:pt x="1524" y="91059"/>
                    <a:pt x="0" y="81534"/>
                    <a:pt x="0" y="71247"/>
                  </a:cubicBezTo>
                  <a:lnTo>
                    <a:pt x="4572" y="42799"/>
                  </a:lnTo>
                  <a:cubicBezTo>
                    <a:pt x="7620" y="34163"/>
                    <a:pt x="11811" y="26670"/>
                    <a:pt x="17145" y="20320"/>
                  </a:cubicBezTo>
                  <a:lnTo>
                    <a:pt x="28829" y="9017"/>
                  </a:lnTo>
                  <a:cubicBezTo>
                    <a:pt x="43434" y="1905"/>
                    <a:pt x="51435" y="0"/>
                    <a:pt x="60071" y="0"/>
                  </a:cubicBezTo>
                  <a:lnTo>
                    <a:pt x="76581" y="1778"/>
                  </a:lnTo>
                  <a:cubicBezTo>
                    <a:pt x="91313" y="8890"/>
                    <a:pt x="97663" y="13843"/>
                    <a:pt x="103124" y="20193"/>
                  </a:cubicBezTo>
                  <a:lnTo>
                    <a:pt x="115697" y="42672"/>
                  </a:lnTo>
                  <a:cubicBezTo>
                    <a:pt x="118745" y="51308"/>
                    <a:pt x="120269" y="60833"/>
                    <a:pt x="120269" y="71120"/>
                  </a:cubicBezTo>
                  <a:moveTo>
                    <a:pt x="88773" y="71120"/>
                  </a:moveTo>
                  <a:lnTo>
                    <a:pt x="88011" y="59182"/>
                  </a:lnTo>
                  <a:cubicBezTo>
                    <a:pt x="85217" y="48768"/>
                    <a:pt x="83185" y="44196"/>
                    <a:pt x="80645" y="40513"/>
                  </a:cubicBezTo>
                  <a:lnTo>
                    <a:pt x="75057" y="33909"/>
                  </a:lnTo>
                  <a:lnTo>
                    <a:pt x="64262" y="28829"/>
                  </a:lnTo>
                  <a:cubicBezTo>
                    <a:pt x="55753" y="28829"/>
                    <a:pt x="51816" y="29845"/>
                    <a:pt x="48260" y="31877"/>
                  </a:cubicBezTo>
                  <a:lnTo>
                    <a:pt x="41783" y="36830"/>
                  </a:lnTo>
                  <a:cubicBezTo>
                    <a:pt x="36703" y="44323"/>
                    <a:pt x="34671" y="48768"/>
                    <a:pt x="33274" y="53975"/>
                  </a:cubicBezTo>
                  <a:lnTo>
                    <a:pt x="31115" y="64897"/>
                  </a:lnTo>
                  <a:cubicBezTo>
                    <a:pt x="31115" y="77343"/>
                    <a:pt x="31877" y="83058"/>
                    <a:pt x="33274" y="88138"/>
                  </a:cubicBezTo>
                  <a:lnTo>
                    <a:pt x="36703" y="97790"/>
                  </a:lnTo>
                  <a:cubicBezTo>
                    <a:pt x="41783" y="105283"/>
                    <a:pt x="44831" y="108204"/>
                    <a:pt x="48387" y="110236"/>
                  </a:cubicBezTo>
                  <a:lnTo>
                    <a:pt x="55753" y="113284"/>
                  </a:lnTo>
                  <a:lnTo>
                    <a:pt x="68199" y="112268"/>
                  </a:lnTo>
                  <a:cubicBezTo>
                    <a:pt x="75184" y="108204"/>
                    <a:pt x="78232" y="105283"/>
                    <a:pt x="80772" y="101600"/>
                  </a:cubicBezTo>
                  <a:lnTo>
                    <a:pt x="85344" y="93472"/>
                  </a:lnTo>
                  <a:cubicBezTo>
                    <a:pt x="88138" y="83185"/>
                    <a:pt x="88900" y="77470"/>
                    <a:pt x="88900" y="71247"/>
                  </a:cubicBezTo>
                </a:path>
              </a:pathLst>
            </a:custGeom>
            <a:solidFill>
              <a:srgbClr val="00CC9C"/>
            </a:solidFill>
          </p:spPr>
          <p:txBody>
            <a:bodyPr/>
            <a:lstStyle/>
            <a:p>
              <a:endParaRPr lang="fr-FR"/>
            </a:p>
          </p:txBody>
        </p:sp>
        <p:sp>
          <p:nvSpPr>
            <p:cNvPr id="13" name="Freeform 13"/>
            <p:cNvSpPr/>
            <p:nvPr/>
          </p:nvSpPr>
          <p:spPr>
            <a:xfrm>
              <a:off x="394716" y="274320"/>
              <a:ext cx="112395" cy="136144"/>
            </a:xfrm>
            <a:custGeom>
              <a:avLst/>
              <a:gdLst/>
              <a:ahLst/>
              <a:cxnLst/>
              <a:rect l="l" t="t" r="r" b="b"/>
              <a:pathLst>
                <a:path w="112395" h="136144">
                  <a:moveTo>
                    <a:pt x="0" y="136017"/>
                  </a:moveTo>
                  <a:lnTo>
                    <a:pt x="508" y="122682"/>
                  </a:lnTo>
                  <a:cubicBezTo>
                    <a:pt x="2667" y="111252"/>
                    <a:pt x="4572" y="106045"/>
                    <a:pt x="7366" y="101219"/>
                  </a:cubicBezTo>
                  <a:lnTo>
                    <a:pt x="13843" y="91821"/>
                  </a:lnTo>
                  <a:cubicBezTo>
                    <a:pt x="23368" y="83439"/>
                    <a:pt x="29337" y="79248"/>
                    <a:pt x="36703" y="75184"/>
                  </a:cubicBezTo>
                  <a:lnTo>
                    <a:pt x="48641" y="68707"/>
                  </a:lnTo>
                  <a:cubicBezTo>
                    <a:pt x="58420" y="63500"/>
                    <a:pt x="62484" y="61214"/>
                    <a:pt x="65786" y="58928"/>
                  </a:cubicBezTo>
                  <a:lnTo>
                    <a:pt x="71501" y="54483"/>
                  </a:lnTo>
                  <a:lnTo>
                    <a:pt x="75819" y="47371"/>
                  </a:lnTo>
                  <a:lnTo>
                    <a:pt x="73914" y="35687"/>
                  </a:lnTo>
                  <a:cubicBezTo>
                    <a:pt x="66421" y="28956"/>
                    <a:pt x="61087" y="27305"/>
                    <a:pt x="54102" y="27305"/>
                  </a:cubicBezTo>
                  <a:lnTo>
                    <a:pt x="46990" y="27813"/>
                  </a:lnTo>
                  <a:lnTo>
                    <a:pt x="37846" y="31242"/>
                  </a:lnTo>
                  <a:lnTo>
                    <a:pt x="29972" y="36576"/>
                  </a:lnTo>
                  <a:lnTo>
                    <a:pt x="23368" y="43053"/>
                  </a:lnTo>
                  <a:lnTo>
                    <a:pt x="1397" y="22225"/>
                  </a:lnTo>
                  <a:cubicBezTo>
                    <a:pt x="3429" y="20066"/>
                    <a:pt x="6350" y="17653"/>
                    <a:pt x="10033" y="15113"/>
                  </a:cubicBezTo>
                  <a:lnTo>
                    <a:pt x="18161" y="10160"/>
                  </a:lnTo>
                  <a:cubicBezTo>
                    <a:pt x="28194" y="5588"/>
                    <a:pt x="33909" y="3810"/>
                    <a:pt x="40005" y="2286"/>
                  </a:cubicBezTo>
                  <a:lnTo>
                    <a:pt x="52705" y="0"/>
                  </a:lnTo>
                  <a:cubicBezTo>
                    <a:pt x="67564" y="0"/>
                    <a:pt x="74676" y="1016"/>
                    <a:pt x="80899" y="2921"/>
                  </a:cubicBezTo>
                  <a:lnTo>
                    <a:pt x="92329" y="7620"/>
                  </a:lnTo>
                  <a:cubicBezTo>
                    <a:pt x="100838" y="14605"/>
                    <a:pt x="104140" y="18796"/>
                    <a:pt x="106426" y="23749"/>
                  </a:cubicBezTo>
                  <a:lnTo>
                    <a:pt x="109855" y="34036"/>
                  </a:lnTo>
                  <a:cubicBezTo>
                    <a:pt x="109855" y="45212"/>
                    <a:pt x="108839" y="50038"/>
                    <a:pt x="106807" y="54356"/>
                  </a:cubicBezTo>
                  <a:lnTo>
                    <a:pt x="102235" y="62357"/>
                  </a:lnTo>
                  <a:cubicBezTo>
                    <a:pt x="96012" y="68961"/>
                    <a:pt x="92583" y="71755"/>
                    <a:pt x="89027" y="74168"/>
                  </a:cubicBezTo>
                  <a:lnTo>
                    <a:pt x="81788" y="78740"/>
                  </a:lnTo>
                  <a:lnTo>
                    <a:pt x="72390" y="83947"/>
                  </a:lnTo>
                  <a:cubicBezTo>
                    <a:pt x="65278" y="88011"/>
                    <a:pt x="61722" y="90170"/>
                    <a:pt x="58166" y="92583"/>
                  </a:cubicBezTo>
                  <a:lnTo>
                    <a:pt x="51435" y="97536"/>
                  </a:lnTo>
                  <a:lnTo>
                    <a:pt x="43307" y="105283"/>
                  </a:lnTo>
                  <a:lnTo>
                    <a:pt x="112395" y="107823"/>
                  </a:lnTo>
                  <a:lnTo>
                    <a:pt x="112395" y="136144"/>
                  </a:lnTo>
                  <a:close/>
                </a:path>
              </a:pathLst>
            </a:custGeom>
            <a:solidFill>
              <a:srgbClr val="00CC9C"/>
            </a:solidFill>
          </p:spPr>
          <p:txBody>
            <a:bodyPr/>
            <a:lstStyle/>
            <a:p>
              <a:endParaRPr lang="fr-FR"/>
            </a:p>
          </p:txBody>
        </p:sp>
      </p:grpSp>
      <p:grpSp>
        <p:nvGrpSpPr>
          <p:cNvPr id="14" name="Group 14"/>
          <p:cNvGrpSpPr>
            <a:grpSpLocks noChangeAspect="1"/>
          </p:cNvGrpSpPr>
          <p:nvPr/>
        </p:nvGrpSpPr>
        <p:grpSpPr>
          <a:xfrm>
            <a:off x="5424068" y="4749946"/>
            <a:ext cx="762505" cy="694058"/>
            <a:chOff x="0" y="0"/>
            <a:chExt cx="762495" cy="694055"/>
          </a:xfrm>
        </p:grpSpPr>
        <p:sp>
          <p:nvSpPr>
            <p:cNvPr id="15" name="Freeform 15"/>
            <p:cNvSpPr/>
            <p:nvPr/>
          </p:nvSpPr>
          <p:spPr>
            <a:xfrm>
              <a:off x="63500" y="63500"/>
              <a:ext cx="635508" cy="567055"/>
            </a:xfrm>
            <a:custGeom>
              <a:avLst/>
              <a:gdLst/>
              <a:ahLst/>
              <a:cxnLst/>
              <a:rect l="l" t="t" r="r" b="b"/>
              <a:pathLst>
                <a:path w="635508" h="567055">
                  <a:moveTo>
                    <a:pt x="631698" y="297942"/>
                  </a:moveTo>
                  <a:lnTo>
                    <a:pt x="487045" y="552577"/>
                  </a:lnTo>
                  <a:cubicBezTo>
                    <a:pt x="481965" y="561594"/>
                    <a:pt x="472567" y="567055"/>
                    <a:pt x="462407" y="567055"/>
                  </a:cubicBezTo>
                  <a:lnTo>
                    <a:pt x="173101" y="567055"/>
                  </a:lnTo>
                  <a:cubicBezTo>
                    <a:pt x="162941" y="567055"/>
                    <a:pt x="153543" y="561594"/>
                    <a:pt x="148463" y="552577"/>
                  </a:cubicBezTo>
                  <a:lnTo>
                    <a:pt x="3810" y="297942"/>
                  </a:lnTo>
                  <a:cubicBezTo>
                    <a:pt x="-1270" y="288925"/>
                    <a:pt x="-1270" y="278003"/>
                    <a:pt x="3810" y="268986"/>
                  </a:cubicBezTo>
                  <a:lnTo>
                    <a:pt x="148463" y="14478"/>
                  </a:lnTo>
                  <a:cubicBezTo>
                    <a:pt x="153543" y="5461"/>
                    <a:pt x="162941" y="0"/>
                    <a:pt x="173101" y="0"/>
                  </a:cubicBezTo>
                  <a:lnTo>
                    <a:pt x="462407" y="0"/>
                  </a:lnTo>
                  <a:cubicBezTo>
                    <a:pt x="472567" y="0"/>
                    <a:pt x="481965" y="5461"/>
                    <a:pt x="487045" y="14478"/>
                  </a:cubicBezTo>
                  <a:lnTo>
                    <a:pt x="631698" y="269113"/>
                  </a:lnTo>
                  <a:cubicBezTo>
                    <a:pt x="636778" y="278130"/>
                    <a:pt x="636778" y="289052"/>
                    <a:pt x="631698" y="298069"/>
                  </a:cubicBezTo>
                </a:path>
              </a:pathLst>
            </a:custGeom>
            <a:solidFill>
              <a:srgbClr val="14A1BF"/>
            </a:solidFill>
          </p:spPr>
          <p:txBody>
            <a:bodyPr/>
            <a:lstStyle/>
            <a:p>
              <a:endParaRPr lang="fr-FR"/>
            </a:p>
          </p:txBody>
        </p:sp>
        <p:sp>
          <p:nvSpPr>
            <p:cNvPr id="16" name="Freeform 16"/>
            <p:cNvSpPr/>
            <p:nvPr/>
          </p:nvSpPr>
          <p:spPr>
            <a:xfrm>
              <a:off x="260350" y="148082"/>
              <a:ext cx="438658" cy="482473"/>
            </a:xfrm>
            <a:custGeom>
              <a:avLst/>
              <a:gdLst/>
              <a:ahLst/>
              <a:cxnLst/>
              <a:rect l="l" t="t" r="r" b="b"/>
              <a:pathLst>
                <a:path w="438658" h="482473">
                  <a:moveTo>
                    <a:pt x="261112" y="0"/>
                  </a:moveTo>
                  <a:lnTo>
                    <a:pt x="365887" y="184404"/>
                  </a:lnTo>
                  <a:cubicBezTo>
                    <a:pt x="370967" y="193421"/>
                    <a:pt x="370967" y="204343"/>
                    <a:pt x="365887" y="213360"/>
                  </a:cubicBezTo>
                  <a:lnTo>
                    <a:pt x="255778" y="407289"/>
                  </a:lnTo>
                  <a:cubicBezTo>
                    <a:pt x="250698" y="416306"/>
                    <a:pt x="241300" y="421767"/>
                    <a:pt x="231140" y="421767"/>
                  </a:cubicBezTo>
                  <a:lnTo>
                    <a:pt x="10795" y="421767"/>
                  </a:lnTo>
                  <a:cubicBezTo>
                    <a:pt x="6985" y="421767"/>
                    <a:pt x="3429" y="421005"/>
                    <a:pt x="0" y="419608"/>
                  </a:cubicBezTo>
                  <a:lnTo>
                    <a:pt x="61849" y="482473"/>
                  </a:lnTo>
                  <a:lnTo>
                    <a:pt x="265557" y="482473"/>
                  </a:lnTo>
                  <a:cubicBezTo>
                    <a:pt x="275717" y="482473"/>
                    <a:pt x="285115" y="477012"/>
                    <a:pt x="290195" y="467995"/>
                  </a:cubicBezTo>
                  <a:lnTo>
                    <a:pt x="434848" y="213360"/>
                  </a:lnTo>
                  <a:cubicBezTo>
                    <a:pt x="437388" y="208915"/>
                    <a:pt x="438658" y="203835"/>
                    <a:pt x="438658" y="198882"/>
                  </a:cubicBezTo>
                  <a:lnTo>
                    <a:pt x="437388" y="188849"/>
                  </a:lnTo>
                  <a:lnTo>
                    <a:pt x="424307" y="165735"/>
                  </a:lnTo>
                  <a:close/>
                </a:path>
              </a:pathLst>
            </a:custGeom>
            <a:solidFill>
              <a:srgbClr val="036391"/>
            </a:solidFill>
          </p:spPr>
          <p:txBody>
            <a:bodyPr/>
            <a:lstStyle/>
            <a:p>
              <a:endParaRPr lang="fr-FR"/>
            </a:p>
          </p:txBody>
        </p:sp>
        <p:sp>
          <p:nvSpPr>
            <p:cNvPr id="17" name="Freeform 17"/>
            <p:cNvSpPr/>
            <p:nvPr/>
          </p:nvSpPr>
          <p:spPr>
            <a:xfrm>
              <a:off x="132461" y="124206"/>
              <a:ext cx="497459" cy="445643"/>
            </a:xfrm>
            <a:custGeom>
              <a:avLst/>
              <a:gdLst/>
              <a:ahLst/>
              <a:cxnLst/>
              <a:rect l="l" t="t" r="r" b="b"/>
              <a:pathLst>
                <a:path w="497459" h="445643">
                  <a:moveTo>
                    <a:pt x="493776" y="237236"/>
                  </a:moveTo>
                  <a:lnTo>
                    <a:pt x="383667" y="431165"/>
                  </a:lnTo>
                  <a:cubicBezTo>
                    <a:pt x="378587" y="440182"/>
                    <a:pt x="369189" y="445643"/>
                    <a:pt x="359029" y="445643"/>
                  </a:cubicBezTo>
                  <a:lnTo>
                    <a:pt x="138557" y="445643"/>
                  </a:lnTo>
                  <a:cubicBezTo>
                    <a:pt x="134747" y="445643"/>
                    <a:pt x="131191" y="444881"/>
                    <a:pt x="127762" y="443484"/>
                  </a:cubicBezTo>
                  <a:lnTo>
                    <a:pt x="127635" y="443357"/>
                  </a:lnTo>
                  <a:lnTo>
                    <a:pt x="117094" y="436753"/>
                  </a:lnTo>
                  <a:lnTo>
                    <a:pt x="3810" y="237236"/>
                  </a:lnTo>
                  <a:cubicBezTo>
                    <a:pt x="-1270" y="228219"/>
                    <a:pt x="-1270" y="217297"/>
                    <a:pt x="3810" y="208280"/>
                  </a:cubicBezTo>
                  <a:lnTo>
                    <a:pt x="113919" y="14478"/>
                  </a:lnTo>
                  <a:cubicBezTo>
                    <a:pt x="118999" y="5461"/>
                    <a:pt x="128397" y="0"/>
                    <a:pt x="138557" y="0"/>
                  </a:cubicBezTo>
                  <a:lnTo>
                    <a:pt x="358902" y="0"/>
                  </a:lnTo>
                  <a:cubicBezTo>
                    <a:pt x="369062" y="0"/>
                    <a:pt x="378460" y="5461"/>
                    <a:pt x="383540" y="14478"/>
                  </a:cubicBezTo>
                  <a:lnTo>
                    <a:pt x="493649" y="208407"/>
                  </a:lnTo>
                  <a:cubicBezTo>
                    <a:pt x="498729" y="217424"/>
                    <a:pt x="498729" y="228346"/>
                    <a:pt x="493649" y="237363"/>
                  </a:cubicBezTo>
                </a:path>
              </a:pathLst>
            </a:custGeom>
            <a:solidFill>
              <a:srgbClr val="FFFFFF"/>
            </a:solidFill>
          </p:spPr>
          <p:txBody>
            <a:bodyPr/>
            <a:lstStyle/>
            <a:p>
              <a:endParaRPr lang="fr-FR"/>
            </a:p>
          </p:txBody>
        </p:sp>
        <p:sp>
          <p:nvSpPr>
            <p:cNvPr id="18" name="Freeform 18"/>
            <p:cNvSpPr/>
            <p:nvPr/>
          </p:nvSpPr>
          <p:spPr>
            <a:xfrm>
              <a:off x="260477" y="273431"/>
              <a:ext cx="120269" cy="143764"/>
            </a:xfrm>
            <a:custGeom>
              <a:avLst/>
              <a:gdLst/>
              <a:ahLst/>
              <a:cxnLst/>
              <a:rect l="l" t="t" r="r" b="b"/>
              <a:pathLst>
                <a:path w="120269" h="143764">
                  <a:moveTo>
                    <a:pt x="120269" y="72009"/>
                  </a:moveTo>
                  <a:lnTo>
                    <a:pt x="115697" y="100838"/>
                  </a:lnTo>
                  <a:cubicBezTo>
                    <a:pt x="112649" y="109601"/>
                    <a:pt x="108458" y="117221"/>
                    <a:pt x="103124" y="123571"/>
                  </a:cubicBezTo>
                  <a:lnTo>
                    <a:pt x="91440" y="134874"/>
                  </a:lnTo>
                  <a:cubicBezTo>
                    <a:pt x="76708" y="141986"/>
                    <a:pt x="68707" y="143764"/>
                    <a:pt x="60198" y="143764"/>
                  </a:cubicBezTo>
                  <a:lnTo>
                    <a:pt x="43434" y="141986"/>
                  </a:lnTo>
                  <a:cubicBezTo>
                    <a:pt x="28829" y="134874"/>
                    <a:pt x="22479" y="129921"/>
                    <a:pt x="17145" y="123571"/>
                  </a:cubicBezTo>
                  <a:lnTo>
                    <a:pt x="4572" y="100838"/>
                  </a:lnTo>
                  <a:cubicBezTo>
                    <a:pt x="1524" y="92075"/>
                    <a:pt x="0" y="82550"/>
                    <a:pt x="0" y="72009"/>
                  </a:cubicBezTo>
                  <a:lnTo>
                    <a:pt x="4572" y="43180"/>
                  </a:lnTo>
                  <a:cubicBezTo>
                    <a:pt x="7620" y="34417"/>
                    <a:pt x="11811" y="26797"/>
                    <a:pt x="17145" y="20447"/>
                  </a:cubicBezTo>
                  <a:lnTo>
                    <a:pt x="28829" y="9017"/>
                  </a:lnTo>
                  <a:cubicBezTo>
                    <a:pt x="43434" y="1778"/>
                    <a:pt x="51435" y="0"/>
                    <a:pt x="60071" y="0"/>
                  </a:cubicBezTo>
                  <a:lnTo>
                    <a:pt x="76581" y="1778"/>
                  </a:lnTo>
                  <a:cubicBezTo>
                    <a:pt x="91313" y="9017"/>
                    <a:pt x="97663" y="14097"/>
                    <a:pt x="103124" y="20447"/>
                  </a:cubicBezTo>
                  <a:lnTo>
                    <a:pt x="115697" y="43180"/>
                  </a:lnTo>
                  <a:cubicBezTo>
                    <a:pt x="118745" y="51943"/>
                    <a:pt x="120269" y="61468"/>
                    <a:pt x="120269" y="72009"/>
                  </a:cubicBezTo>
                  <a:moveTo>
                    <a:pt x="88773" y="72009"/>
                  </a:moveTo>
                  <a:lnTo>
                    <a:pt x="88011" y="59944"/>
                  </a:lnTo>
                  <a:cubicBezTo>
                    <a:pt x="85217" y="49403"/>
                    <a:pt x="83185" y="44831"/>
                    <a:pt x="80645" y="41021"/>
                  </a:cubicBezTo>
                  <a:lnTo>
                    <a:pt x="75057" y="34290"/>
                  </a:lnTo>
                  <a:lnTo>
                    <a:pt x="64262" y="29210"/>
                  </a:lnTo>
                  <a:cubicBezTo>
                    <a:pt x="55753" y="29210"/>
                    <a:pt x="51816" y="30226"/>
                    <a:pt x="48260" y="32258"/>
                  </a:cubicBezTo>
                  <a:lnTo>
                    <a:pt x="41783" y="37211"/>
                  </a:lnTo>
                  <a:cubicBezTo>
                    <a:pt x="36703" y="44831"/>
                    <a:pt x="34671" y="49276"/>
                    <a:pt x="33274" y="54610"/>
                  </a:cubicBezTo>
                  <a:lnTo>
                    <a:pt x="31115" y="65659"/>
                  </a:lnTo>
                  <a:cubicBezTo>
                    <a:pt x="31115" y="78232"/>
                    <a:pt x="31877" y="84074"/>
                    <a:pt x="33274" y="89281"/>
                  </a:cubicBezTo>
                  <a:lnTo>
                    <a:pt x="36703" y="99060"/>
                  </a:lnTo>
                  <a:cubicBezTo>
                    <a:pt x="41783" y="106680"/>
                    <a:pt x="44831" y="109601"/>
                    <a:pt x="48387" y="111633"/>
                  </a:cubicBezTo>
                  <a:lnTo>
                    <a:pt x="55753" y="114681"/>
                  </a:lnTo>
                  <a:lnTo>
                    <a:pt x="68199" y="113665"/>
                  </a:lnTo>
                  <a:cubicBezTo>
                    <a:pt x="75184" y="109601"/>
                    <a:pt x="78232" y="106680"/>
                    <a:pt x="80772" y="102870"/>
                  </a:cubicBezTo>
                  <a:lnTo>
                    <a:pt x="85344" y="94615"/>
                  </a:lnTo>
                  <a:cubicBezTo>
                    <a:pt x="88138" y="84201"/>
                    <a:pt x="88900" y="78486"/>
                    <a:pt x="88900" y="72136"/>
                  </a:cubicBezTo>
                </a:path>
              </a:pathLst>
            </a:custGeom>
            <a:solidFill>
              <a:srgbClr val="14A1BF"/>
            </a:solidFill>
          </p:spPr>
          <p:txBody>
            <a:bodyPr/>
            <a:lstStyle/>
            <a:p>
              <a:endParaRPr lang="fr-FR"/>
            </a:p>
          </p:txBody>
        </p:sp>
        <p:sp>
          <p:nvSpPr>
            <p:cNvPr id="19" name="Freeform 19"/>
            <p:cNvSpPr/>
            <p:nvPr/>
          </p:nvSpPr>
          <p:spPr>
            <a:xfrm>
              <a:off x="388493" y="278638"/>
              <a:ext cx="114681" cy="170815"/>
            </a:xfrm>
            <a:custGeom>
              <a:avLst/>
              <a:gdLst/>
              <a:ahLst/>
              <a:cxnLst/>
              <a:rect l="l" t="t" r="r" b="b"/>
              <a:pathLst>
                <a:path w="114681" h="170815">
                  <a:moveTo>
                    <a:pt x="82296" y="80264"/>
                  </a:moveTo>
                  <a:cubicBezTo>
                    <a:pt x="91948" y="82042"/>
                    <a:pt x="99695" y="86741"/>
                    <a:pt x="105664" y="94361"/>
                  </a:cubicBezTo>
                  <a:cubicBezTo>
                    <a:pt x="111633" y="101981"/>
                    <a:pt x="114681" y="111379"/>
                    <a:pt x="114681" y="122428"/>
                  </a:cubicBezTo>
                  <a:lnTo>
                    <a:pt x="113284" y="136525"/>
                  </a:lnTo>
                  <a:cubicBezTo>
                    <a:pt x="107569" y="148463"/>
                    <a:pt x="103505" y="153670"/>
                    <a:pt x="98298" y="157734"/>
                  </a:cubicBezTo>
                  <a:lnTo>
                    <a:pt x="86741" y="165100"/>
                  </a:lnTo>
                  <a:cubicBezTo>
                    <a:pt x="71882" y="169672"/>
                    <a:pt x="63500" y="170815"/>
                    <a:pt x="54102" y="170815"/>
                  </a:cubicBezTo>
                  <a:lnTo>
                    <a:pt x="22733" y="164973"/>
                  </a:lnTo>
                  <a:cubicBezTo>
                    <a:pt x="13589" y="161163"/>
                    <a:pt x="6096" y="155448"/>
                    <a:pt x="0" y="148082"/>
                  </a:cubicBezTo>
                  <a:lnTo>
                    <a:pt x="17653" y="125603"/>
                  </a:lnTo>
                  <a:cubicBezTo>
                    <a:pt x="21717" y="130810"/>
                    <a:pt x="26543" y="134874"/>
                    <a:pt x="32131" y="137668"/>
                  </a:cubicBezTo>
                  <a:lnTo>
                    <a:pt x="44704" y="141986"/>
                  </a:lnTo>
                  <a:cubicBezTo>
                    <a:pt x="62611" y="141986"/>
                    <a:pt x="69850" y="140081"/>
                    <a:pt x="74803" y="136271"/>
                  </a:cubicBezTo>
                  <a:lnTo>
                    <a:pt x="82296" y="126619"/>
                  </a:lnTo>
                  <a:cubicBezTo>
                    <a:pt x="82296" y="110490"/>
                    <a:pt x="79375" y="104140"/>
                    <a:pt x="73660" y="99822"/>
                  </a:cubicBezTo>
                  <a:cubicBezTo>
                    <a:pt x="67945" y="95504"/>
                    <a:pt x="59182" y="93218"/>
                    <a:pt x="47498" y="93218"/>
                  </a:cubicBezTo>
                  <a:lnTo>
                    <a:pt x="41021" y="93218"/>
                  </a:lnTo>
                  <a:lnTo>
                    <a:pt x="41021" y="69723"/>
                  </a:lnTo>
                  <a:lnTo>
                    <a:pt x="48260" y="69723"/>
                  </a:lnTo>
                  <a:cubicBezTo>
                    <a:pt x="57912" y="69723"/>
                    <a:pt x="65405" y="67564"/>
                    <a:pt x="70612" y="63246"/>
                  </a:cubicBezTo>
                  <a:lnTo>
                    <a:pt x="78486" y="53340"/>
                  </a:lnTo>
                  <a:cubicBezTo>
                    <a:pt x="78486" y="40132"/>
                    <a:pt x="76327" y="35306"/>
                    <a:pt x="72009" y="32131"/>
                  </a:cubicBezTo>
                  <a:lnTo>
                    <a:pt x="61976" y="27432"/>
                  </a:lnTo>
                  <a:cubicBezTo>
                    <a:pt x="47879" y="27432"/>
                    <a:pt x="41402" y="29083"/>
                    <a:pt x="35687" y="32385"/>
                  </a:cubicBezTo>
                  <a:lnTo>
                    <a:pt x="25400" y="40386"/>
                  </a:lnTo>
                  <a:lnTo>
                    <a:pt x="2286" y="24130"/>
                  </a:lnTo>
                  <a:cubicBezTo>
                    <a:pt x="4572" y="20447"/>
                    <a:pt x="7747" y="17272"/>
                    <a:pt x="11557" y="14351"/>
                  </a:cubicBezTo>
                  <a:lnTo>
                    <a:pt x="19812" y="8890"/>
                  </a:lnTo>
                  <a:cubicBezTo>
                    <a:pt x="29591" y="4572"/>
                    <a:pt x="34925" y="2921"/>
                    <a:pt x="40640" y="1778"/>
                  </a:cubicBezTo>
                  <a:lnTo>
                    <a:pt x="52324" y="0"/>
                  </a:lnTo>
                  <a:cubicBezTo>
                    <a:pt x="66294" y="0"/>
                    <a:pt x="73533" y="1016"/>
                    <a:pt x="80010" y="3048"/>
                  </a:cubicBezTo>
                  <a:lnTo>
                    <a:pt x="92202" y="8001"/>
                  </a:lnTo>
                  <a:cubicBezTo>
                    <a:pt x="101727" y="15240"/>
                    <a:pt x="105283" y="19685"/>
                    <a:pt x="107950" y="24765"/>
                  </a:cubicBezTo>
                  <a:lnTo>
                    <a:pt x="111760" y="35687"/>
                  </a:lnTo>
                  <a:cubicBezTo>
                    <a:pt x="111760" y="46736"/>
                    <a:pt x="110998" y="51181"/>
                    <a:pt x="109601" y="55499"/>
                  </a:cubicBezTo>
                  <a:lnTo>
                    <a:pt x="106172" y="63627"/>
                  </a:lnTo>
                  <a:cubicBezTo>
                    <a:pt x="100838" y="70612"/>
                    <a:pt x="97790" y="73533"/>
                    <a:pt x="94107" y="75819"/>
                  </a:cubicBezTo>
                  <a:lnTo>
                    <a:pt x="86487" y="79756"/>
                  </a:lnTo>
                </a:path>
              </a:pathLst>
            </a:custGeom>
            <a:solidFill>
              <a:srgbClr val="14A1BF"/>
            </a:solidFill>
          </p:spPr>
          <p:txBody>
            <a:bodyPr/>
            <a:lstStyle/>
            <a:p>
              <a:endParaRPr lang="fr-FR"/>
            </a:p>
          </p:txBody>
        </p:sp>
      </p:grpSp>
      <p:grpSp>
        <p:nvGrpSpPr>
          <p:cNvPr id="20" name="Group 20"/>
          <p:cNvGrpSpPr>
            <a:grpSpLocks noChangeAspect="1"/>
          </p:cNvGrpSpPr>
          <p:nvPr/>
        </p:nvGrpSpPr>
        <p:grpSpPr>
          <a:xfrm>
            <a:off x="0" y="2680973"/>
            <a:ext cx="7559993" cy="1642539"/>
            <a:chOff x="0" y="0"/>
            <a:chExt cx="7559992" cy="1642542"/>
          </a:xfrm>
        </p:grpSpPr>
        <p:sp>
          <p:nvSpPr>
            <p:cNvPr id="21" name="Freeform 21"/>
            <p:cNvSpPr/>
            <p:nvPr/>
          </p:nvSpPr>
          <p:spPr>
            <a:xfrm>
              <a:off x="0" y="0"/>
              <a:ext cx="7560056" cy="1642491"/>
            </a:xfrm>
            <a:custGeom>
              <a:avLst/>
              <a:gdLst/>
              <a:ahLst/>
              <a:cxnLst/>
              <a:rect l="l" t="t" r="r" b="b"/>
              <a:pathLst>
                <a:path w="7560056" h="1642491">
                  <a:moveTo>
                    <a:pt x="0" y="1642491"/>
                  </a:moveTo>
                  <a:lnTo>
                    <a:pt x="7560056" y="1642491"/>
                  </a:lnTo>
                  <a:lnTo>
                    <a:pt x="7560056" y="0"/>
                  </a:lnTo>
                  <a:lnTo>
                    <a:pt x="0" y="0"/>
                  </a:lnTo>
                  <a:close/>
                </a:path>
              </a:pathLst>
            </a:custGeom>
            <a:solidFill>
              <a:srgbClr val="1A1447"/>
            </a:solidFill>
          </p:spPr>
          <p:txBody>
            <a:bodyPr/>
            <a:lstStyle/>
            <a:p>
              <a:endParaRPr lang="fr-FR"/>
            </a:p>
          </p:txBody>
        </p:sp>
      </p:grpSp>
      <p:grpSp>
        <p:nvGrpSpPr>
          <p:cNvPr id="22" name="Group 22"/>
          <p:cNvGrpSpPr>
            <a:grpSpLocks noChangeAspect="1"/>
          </p:cNvGrpSpPr>
          <p:nvPr/>
        </p:nvGrpSpPr>
        <p:grpSpPr>
          <a:xfrm>
            <a:off x="756000" y="269119"/>
            <a:ext cx="6476448" cy="1983229"/>
            <a:chOff x="0" y="0"/>
            <a:chExt cx="6476454" cy="1983232"/>
          </a:xfrm>
        </p:grpSpPr>
        <p:sp>
          <p:nvSpPr>
            <p:cNvPr id="23" name="Freeform 23"/>
            <p:cNvSpPr/>
            <p:nvPr/>
          </p:nvSpPr>
          <p:spPr>
            <a:xfrm>
              <a:off x="63500" y="387477"/>
              <a:ext cx="6053328" cy="1532255"/>
            </a:xfrm>
            <a:custGeom>
              <a:avLst/>
              <a:gdLst/>
              <a:ahLst/>
              <a:cxnLst/>
              <a:rect l="l" t="t" r="r" b="b"/>
              <a:pathLst>
                <a:path w="6053328" h="1532255">
                  <a:moveTo>
                    <a:pt x="12700" y="1506855"/>
                  </a:moveTo>
                  <a:lnTo>
                    <a:pt x="6040628" y="1506855"/>
                  </a:lnTo>
                  <a:lnTo>
                    <a:pt x="6040628" y="1519555"/>
                  </a:lnTo>
                  <a:lnTo>
                    <a:pt x="6027928" y="1519555"/>
                  </a:lnTo>
                  <a:lnTo>
                    <a:pt x="6027928" y="12700"/>
                  </a:lnTo>
                  <a:lnTo>
                    <a:pt x="6040628" y="12700"/>
                  </a:lnTo>
                  <a:lnTo>
                    <a:pt x="6040628" y="25400"/>
                  </a:lnTo>
                  <a:lnTo>
                    <a:pt x="12700" y="25400"/>
                  </a:lnTo>
                  <a:lnTo>
                    <a:pt x="12700" y="12700"/>
                  </a:lnTo>
                  <a:lnTo>
                    <a:pt x="25400" y="12700"/>
                  </a:lnTo>
                  <a:lnTo>
                    <a:pt x="25400" y="1519555"/>
                  </a:lnTo>
                  <a:lnTo>
                    <a:pt x="12700" y="1519555"/>
                  </a:lnTo>
                  <a:lnTo>
                    <a:pt x="12700" y="1506855"/>
                  </a:lnTo>
                  <a:moveTo>
                    <a:pt x="12700" y="1532255"/>
                  </a:moveTo>
                  <a:lnTo>
                    <a:pt x="0" y="1532255"/>
                  </a:lnTo>
                  <a:lnTo>
                    <a:pt x="0" y="0"/>
                  </a:lnTo>
                  <a:lnTo>
                    <a:pt x="6053328" y="0"/>
                  </a:lnTo>
                  <a:lnTo>
                    <a:pt x="6053328" y="1532255"/>
                  </a:lnTo>
                  <a:lnTo>
                    <a:pt x="12700" y="1532255"/>
                  </a:lnTo>
                  <a:close/>
                </a:path>
              </a:pathLst>
            </a:custGeom>
            <a:solidFill>
              <a:srgbClr val="1A1447"/>
            </a:solidFill>
          </p:spPr>
          <p:txBody>
            <a:bodyPr/>
            <a:lstStyle/>
            <a:p>
              <a:endParaRPr lang="fr-FR"/>
            </a:p>
          </p:txBody>
        </p:sp>
        <p:sp>
          <p:nvSpPr>
            <p:cNvPr id="24" name="Freeform 24"/>
            <p:cNvSpPr/>
            <p:nvPr/>
          </p:nvSpPr>
          <p:spPr>
            <a:xfrm>
              <a:off x="582422" y="1378712"/>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5" name="Freeform 25"/>
            <p:cNvSpPr/>
            <p:nvPr/>
          </p:nvSpPr>
          <p:spPr>
            <a:xfrm>
              <a:off x="1836928" y="138899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6" name="Freeform 26"/>
            <p:cNvSpPr/>
            <p:nvPr/>
          </p:nvSpPr>
          <p:spPr>
            <a:xfrm>
              <a:off x="3118358" y="1374648"/>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7" name="Freeform 27"/>
            <p:cNvSpPr/>
            <p:nvPr/>
          </p:nvSpPr>
          <p:spPr>
            <a:xfrm>
              <a:off x="4558411" y="1370330"/>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8" name="Freeform 28"/>
            <p:cNvSpPr/>
            <p:nvPr/>
          </p:nvSpPr>
          <p:spPr>
            <a:xfrm>
              <a:off x="5732653" y="63500"/>
              <a:ext cx="680212" cy="646176"/>
            </a:xfrm>
            <a:custGeom>
              <a:avLst/>
              <a:gdLst/>
              <a:ahLst/>
              <a:cxnLst/>
              <a:rect l="l" t="t" r="r" b="b"/>
              <a:pathLst>
                <a:path w="680212" h="646176">
                  <a:moveTo>
                    <a:pt x="340106" y="646049"/>
                  </a:moveTo>
                  <a:cubicBezTo>
                    <a:pt x="527939" y="646049"/>
                    <a:pt x="680212" y="501396"/>
                    <a:pt x="680212" y="322961"/>
                  </a:cubicBezTo>
                  <a:cubicBezTo>
                    <a:pt x="680212" y="144526"/>
                    <a:pt x="528066" y="0"/>
                    <a:pt x="340106" y="0"/>
                  </a:cubicBezTo>
                  <a:cubicBezTo>
                    <a:pt x="152146" y="0"/>
                    <a:pt x="0" y="144653"/>
                    <a:pt x="0" y="323088"/>
                  </a:cubicBezTo>
                  <a:cubicBezTo>
                    <a:pt x="0" y="501523"/>
                    <a:pt x="152273" y="646176"/>
                    <a:pt x="340106" y="646176"/>
                  </a:cubicBezTo>
                </a:path>
              </a:pathLst>
            </a:custGeom>
            <a:solidFill>
              <a:srgbClr val="1A1447"/>
            </a:solidFill>
          </p:spPr>
          <p:txBody>
            <a:bodyPr/>
            <a:lstStyle/>
            <a:p>
              <a:endParaRPr lang="fr-FR"/>
            </a:p>
          </p:txBody>
        </p:sp>
        <p:sp>
          <p:nvSpPr>
            <p:cNvPr id="29" name="Freeform 29"/>
            <p:cNvSpPr/>
            <p:nvPr/>
          </p:nvSpPr>
          <p:spPr>
            <a:xfrm>
              <a:off x="559435" y="186055"/>
              <a:ext cx="1947672" cy="416306"/>
            </a:xfrm>
            <a:custGeom>
              <a:avLst/>
              <a:gdLst/>
              <a:ahLst/>
              <a:cxnLst/>
              <a:rect l="l" t="t" r="r" b="b"/>
              <a:pathLst>
                <a:path w="1947672" h="416306">
                  <a:moveTo>
                    <a:pt x="0" y="416306"/>
                  </a:moveTo>
                  <a:lnTo>
                    <a:pt x="1947672" y="416306"/>
                  </a:lnTo>
                  <a:lnTo>
                    <a:pt x="1947672" y="0"/>
                  </a:lnTo>
                  <a:lnTo>
                    <a:pt x="0" y="0"/>
                  </a:lnTo>
                  <a:close/>
                </a:path>
              </a:pathLst>
            </a:custGeom>
            <a:solidFill>
              <a:srgbClr val="FFFFFF"/>
            </a:solidFill>
          </p:spPr>
          <p:txBody>
            <a:bodyPr/>
            <a:lstStyle/>
            <a:p>
              <a:endParaRPr lang="fr-FR"/>
            </a:p>
          </p:txBody>
        </p:sp>
      </p:grpSp>
      <p:sp>
        <p:nvSpPr>
          <p:cNvPr id="30" name="TextBox 99"/>
          <p:cNvSpPr txBox="1"/>
          <p:nvPr/>
        </p:nvSpPr>
        <p:spPr>
          <a:xfrm>
            <a:off x="6672167" y="9971913"/>
            <a:ext cx="248917" cy="240665"/>
          </a:xfrm>
          <a:prstGeom prst="rect">
            <a:avLst/>
          </a:prstGeom>
        </p:spPr>
        <p:txBody>
          <a:bodyPr lIns="0" tIns="0" rIns="0" bIns="0" rtlCol="0" anchor="t">
            <a:spAutoFit/>
          </a:bodyPr>
          <a:lstStyle/>
          <a:p>
            <a:pPr algn="l">
              <a:lnSpc>
                <a:spcPts val="1959"/>
              </a:lnSpc>
            </a:pPr>
            <a:r>
              <a:rPr lang="en-US" sz="1399" b="1" spc="8">
                <a:solidFill>
                  <a:srgbClr val="231F20"/>
                </a:solidFill>
                <a:latin typeface="IBM Plex Sans Bold"/>
                <a:ea typeface="IBM Plex Sans Bold"/>
                <a:cs typeface="IBM Plex Sans Bold"/>
                <a:sym typeface="IBM Plex Sans Bold"/>
              </a:rPr>
              <a:t>18</a:t>
            </a:r>
          </a:p>
        </p:txBody>
      </p:sp>
      <p:sp>
        <p:nvSpPr>
          <p:cNvPr id="31" name="TextBox 51"/>
          <p:cNvSpPr txBox="1"/>
          <p:nvPr/>
        </p:nvSpPr>
        <p:spPr>
          <a:xfrm>
            <a:off x="1474355" y="1529747"/>
            <a:ext cx="1066499" cy="202556"/>
          </a:xfrm>
          <a:prstGeom prst="rect">
            <a:avLst/>
          </a:prstGeom>
        </p:spPr>
        <p:txBody>
          <a:bodyPr wrap="square" lIns="0" tIns="0" rIns="0" bIns="0" rtlCol="0" anchor="t">
            <a:spAutoFit/>
          </a:bodyPr>
          <a:lstStyle/>
          <a:p>
            <a:pPr algn="just">
              <a:lnSpc>
                <a:spcPts val="1705"/>
              </a:lnSpc>
            </a:pPr>
            <a:r>
              <a:rPr lang="en-US" sz="1200" spc="4" dirty="0">
                <a:solidFill>
                  <a:srgbClr val="464395"/>
                </a:solidFill>
                <a:latin typeface="IBM Plex Sans"/>
                <a:ea typeface="IBM Plex Sans"/>
                <a:cs typeface="IBM Plex Sans"/>
                <a:sym typeface="IBM Plex Sans"/>
              </a:rPr>
              <a:t>2 RENTRÉES</a:t>
            </a:r>
            <a:endParaRPr lang="en-US" sz="1200" i="1" spc="4" dirty="0">
              <a:solidFill>
                <a:srgbClr val="231F20"/>
              </a:solidFill>
              <a:latin typeface="IBM Plex Sans Italics"/>
              <a:ea typeface="IBM Plex Sans Italics"/>
              <a:cs typeface="IBM Plex Sans Italics"/>
              <a:sym typeface="IBM Plex Sans Italics"/>
            </a:endParaRPr>
          </a:p>
        </p:txBody>
      </p:sp>
      <p:sp>
        <p:nvSpPr>
          <p:cNvPr id="32" name="TextBox 32"/>
          <p:cNvSpPr txBox="1"/>
          <p:nvPr/>
        </p:nvSpPr>
        <p:spPr>
          <a:xfrm>
            <a:off x="567738" y="6584175"/>
            <a:ext cx="1606115" cy="154466"/>
          </a:xfrm>
          <a:prstGeom prst="rect">
            <a:avLst/>
          </a:prstGeom>
        </p:spPr>
        <p:txBody>
          <a:bodyPr lIns="0" tIns="0" rIns="0" bIns="0" rtlCol="0" anchor="t">
            <a:spAutoFit/>
          </a:bodyPr>
          <a:lstStyle/>
          <a:p>
            <a:pPr>
              <a:lnSpc>
                <a:spcPts val="1200"/>
              </a:lnSpc>
            </a:pPr>
            <a:r>
              <a:rPr lang="en-US" sz="1200" i="1" spc="4" dirty="0">
                <a:solidFill>
                  <a:srgbClr val="1A1447"/>
                </a:solidFill>
                <a:latin typeface="IBM Plex Sans Italics"/>
                <a:ea typeface="IBM Plex Sans Italics"/>
                <a:cs typeface="IBM Plex Sans Italics"/>
                <a:sym typeface="IBM Plex Sans Italics"/>
              </a:rPr>
              <a:t>Programmation (Html, Css, Php, Java, Javascript)
Design UX/UI
Managemement de projet (agile etc.)
</a:t>
            </a:r>
          </a:p>
        </p:txBody>
      </p:sp>
      <p:sp>
        <p:nvSpPr>
          <p:cNvPr id="33" name="TextBox 33"/>
          <p:cNvSpPr txBox="1"/>
          <p:nvPr/>
        </p:nvSpPr>
        <p:spPr>
          <a:xfrm>
            <a:off x="618915" y="5447243"/>
            <a:ext cx="1789005"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FILIERE EN FORTE CROISSANCE</a:t>
            </a:r>
          </a:p>
        </p:txBody>
      </p:sp>
      <p:sp>
        <p:nvSpPr>
          <p:cNvPr id="34" name="TextBox 52"/>
          <p:cNvSpPr txBox="1"/>
          <p:nvPr/>
        </p:nvSpPr>
        <p:spPr>
          <a:xfrm>
            <a:off x="2746506" y="1510697"/>
            <a:ext cx="838810" cy="221792"/>
          </a:xfrm>
          <a:prstGeom prst="rect">
            <a:avLst/>
          </a:prstGeom>
        </p:spPr>
        <p:txBody>
          <a:bodyPr lIns="0" tIns="0" rIns="0" bIns="0" rtlCol="0" anchor="t">
            <a:spAutoFit/>
          </a:bodyPr>
          <a:lstStyle/>
          <a:p>
            <a:pPr algn="just">
              <a:lnSpc>
                <a:spcPts val="1908"/>
              </a:lnSpc>
            </a:pPr>
            <a:r>
              <a:rPr lang="en-US" sz="1200" spc="4" dirty="0">
                <a:solidFill>
                  <a:srgbClr val="464395"/>
                </a:solidFill>
                <a:latin typeface="IBM Plex Sans"/>
                <a:ea typeface="IBM Plex Sans"/>
                <a:cs typeface="IBM Plex Sans"/>
                <a:sym typeface="IBM Plex Sans"/>
              </a:rPr>
              <a:t>LANGUE</a:t>
            </a:r>
            <a:endParaRPr lang="en-US" sz="1200" i="1" spc="4" dirty="0">
              <a:solidFill>
                <a:srgbClr val="231F20"/>
              </a:solidFill>
              <a:latin typeface="IBM Plex Sans Italics"/>
              <a:ea typeface="IBM Plex Sans Italics"/>
              <a:cs typeface="IBM Plex Sans Italics"/>
              <a:sym typeface="IBM Plex Sans Italics"/>
            </a:endParaRPr>
          </a:p>
        </p:txBody>
      </p:sp>
      <p:sp>
        <p:nvSpPr>
          <p:cNvPr id="35" name="TextBox 35"/>
          <p:cNvSpPr txBox="1"/>
          <p:nvPr/>
        </p:nvSpPr>
        <p:spPr>
          <a:xfrm>
            <a:off x="537734" y="9010415"/>
            <a:ext cx="3010814" cy="179536"/>
          </a:xfrm>
          <a:prstGeom prst="rect">
            <a:avLst/>
          </a:prstGeom>
        </p:spPr>
        <p:txBody>
          <a:bodyPr lIns="0" tIns="0" rIns="0" bIns="0" rtlCol="0" anchor="t">
            <a:spAutoFit/>
          </a:bodyPr>
          <a:lstStyle/>
          <a:p>
            <a:pPr algn="l">
              <a:lnSpc>
                <a:spcPts val="1439"/>
              </a:lnSpc>
            </a:pPr>
            <a:r>
              <a:rPr lang="en-US" sz="1200" i="1" spc="4" dirty="0" err="1">
                <a:solidFill>
                  <a:srgbClr val="1A1447"/>
                </a:solidFill>
                <a:latin typeface="IBM Plex Sans Italics"/>
                <a:ea typeface="IBM Plex Sans Italics"/>
                <a:cs typeface="IBM Plex Sans Italics"/>
                <a:sym typeface="IBM Plex Sans Italics"/>
              </a:rPr>
              <a:t>• Développeur d’applications informatiques
• Développeur web
• Développeur d’applications sur systèmes mobiles
• Analyste développeur
</a:t>
            </a:r>
            <a:endParaRPr lang="en-US" sz="1200" i="1" spc="4" dirty="0">
              <a:solidFill>
                <a:srgbClr val="1A1447"/>
              </a:solidFill>
              <a:latin typeface="IBM Plex Sans Italics"/>
              <a:ea typeface="IBM Plex Sans Italics"/>
              <a:cs typeface="IBM Plex Sans Italics"/>
              <a:sym typeface="IBM Plex Sans Italics"/>
            </a:endParaRPr>
          </a:p>
        </p:txBody>
      </p:sp>
      <p:sp>
        <p:nvSpPr>
          <p:cNvPr id="36" name="TextBox 36"/>
          <p:cNvSpPr txBox="1"/>
          <p:nvPr/>
        </p:nvSpPr>
        <p:spPr>
          <a:xfrm>
            <a:off x="2754878" y="6599644"/>
            <a:ext cx="1543031" cy="154466"/>
          </a:xfrm>
          <a:prstGeom prst="rect">
            <a:avLst/>
          </a:prstGeom>
        </p:spPr>
        <p:txBody>
          <a:bodyPr lIns="0" tIns="0" rIns="0" bIns="0" rtlCol="0" anchor="t">
            <a:spAutoFit/>
          </a:bodyPr>
          <a:lstStyle/>
          <a:p>
            <a:pPr marL="0" lvl="0" indent="0" algn="l">
              <a:lnSpc>
                <a:spcPts val="1200"/>
              </a:lnSpc>
              <a:spcBef>
                <a:spcPct val="0"/>
              </a:spcBef>
            </a:pPr>
            <a:r>
              <a:rPr lang="en-US" sz="1200" i="1" u="none" strike="noStrike" spc="4" dirty="0">
                <a:solidFill>
                  <a:srgbClr val="1A1447"/>
                </a:solidFill>
                <a:latin typeface="IBM Plex Sans Italics"/>
                <a:ea typeface="IBM Plex Sans Italics"/>
                <a:cs typeface="IBM Plex Sans Italics"/>
                <a:sym typeface="IBM Plex Sans Italics"/>
              </a:rPr>
              <a:t>Base de données (MongoDB, SQL)
Développement Front-End
Développement d’applications Web</a:t>
            </a:r>
          </a:p>
        </p:txBody>
      </p:sp>
      <p:sp>
        <p:nvSpPr>
          <p:cNvPr id="37" name="TextBox 37"/>
          <p:cNvSpPr txBox="1"/>
          <p:nvPr/>
        </p:nvSpPr>
        <p:spPr>
          <a:xfrm>
            <a:off x="2932852" y="5447243"/>
            <a:ext cx="1520552"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RESEAU DE PARTENAIRES IMPORTANT SUR PARIS</a:t>
            </a:r>
          </a:p>
        </p:txBody>
      </p:sp>
      <p:sp>
        <p:nvSpPr>
          <p:cNvPr id="38" name="TextBox 53"/>
          <p:cNvSpPr txBox="1"/>
          <p:nvPr/>
        </p:nvSpPr>
        <p:spPr>
          <a:xfrm>
            <a:off x="4001006" y="1529747"/>
            <a:ext cx="1091866" cy="212174"/>
          </a:xfrm>
          <a:prstGeom prst="rect">
            <a:avLst/>
          </a:prstGeom>
        </p:spPr>
        <p:txBody>
          <a:bodyPr lIns="0" tIns="0" rIns="0" bIns="0" rtlCol="0" anchor="t">
            <a:spAutoFit/>
          </a:bodyPr>
          <a:lstStyle/>
          <a:p>
            <a:pPr algn="just">
              <a:lnSpc>
                <a:spcPts val="1796"/>
              </a:lnSpc>
            </a:pPr>
            <a:r>
              <a:rPr lang="en-US" sz="1200" spc="4" dirty="0">
                <a:solidFill>
                  <a:srgbClr val="464395"/>
                </a:solidFill>
                <a:latin typeface="IBM Plex Sans"/>
                <a:ea typeface="IBM Plex Sans"/>
                <a:cs typeface="IBM Plex Sans"/>
                <a:sym typeface="IBM Plex Sans"/>
              </a:rPr>
              <a:t>STAGE</a:t>
            </a:r>
          </a:p>
        </p:txBody>
      </p:sp>
      <p:sp>
        <p:nvSpPr>
          <p:cNvPr id="39" name="TextBox 39"/>
          <p:cNvSpPr txBox="1"/>
          <p:nvPr/>
        </p:nvSpPr>
        <p:spPr>
          <a:xfrm>
            <a:off x="5430213" y="1743483"/>
            <a:ext cx="1306830" cy="179536"/>
          </a:xfrm>
          <a:prstGeom prst="rect">
            <a:avLst/>
          </a:prstGeom>
        </p:spPr>
        <p:txBody>
          <a:bodyPr lIns="0" tIns="0" rIns="0" bIns="0" rtlCol="0" anchor="t">
            <a:spAutoFit/>
          </a:bodyPr>
          <a:lstStyle/>
          <a:p>
            <a:pPr>
              <a:lnSpc>
                <a:spcPts val="1439"/>
              </a:lnSpc>
            </a:pPr>
            <a:r>
              <a:rPr lang="en-US" sz="1200" i="1" spc="4" dirty="0">
                <a:solidFill>
                  <a:srgbClr val="231F20"/>
                </a:solidFill>
                <a:latin typeface="IBM Plex Sans Italics"/>
                <a:ea typeface="IBM Plex Sans Italics"/>
                <a:cs typeface="IBM Plex Sans Italics"/>
                <a:sym typeface="IBM Plex Sans Italics"/>
              </a:rPr>
              <a:t>Sur dossier et entretien</a:t>
            </a:r>
          </a:p>
        </p:txBody>
      </p:sp>
      <p:sp>
        <p:nvSpPr>
          <p:cNvPr id="40" name="TextBox 40"/>
          <p:cNvSpPr txBox="1"/>
          <p:nvPr/>
        </p:nvSpPr>
        <p:spPr>
          <a:xfrm>
            <a:off x="5175047" y="5447243"/>
            <a:ext cx="1328147"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TITRE AVEC LABEL RNCP EN OPTION</a:t>
            </a:r>
          </a:p>
        </p:txBody>
      </p:sp>
      <p:sp>
        <p:nvSpPr>
          <p:cNvPr id="41" name="TextBox 41"/>
          <p:cNvSpPr txBox="1"/>
          <p:nvPr/>
        </p:nvSpPr>
        <p:spPr>
          <a:xfrm>
            <a:off x="4989195" y="6599644"/>
            <a:ext cx="1699851" cy="154466"/>
          </a:xfrm>
          <a:prstGeom prst="rect">
            <a:avLst/>
          </a:prstGeom>
        </p:spPr>
        <p:txBody>
          <a:bodyPr lIns="0" tIns="0" rIns="0" bIns="0" rtlCol="0" anchor="t">
            <a:spAutoFit/>
          </a:bodyPr>
          <a:lstStyle/>
          <a:p>
            <a:pPr marL="0" lvl="0" indent="0" algn="l">
              <a:lnSpc>
                <a:spcPts val="1200"/>
              </a:lnSpc>
              <a:spcBef>
                <a:spcPct val="0"/>
              </a:spcBef>
            </a:pPr>
            <a:r>
              <a:rPr lang="en-US" sz="1200" i="1" u="none" strike="noStrike" spc="4" dirty="0">
                <a:solidFill>
                  <a:srgbClr val="1A1447"/>
                </a:solidFill>
                <a:latin typeface="IBM Plex Sans Italics"/>
                <a:ea typeface="IBM Plex Sans Italics"/>
                <a:cs typeface="IBM Plex Sans Italics"/>
                <a:sym typeface="IBM Plex Sans Italics"/>
              </a:rPr>
              <a:t>Anglais général &amp;
Communication
RGPD
Sécurisation des applications
</a:t>
            </a:r>
          </a:p>
        </p:txBody>
      </p:sp>
      <p:sp>
        <p:nvSpPr>
          <p:cNvPr id="42" name="TextBox 42"/>
          <p:cNvSpPr txBox="1"/>
          <p:nvPr/>
        </p:nvSpPr>
        <p:spPr>
          <a:xfrm>
            <a:off x="774204" y="2950440"/>
            <a:ext cx="6055900" cy="179536"/>
          </a:xfrm>
          <a:prstGeom prst="rect">
            <a:avLst/>
          </a:prstGeom>
        </p:spPr>
        <p:txBody>
          <a:bodyPr lIns="0" tIns="0" rIns="0" bIns="0" rtlCol="0" anchor="t">
            <a:spAutoFit/>
          </a:bodyPr>
          <a:lstStyle/>
          <a:p>
            <a:pPr algn="just">
              <a:lnSpc>
                <a:spcPts val="1439"/>
              </a:lnSpc>
            </a:pPr>
            <a:r>
              <a:rPr lang="en-US" sz="1200" spc="7" dirty="0">
                <a:solidFill>
                  <a:srgbClr val="FFFFFF"/>
                </a:solidFill>
                <a:latin typeface="IBM Plex Sans"/>
                <a:ea typeface="IBM Plex Sans"/>
                <a:cs typeface="IBM Plex Sans"/>
                <a:sym typeface="IBM Plex Sans"/>
              </a:rPr>
              <a:t>Le Bachelor Développement Web et Applicatif (DWA) permet d’acquérir en deux ans les bases de l’informatique et de la création de sites web en Front et Back office avant de se spécialiser en troisième année vers le développement de solutions applicatif pour les entreprises.
Ce programme est une formation opérationnelle permettant de développer une réelle maîtrise des différentes étapes de la conception à la mise en production d’une solution logicielle. </a:t>
            </a:r>
            <a:endParaRPr lang="en-US" sz="1200" spc="4" dirty="0">
              <a:solidFill>
                <a:srgbClr val="FFFFFF"/>
              </a:solidFill>
              <a:latin typeface="IBM Plex Sans"/>
              <a:ea typeface="IBM Plex Sans"/>
              <a:cs typeface="IBM Plex Sans"/>
              <a:sym typeface="IBM Plex Sans"/>
            </a:endParaRPr>
          </a:p>
        </p:txBody>
      </p:sp>
      <p:sp>
        <p:nvSpPr>
          <p:cNvPr id="43" name="TextBox 43"/>
          <p:cNvSpPr txBox="1"/>
          <p:nvPr/>
        </p:nvSpPr>
        <p:spPr>
          <a:xfrm>
            <a:off x="6595587" y="404108"/>
            <a:ext cx="525475" cy="397269"/>
          </a:xfrm>
          <a:prstGeom prst="rect">
            <a:avLst/>
          </a:prstGeom>
        </p:spPr>
        <p:txBody>
          <a:bodyPr lIns="0" tIns="0" rIns="0" bIns="0" rtlCol="0" anchor="t">
            <a:spAutoFit/>
          </a:bodyPr>
          <a:lstStyle/>
          <a:p>
            <a:pPr algn="ctr">
              <a:lnSpc>
                <a:spcPts val="1660"/>
              </a:lnSpc>
            </a:pPr>
            <a:r>
              <a:rPr lang="en-US" sz="1399" b="1" spc="8" dirty="0">
                <a:solidFill>
                  <a:srgbClr val="FFFFFF"/>
                </a:solidFill>
                <a:latin typeface="IBM Plex Sans Bold"/>
                <a:ea typeface="IBM Plex Sans Bold"/>
                <a:cs typeface="IBM Plex Sans Bold"/>
                <a:sym typeface="IBM Plex Sans Bold"/>
              </a:rPr>
              <a:t>3 </a:t>
            </a:r>
          </a:p>
          <a:p>
            <a:pPr algn="l">
              <a:lnSpc>
                <a:spcPts val="1423"/>
              </a:lnSpc>
            </a:pPr>
            <a:r>
              <a:rPr lang="en-US" sz="1200" b="1" spc="7" dirty="0">
                <a:solidFill>
                  <a:srgbClr val="FFFFFF"/>
                </a:solidFill>
                <a:latin typeface="IBM Plex Sans Bold"/>
                <a:ea typeface="IBM Plex Sans Bold"/>
                <a:cs typeface="IBM Plex Sans Bold"/>
                <a:sym typeface="IBM Plex Sans Bold"/>
              </a:rPr>
              <a:t>YEARS</a:t>
            </a:r>
          </a:p>
        </p:txBody>
      </p:sp>
      <p:sp>
        <p:nvSpPr>
          <p:cNvPr id="44" name="TextBox 44"/>
          <p:cNvSpPr txBox="1"/>
          <p:nvPr/>
        </p:nvSpPr>
        <p:spPr>
          <a:xfrm>
            <a:off x="2597896" y="10378411"/>
            <a:ext cx="2515629" cy="151428"/>
          </a:xfrm>
          <a:prstGeom prst="rect">
            <a:avLst/>
          </a:prstGeom>
        </p:spPr>
        <p:txBody>
          <a:bodyPr lIns="0" tIns="0" rIns="0" bIns="0" rtlCol="0" anchor="t">
            <a:spAutoFit/>
          </a:bodyPr>
          <a:lstStyle/>
          <a:p>
            <a:pPr algn="l">
              <a:lnSpc>
                <a:spcPts val="1260"/>
              </a:lnSpc>
            </a:pPr>
            <a:r>
              <a:rPr lang="en-US" sz="900" i="1" spc="25">
                <a:solidFill>
                  <a:srgbClr val="939496"/>
                </a:solidFill>
                <a:latin typeface="IBM Plex Sans Italics"/>
                <a:ea typeface="IBM Plex Sans Italics"/>
                <a:cs typeface="IBM Plex Sans Italics"/>
                <a:sym typeface="IBM Plex Sans Italics"/>
              </a:rPr>
              <a:t>Etablissement d’enseignement supérieur privé</a:t>
            </a:r>
          </a:p>
        </p:txBody>
      </p:sp>
      <p:sp>
        <p:nvSpPr>
          <p:cNvPr id="45" name="TextBox 45"/>
          <p:cNvSpPr txBox="1"/>
          <p:nvPr/>
        </p:nvSpPr>
        <p:spPr>
          <a:xfrm>
            <a:off x="537734" y="8547291"/>
            <a:ext cx="354531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OPPORTUNITÉS MÉTIERS</a:t>
            </a:r>
          </a:p>
        </p:txBody>
      </p:sp>
      <p:sp>
        <p:nvSpPr>
          <p:cNvPr id="46" name="TextBox 46"/>
          <p:cNvSpPr txBox="1"/>
          <p:nvPr/>
        </p:nvSpPr>
        <p:spPr>
          <a:xfrm>
            <a:off x="537734" y="6063605"/>
            <a:ext cx="3915670"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ENSEIGNEMENTS</a:t>
            </a:r>
          </a:p>
        </p:txBody>
      </p:sp>
      <p:sp>
        <p:nvSpPr>
          <p:cNvPr id="47" name="TextBox 47"/>
          <p:cNvSpPr txBox="1"/>
          <p:nvPr/>
        </p:nvSpPr>
        <p:spPr>
          <a:xfrm>
            <a:off x="537734" y="4387205"/>
            <a:ext cx="423111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TOP3 - POINTS FORTS</a:t>
            </a:r>
          </a:p>
        </p:txBody>
      </p:sp>
      <p:sp>
        <p:nvSpPr>
          <p:cNvPr id="48" name="TextBox 48"/>
          <p:cNvSpPr txBox="1"/>
          <p:nvPr/>
        </p:nvSpPr>
        <p:spPr>
          <a:xfrm>
            <a:off x="1465355" y="960787"/>
            <a:ext cx="5130232" cy="270202"/>
          </a:xfrm>
          <a:prstGeom prst="rect">
            <a:avLst/>
          </a:prstGeom>
        </p:spPr>
        <p:txBody>
          <a:bodyPr wrap="square" lIns="0" tIns="0" rIns="0" bIns="0" rtlCol="0" anchor="t">
            <a:spAutoFit/>
          </a:bodyPr>
          <a:lstStyle/>
          <a:p>
            <a:pPr algn="just">
              <a:lnSpc>
                <a:spcPts val="2160"/>
              </a:lnSpc>
            </a:pPr>
            <a:r>
              <a:rPr lang="en-US" sz="1800" b="1" spc="7" dirty="0">
                <a:solidFill>
                  <a:srgbClr val="1A1447"/>
                </a:solidFill>
                <a:latin typeface="IBM Plex Sans Bold"/>
                <a:ea typeface="IBM Plex Sans Bold"/>
                <a:cs typeface="IBM Plex Sans Bold"/>
                <a:sym typeface="IBM Plex Sans Bold"/>
              </a:rPr>
              <a:t>DEVELOPPEMENT WEB ET APPLICATIF</a:t>
            </a:r>
          </a:p>
        </p:txBody>
      </p:sp>
      <p:sp>
        <p:nvSpPr>
          <p:cNvPr id="49" name="TextBox 49"/>
          <p:cNvSpPr txBox="1"/>
          <p:nvPr/>
        </p:nvSpPr>
        <p:spPr>
          <a:xfrm>
            <a:off x="5455302" y="1547187"/>
            <a:ext cx="783022" cy="192491"/>
          </a:xfrm>
          <a:prstGeom prst="rect">
            <a:avLst/>
          </a:prstGeom>
        </p:spPr>
        <p:txBody>
          <a:bodyPr lIns="0" tIns="0" rIns="0" bIns="0" rtlCol="0" anchor="t">
            <a:spAutoFit/>
          </a:bodyPr>
          <a:lstStyle/>
          <a:p>
            <a:pPr algn="l">
              <a:lnSpc>
                <a:spcPts val="1539"/>
              </a:lnSpc>
            </a:pPr>
            <a:r>
              <a:rPr lang="en-US" sz="1100" spc="4" dirty="0">
                <a:solidFill>
                  <a:srgbClr val="464395"/>
                </a:solidFill>
                <a:latin typeface="IBM Plex Sans"/>
                <a:ea typeface="IBM Plex Sans"/>
                <a:cs typeface="IBM Plex Sans"/>
                <a:sym typeface="IBM Plex Sans"/>
              </a:rPr>
              <a:t>ADMISSION</a:t>
            </a:r>
          </a:p>
        </p:txBody>
      </p:sp>
      <p:sp>
        <p:nvSpPr>
          <p:cNvPr id="50" name="TextBox 50"/>
          <p:cNvSpPr txBox="1"/>
          <p:nvPr/>
        </p:nvSpPr>
        <p:spPr>
          <a:xfrm>
            <a:off x="1465355" y="468535"/>
            <a:ext cx="1795272" cy="405111"/>
          </a:xfrm>
          <a:prstGeom prst="rect">
            <a:avLst/>
          </a:prstGeom>
        </p:spPr>
        <p:txBody>
          <a:bodyPr lIns="0" tIns="0" rIns="0" bIns="0" rtlCol="0" anchor="t">
            <a:spAutoFit/>
          </a:bodyPr>
          <a:lstStyle/>
          <a:p>
            <a:pPr algn="l">
              <a:lnSpc>
                <a:spcPts val="3359"/>
              </a:lnSpc>
            </a:pPr>
            <a:r>
              <a:rPr lang="en-US" sz="2400" b="1" spc="14" dirty="0">
                <a:solidFill>
                  <a:srgbClr val="231F20"/>
                </a:solidFill>
                <a:latin typeface="IBM Plex Sans Bold"/>
                <a:ea typeface="IBM Plex Sans Bold"/>
                <a:cs typeface="IBM Plex Sans Bold"/>
                <a:sym typeface="IBM Plex Sans Bold"/>
              </a:rPr>
              <a:t>BACHELOR</a:t>
            </a:r>
          </a:p>
        </p:txBody>
      </p:sp>
      <p:sp>
        <p:nvSpPr>
          <p:cNvPr id="52" name="TextBox 31">
            <a:extLst>
              <a:ext uri="{FF2B5EF4-FFF2-40B4-BE49-F238E27FC236}">
                <a16:creationId xmlns:a16="http://schemas.microsoft.com/office/drawing/2014/main" id="{73338D7F-8308-E7F2-0829-44BBD7B44255}"/>
              </a:ext>
            </a:extLst>
          </p:cNvPr>
          <p:cNvSpPr txBox="1"/>
          <p:nvPr/>
        </p:nvSpPr>
        <p:spPr>
          <a:xfrm>
            <a:off x="1474356" y="1720247"/>
            <a:ext cx="780016" cy="202556"/>
          </a:xfrm>
          <a:prstGeom prst="rect">
            <a:avLst/>
          </a:prstGeom>
        </p:spPr>
        <p:txBody>
          <a:bodyPr lIns="0" tIns="0" rIns="0" bIns="0" rtlCol="0" anchor="t">
            <a:spAutoFit/>
          </a:bodyPr>
          <a:lstStyle/>
          <a:p>
            <a:pPr>
              <a:lnSpc>
                <a:spcPts val="1705"/>
              </a:lnSpc>
            </a:pPr>
            <a:r>
              <a:rPr lang="en-US" sz="1200" i="1" spc="4" dirty="0">
                <a:solidFill>
                  <a:srgbClr val="231F20"/>
                </a:solidFill>
                <a:latin typeface="IBM Plex Sans Italics"/>
                <a:ea typeface="IBM Plex Sans Italics"/>
                <a:cs typeface="IBM Plex Sans Italics"/>
                <a:sym typeface="IBM Plex Sans Italics"/>
              </a:rPr>
              <a:t>Automne Printemps</a:t>
            </a:r>
          </a:p>
        </p:txBody>
      </p:sp>
      <p:sp>
        <p:nvSpPr>
          <p:cNvPr id="51" name="TextBox 34">
            <a:extLst>
              <a:ext uri="{FF2B5EF4-FFF2-40B4-BE49-F238E27FC236}">
                <a16:creationId xmlns:a16="http://schemas.microsoft.com/office/drawing/2014/main" id="{3F76F06D-7C5A-115E-C327-BCA4898F60E6}"/>
              </a:ext>
            </a:extLst>
          </p:cNvPr>
          <p:cNvSpPr txBox="1"/>
          <p:nvPr/>
        </p:nvSpPr>
        <p:spPr>
          <a:xfrm>
            <a:off x="2749061" y="1716228"/>
            <a:ext cx="838811" cy="221792"/>
          </a:xfrm>
          <a:prstGeom prst="rect">
            <a:avLst/>
          </a:prstGeom>
        </p:spPr>
        <p:txBody>
          <a:bodyPr lIns="0" tIns="0" rIns="0" bIns="0" rtlCol="0" anchor="t">
            <a:spAutoFit/>
          </a:bodyPr>
          <a:lstStyle/>
          <a:p>
            <a:pPr>
              <a:lnSpc>
                <a:spcPts val="1908"/>
              </a:lnSpc>
            </a:pPr>
            <a:r>
              <a:rPr lang="en-US" sz="1200" i="1" spc="4" dirty="0" err="1">
                <a:solidFill>
                  <a:srgbClr val="231F20"/>
                </a:solidFill>
                <a:latin typeface="IBM Plex Sans Italics"/>
                <a:ea typeface="IBM Plex Sans Italics"/>
                <a:cs typeface="IBM Plex Sans Italics"/>
                <a:sym typeface="IBM Plex Sans Italics"/>
              </a:rPr>
              <a:t>Français</a:t>
            </a:r>
            <a:r>
              <a:rPr lang="en-US" sz="1200" i="1" spc="4" dirty="0">
                <a:solidFill>
                  <a:srgbClr val="231F20"/>
                </a:solidFill>
                <a:latin typeface="IBM Plex Sans Italics"/>
                <a:ea typeface="IBM Plex Sans Italics"/>
                <a:cs typeface="IBM Plex Sans Italics"/>
                <a:sym typeface="IBM Plex Sans Italics"/>
              </a:rPr>
              <a:t/>
            </a:r>
          </a:p>
        </p:txBody>
      </p:sp>
      <p:sp>
        <p:nvSpPr>
          <p:cNvPr id="54" name="TextBox 38">
            <a:extLst>
              <a:ext uri="{FF2B5EF4-FFF2-40B4-BE49-F238E27FC236}">
                <a16:creationId xmlns:a16="http://schemas.microsoft.com/office/drawing/2014/main" id="{F4D71D31-FE13-729F-DD0F-F89716948679}"/>
              </a:ext>
            </a:extLst>
          </p:cNvPr>
          <p:cNvSpPr txBox="1"/>
          <p:nvPr/>
        </p:nvSpPr>
        <p:spPr>
          <a:xfrm>
            <a:off x="3996412" y="1738606"/>
            <a:ext cx="899438" cy="420564"/>
          </a:xfrm>
          <a:prstGeom prst="rect">
            <a:avLst/>
          </a:prstGeom>
        </p:spPr>
        <p:txBody>
          <a:bodyPr wrap="square" lIns="0" tIns="0" rIns="0" bIns="0" rtlCol="0" anchor="t">
            <a:spAutoFit/>
          </a:bodyPr>
          <a:lstStyle/>
          <a:p>
            <a:pPr>
              <a:lnSpc>
                <a:spcPts val="1705"/>
              </a:lnSpc>
            </a:pPr>
            <a:r>
              <a:rPr lang="en-US" sz="1200" i="1" spc="4" dirty="0">
                <a:solidFill>
                  <a:srgbClr val="231F20"/>
                </a:solidFill>
                <a:latin typeface="IBM Plex Sans Italics"/>
                <a:ea typeface="IBM Plex Sans Italics"/>
                <a:cs typeface="IBM Plex Sans Italics"/>
                <a:sym typeface="IBM Plex Sans Italics"/>
              </a:rPr>
              <a:t>2-4 mois en entreprise</a:t>
            </a:r>
          </a:p>
          <a:p>
            <a:pPr algn="just">
              <a:lnSpc>
                <a:spcPts val="1705"/>
              </a:lnSpc>
            </a:pPr>
            <a:endParaRPr lang="en-US" sz="1200" i="1" spc="4" dirty="0">
              <a:solidFill>
                <a:srgbClr val="231F20"/>
              </a:solidFill>
              <a:latin typeface="IBM Plex Sans Italics"/>
              <a:ea typeface="IBM Plex Sans Italics"/>
              <a:cs typeface="IBM Plex Sans Italics"/>
              <a:sym typeface="IBM Plex Sans Itali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9F6"/>
        </a:solidFill>
        <a:effectLst/>
      </p:bgPr>
    </p:bg>
    <p:spTree>
      <p:nvGrpSpPr>
        <p:cNvPr id="1" name=""/>
        <p:cNvGrpSpPr/>
        <p:nvPr/>
      </p:nvGrpSpPr>
      <p:grpSpPr>
        <a:xfrm>
          <a:off x="0" y="0"/>
          <a:ext cx="0" cy="0"/>
          <a:chOff x="0" y="0"/>
          <a:chExt cx="0" cy="0"/>
        </a:xfrm>
      </p:grpSpPr>
      <p:sp>
        <p:nvSpPr>
          <p:cNvPr id="2" name="Freeform 2"/>
          <p:cNvSpPr/>
          <p:nvPr/>
        </p:nvSpPr>
        <p:spPr>
          <a:xfrm>
            <a:off x="1458996" y="7960404"/>
            <a:ext cx="392401" cy="503996"/>
          </a:xfrm>
          <a:custGeom>
            <a:avLst/>
            <a:gdLst/>
            <a:ahLst/>
            <a:cxnLst/>
            <a:rect l="l" t="t" r="r" b="b"/>
            <a:pathLst>
              <a:path w="392401" h="503996">
                <a:moveTo>
                  <a:pt x="0" y="0"/>
                </a:moveTo>
                <a:lnTo>
                  <a:pt x="392402" y="0"/>
                </a:lnTo>
                <a:lnTo>
                  <a:pt x="392402" y="503997"/>
                </a:lnTo>
                <a:lnTo>
                  <a:pt x="0" y="50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Freeform 3"/>
          <p:cNvSpPr/>
          <p:nvPr/>
        </p:nvSpPr>
        <p:spPr>
          <a:xfrm>
            <a:off x="3518929" y="7931639"/>
            <a:ext cx="515884" cy="470525"/>
          </a:xfrm>
          <a:custGeom>
            <a:avLst/>
            <a:gdLst/>
            <a:ahLst/>
            <a:cxnLst/>
            <a:rect l="l" t="t" r="r" b="b"/>
            <a:pathLst>
              <a:path w="515884" h="470525">
                <a:moveTo>
                  <a:pt x="0" y="0"/>
                </a:moveTo>
                <a:lnTo>
                  <a:pt x="515884" y="0"/>
                </a:lnTo>
                <a:lnTo>
                  <a:pt x="515884" y="470525"/>
                </a:lnTo>
                <a:lnTo>
                  <a:pt x="0" y="4705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4" name="Freeform 4"/>
          <p:cNvSpPr/>
          <p:nvPr/>
        </p:nvSpPr>
        <p:spPr>
          <a:xfrm>
            <a:off x="5683625" y="7931639"/>
            <a:ext cx="370075" cy="515160"/>
          </a:xfrm>
          <a:custGeom>
            <a:avLst/>
            <a:gdLst/>
            <a:ahLst/>
            <a:cxnLst/>
            <a:rect l="l" t="t" r="r" b="b"/>
            <a:pathLst>
              <a:path w="370075" h="515160">
                <a:moveTo>
                  <a:pt x="0" y="0"/>
                </a:moveTo>
                <a:lnTo>
                  <a:pt x="370074" y="0"/>
                </a:lnTo>
                <a:lnTo>
                  <a:pt x="370074" y="515160"/>
                </a:lnTo>
                <a:lnTo>
                  <a:pt x="0" y="5151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grpSp>
        <p:nvGrpSpPr>
          <p:cNvPr id="5" name="Group 5"/>
          <p:cNvGrpSpPr>
            <a:grpSpLocks noChangeAspect="1"/>
          </p:cNvGrpSpPr>
          <p:nvPr/>
        </p:nvGrpSpPr>
        <p:grpSpPr>
          <a:xfrm>
            <a:off x="1382754" y="5619655"/>
            <a:ext cx="946337" cy="858079"/>
            <a:chOff x="0" y="0"/>
            <a:chExt cx="946328" cy="858076"/>
          </a:xfrm>
        </p:grpSpPr>
        <p:sp>
          <p:nvSpPr>
            <p:cNvPr id="6" name="Freeform 6"/>
            <p:cNvSpPr/>
            <p:nvPr/>
          </p:nvSpPr>
          <p:spPr>
            <a:xfrm>
              <a:off x="63595" y="63500"/>
              <a:ext cx="819213" cy="731139"/>
            </a:xfrm>
            <a:custGeom>
              <a:avLst/>
              <a:gdLst/>
              <a:ahLst/>
              <a:cxnLst/>
              <a:rect l="l" t="t" r="r" b="b"/>
              <a:pathLst>
                <a:path w="819213" h="731139">
                  <a:moveTo>
                    <a:pt x="814356" y="384175"/>
                  </a:moveTo>
                  <a:lnTo>
                    <a:pt x="627793" y="712470"/>
                  </a:lnTo>
                  <a:cubicBezTo>
                    <a:pt x="621316" y="724027"/>
                    <a:pt x="609124" y="731139"/>
                    <a:pt x="596043" y="731139"/>
                  </a:cubicBezTo>
                  <a:lnTo>
                    <a:pt x="223171" y="731139"/>
                  </a:lnTo>
                  <a:cubicBezTo>
                    <a:pt x="210090" y="731139"/>
                    <a:pt x="197898" y="724027"/>
                    <a:pt x="191421" y="712470"/>
                  </a:cubicBezTo>
                  <a:lnTo>
                    <a:pt x="4858" y="384175"/>
                  </a:lnTo>
                  <a:cubicBezTo>
                    <a:pt x="-1619" y="372618"/>
                    <a:pt x="-1619" y="358394"/>
                    <a:pt x="4858" y="346837"/>
                  </a:cubicBezTo>
                  <a:lnTo>
                    <a:pt x="191294" y="18669"/>
                  </a:lnTo>
                  <a:cubicBezTo>
                    <a:pt x="197898" y="7112"/>
                    <a:pt x="209963" y="0"/>
                    <a:pt x="223171" y="0"/>
                  </a:cubicBezTo>
                  <a:lnTo>
                    <a:pt x="596043" y="0"/>
                  </a:lnTo>
                  <a:cubicBezTo>
                    <a:pt x="609124" y="0"/>
                    <a:pt x="621316" y="7112"/>
                    <a:pt x="627793" y="18669"/>
                  </a:cubicBezTo>
                  <a:lnTo>
                    <a:pt x="814356" y="346837"/>
                  </a:lnTo>
                  <a:cubicBezTo>
                    <a:pt x="820833" y="358394"/>
                    <a:pt x="820833" y="372618"/>
                    <a:pt x="814356" y="384175"/>
                  </a:cubicBezTo>
                </a:path>
              </a:pathLst>
            </a:custGeom>
            <a:solidFill>
              <a:srgbClr val="14A1BF"/>
            </a:solidFill>
          </p:spPr>
          <p:txBody>
            <a:bodyPr/>
            <a:lstStyle/>
            <a:p>
              <a:endParaRPr lang="fr-FR"/>
            </a:p>
          </p:txBody>
        </p:sp>
        <p:sp>
          <p:nvSpPr>
            <p:cNvPr id="7" name="Freeform 7"/>
            <p:cNvSpPr/>
            <p:nvPr/>
          </p:nvSpPr>
          <p:spPr>
            <a:xfrm>
              <a:off x="317246" y="172593"/>
              <a:ext cx="565658" cy="621919"/>
            </a:xfrm>
            <a:custGeom>
              <a:avLst/>
              <a:gdLst/>
              <a:ahLst/>
              <a:cxnLst/>
              <a:rect l="l" t="t" r="r" b="b"/>
              <a:pathLst>
                <a:path w="565658" h="621919">
                  <a:moveTo>
                    <a:pt x="336677" y="0"/>
                  </a:moveTo>
                  <a:lnTo>
                    <a:pt x="471678" y="237744"/>
                  </a:lnTo>
                  <a:cubicBezTo>
                    <a:pt x="478282" y="249301"/>
                    <a:pt x="478282" y="263525"/>
                    <a:pt x="471678" y="275082"/>
                  </a:cubicBezTo>
                  <a:lnTo>
                    <a:pt x="329692" y="525018"/>
                  </a:lnTo>
                  <a:cubicBezTo>
                    <a:pt x="323088" y="536575"/>
                    <a:pt x="311023" y="543687"/>
                    <a:pt x="297942" y="543687"/>
                  </a:cubicBezTo>
                  <a:lnTo>
                    <a:pt x="13843" y="543687"/>
                  </a:lnTo>
                  <a:cubicBezTo>
                    <a:pt x="9017" y="543687"/>
                    <a:pt x="4318" y="542671"/>
                    <a:pt x="0" y="540893"/>
                  </a:cubicBezTo>
                  <a:lnTo>
                    <a:pt x="79756" y="621919"/>
                  </a:lnTo>
                  <a:lnTo>
                    <a:pt x="342392" y="621919"/>
                  </a:lnTo>
                  <a:cubicBezTo>
                    <a:pt x="355473" y="621919"/>
                    <a:pt x="367665" y="614807"/>
                    <a:pt x="374142" y="603250"/>
                  </a:cubicBezTo>
                  <a:lnTo>
                    <a:pt x="560705" y="275082"/>
                  </a:lnTo>
                  <a:cubicBezTo>
                    <a:pt x="564007" y="269367"/>
                    <a:pt x="565658" y="262890"/>
                    <a:pt x="565658" y="256413"/>
                  </a:cubicBezTo>
                  <a:lnTo>
                    <a:pt x="564007" y="243586"/>
                  </a:lnTo>
                  <a:lnTo>
                    <a:pt x="547116" y="213741"/>
                  </a:lnTo>
                  <a:close/>
                </a:path>
              </a:pathLst>
            </a:custGeom>
            <a:solidFill>
              <a:srgbClr val="036391"/>
            </a:solidFill>
          </p:spPr>
          <p:txBody>
            <a:bodyPr/>
            <a:lstStyle/>
            <a:p>
              <a:endParaRPr lang="fr-FR"/>
            </a:p>
          </p:txBody>
        </p:sp>
        <p:sp>
          <p:nvSpPr>
            <p:cNvPr id="8" name="Freeform 8"/>
            <p:cNvSpPr/>
            <p:nvPr/>
          </p:nvSpPr>
          <p:spPr>
            <a:xfrm>
              <a:off x="152400" y="141732"/>
              <a:ext cx="641477" cy="574548"/>
            </a:xfrm>
            <a:custGeom>
              <a:avLst/>
              <a:gdLst/>
              <a:ahLst/>
              <a:cxnLst/>
              <a:rect l="l" t="t" r="r" b="b"/>
              <a:pathLst>
                <a:path w="641477" h="574548">
                  <a:moveTo>
                    <a:pt x="636524" y="305943"/>
                  </a:moveTo>
                  <a:lnTo>
                    <a:pt x="494538" y="555879"/>
                  </a:lnTo>
                  <a:cubicBezTo>
                    <a:pt x="487934" y="567436"/>
                    <a:pt x="475869" y="574548"/>
                    <a:pt x="462788" y="574548"/>
                  </a:cubicBezTo>
                  <a:lnTo>
                    <a:pt x="178689" y="574548"/>
                  </a:lnTo>
                  <a:cubicBezTo>
                    <a:pt x="173863" y="574548"/>
                    <a:pt x="169164" y="573532"/>
                    <a:pt x="164846" y="571754"/>
                  </a:cubicBezTo>
                  <a:lnTo>
                    <a:pt x="164719" y="571627"/>
                  </a:lnTo>
                  <a:lnTo>
                    <a:pt x="151003" y="562991"/>
                  </a:lnTo>
                  <a:lnTo>
                    <a:pt x="4953" y="305816"/>
                  </a:lnTo>
                  <a:cubicBezTo>
                    <a:pt x="-1651" y="294259"/>
                    <a:pt x="-1651" y="280035"/>
                    <a:pt x="4953" y="268478"/>
                  </a:cubicBezTo>
                  <a:lnTo>
                    <a:pt x="146939" y="18669"/>
                  </a:lnTo>
                  <a:cubicBezTo>
                    <a:pt x="153543" y="7112"/>
                    <a:pt x="165608" y="0"/>
                    <a:pt x="178689" y="0"/>
                  </a:cubicBezTo>
                  <a:lnTo>
                    <a:pt x="462788" y="0"/>
                  </a:lnTo>
                  <a:cubicBezTo>
                    <a:pt x="475869" y="0"/>
                    <a:pt x="487934" y="7112"/>
                    <a:pt x="494538" y="18669"/>
                  </a:cubicBezTo>
                  <a:lnTo>
                    <a:pt x="636524" y="268605"/>
                  </a:lnTo>
                  <a:cubicBezTo>
                    <a:pt x="643128" y="280162"/>
                    <a:pt x="643128" y="294386"/>
                    <a:pt x="636524" y="305943"/>
                  </a:cubicBezTo>
                </a:path>
              </a:pathLst>
            </a:custGeom>
            <a:solidFill>
              <a:srgbClr val="FFFFFF"/>
            </a:solidFill>
          </p:spPr>
          <p:txBody>
            <a:bodyPr/>
            <a:lstStyle/>
            <a:p>
              <a:endParaRPr lang="fr-FR"/>
            </a:p>
          </p:txBody>
        </p:sp>
        <p:sp>
          <p:nvSpPr>
            <p:cNvPr id="9" name="Freeform 9"/>
            <p:cNvSpPr/>
            <p:nvPr/>
          </p:nvSpPr>
          <p:spPr>
            <a:xfrm>
              <a:off x="317373" y="334137"/>
              <a:ext cx="155194" cy="185293"/>
            </a:xfrm>
            <a:custGeom>
              <a:avLst/>
              <a:gdLst/>
              <a:ahLst/>
              <a:cxnLst/>
              <a:rect l="l" t="t" r="r" b="b"/>
              <a:pathLst>
                <a:path w="155194" h="185293">
                  <a:moveTo>
                    <a:pt x="155194" y="92837"/>
                  </a:moveTo>
                  <a:lnTo>
                    <a:pt x="149352" y="129921"/>
                  </a:lnTo>
                  <a:cubicBezTo>
                    <a:pt x="145415" y="141224"/>
                    <a:pt x="140081" y="151003"/>
                    <a:pt x="133096" y="159258"/>
                  </a:cubicBezTo>
                  <a:lnTo>
                    <a:pt x="108458" y="178435"/>
                  </a:lnTo>
                  <a:cubicBezTo>
                    <a:pt x="98933" y="183007"/>
                    <a:pt x="88646" y="185293"/>
                    <a:pt x="77597" y="185293"/>
                  </a:cubicBezTo>
                  <a:lnTo>
                    <a:pt x="46609" y="178435"/>
                  </a:lnTo>
                  <a:cubicBezTo>
                    <a:pt x="37211" y="173863"/>
                    <a:pt x="29083" y="167386"/>
                    <a:pt x="22098" y="159258"/>
                  </a:cubicBezTo>
                  <a:lnTo>
                    <a:pt x="5842" y="129921"/>
                  </a:lnTo>
                  <a:cubicBezTo>
                    <a:pt x="1905" y="118618"/>
                    <a:pt x="0" y="106299"/>
                    <a:pt x="0" y="92837"/>
                  </a:cubicBezTo>
                  <a:lnTo>
                    <a:pt x="5842" y="55753"/>
                  </a:lnTo>
                  <a:cubicBezTo>
                    <a:pt x="9779" y="44450"/>
                    <a:pt x="15113" y="34671"/>
                    <a:pt x="22098" y="26416"/>
                  </a:cubicBezTo>
                  <a:lnTo>
                    <a:pt x="46609" y="6985"/>
                  </a:lnTo>
                  <a:cubicBezTo>
                    <a:pt x="56007" y="2286"/>
                    <a:pt x="66294" y="0"/>
                    <a:pt x="77597" y="0"/>
                  </a:cubicBezTo>
                  <a:lnTo>
                    <a:pt x="108458" y="6985"/>
                  </a:lnTo>
                  <a:cubicBezTo>
                    <a:pt x="117983" y="11684"/>
                    <a:pt x="126238" y="18161"/>
                    <a:pt x="133096" y="26416"/>
                  </a:cubicBezTo>
                  <a:lnTo>
                    <a:pt x="149352" y="55753"/>
                  </a:lnTo>
                  <a:cubicBezTo>
                    <a:pt x="153289" y="67056"/>
                    <a:pt x="155194" y="79375"/>
                    <a:pt x="155194" y="92837"/>
                  </a:cubicBezTo>
                  <a:moveTo>
                    <a:pt x="114681" y="92837"/>
                  </a:moveTo>
                  <a:lnTo>
                    <a:pt x="113792" y="77216"/>
                  </a:lnTo>
                  <a:cubicBezTo>
                    <a:pt x="110236" y="63627"/>
                    <a:pt x="107569" y="57658"/>
                    <a:pt x="104394" y="52832"/>
                  </a:cubicBezTo>
                  <a:lnTo>
                    <a:pt x="97155" y="44196"/>
                  </a:lnTo>
                  <a:cubicBezTo>
                    <a:pt x="88138" y="38862"/>
                    <a:pt x="83185" y="37592"/>
                    <a:pt x="77724" y="37592"/>
                  </a:cubicBezTo>
                  <a:lnTo>
                    <a:pt x="67056" y="38862"/>
                  </a:lnTo>
                  <a:cubicBezTo>
                    <a:pt x="58039" y="44196"/>
                    <a:pt x="54102" y="47879"/>
                    <a:pt x="50800" y="52832"/>
                  </a:cubicBezTo>
                  <a:lnTo>
                    <a:pt x="44958" y="63627"/>
                  </a:lnTo>
                  <a:cubicBezTo>
                    <a:pt x="41402" y="77216"/>
                    <a:pt x="40513" y="84709"/>
                    <a:pt x="40513" y="92837"/>
                  </a:cubicBezTo>
                  <a:lnTo>
                    <a:pt x="41402" y="108458"/>
                  </a:lnTo>
                  <a:cubicBezTo>
                    <a:pt x="44958" y="121920"/>
                    <a:pt x="47625" y="127635"/>
                    <a:pt x="50927" y="132588"/>
                  </a:cubicBezTo>
                  <a:lnTo>
                    <a:pt x="58166" y="141224"/>
                  </a:lnTo>
                  <a:cubicBezTo>
                    <a:pt x="67183" y="146558"/>
                    <a:pt x="72263" y="147828"/>
                    <a:pt x="77851" y="147828"/>
                  </a:cubicBezTo>
                  <a:lnTo>
                    <a:pt x="88265" y="146558"/>
                  </a:lnTo>
                  <a:cubicBezTo>
                    <a:pt x="97282" y="141224"/>
                    <a:pt x="101219" y="137541"/>
                    <a:pt x="104521" y="132588"/>
                  </a:cubicBezTo>
                  <a:lnTo>
                    <a:pt x="110363" y="121920"/>
                  </a:lnTo>
                  <a:cubicBezTo>
                    <a:pt x="113919" y="108458"/>
                    <a:pt x="114808" y="101092"/>
                    <a:pt x="114808" y="92964"/>
                  </a:cubicBezTo>
                </a:path>
              </a:pathLst>
            </a:custGeom>
            <a:solidFill>
              <a:srgbClr val="14A1BF"/>
            </a:solidFill>
          </p:spPr>
          <p:txBody>
            <a:bodyPr/>
            <a:lstStyle/>
            <a:p>
              <a:endParaRPr lang="fr-FR"/>
            </a:p>
          </p:txBody>
        </p:sp>
        <p:sp>
          <p:nvSpPr>
            <p:cNvPr id="10" name="Freeform 10"/>
            <p:cNvSpPr/>
            <p:nvPr/>
          </p:nvSpPr>
          <p:spPr>
            <a:xfrm>
              <a:off x="482600" y="340614"/>
              <a:ext cx="147828" cy="220726"/>
            </a:xfrm>
            <a:custGeom>
              <a:avLst/>
              <a:gdLst/>
              <a:ahLst/>
              <a:cxnLst/>
              <a:rect l="l" t="t" r="r" b="b"/>
              <a:pathLst>
                <a:path w="147828" h="220726">
                  <a:moveTo>
                    <a:pt x="106045" y="103759"/>
                  </a:moveTo>
                  <a:cubicBezTo>
                    <a:pt x="118491" y="106045"/>
                    <a:pt x="128524" y="112014"/>
                    <a:pt x="136271" y="121920"/>
                  </a:cubicBezTo>
                  <a:cubicBezTo>
                    <a:pt x="144018" y="131826"/>
                    <a:pt x="147828" y="143891"/>
                    <a:pt x="147828" y="158115"/>
                  </a:cubicBezTo>
                  <a:lnTo>
                    <a:pt x="142240" y="184023"/>
                  </a:lnTo>
                  <a:cubicBezTo>
                    <a:pt x="138557" y="191770"/>
                    <a:pt x="133350" y="198374"/>
                    <a:pt x="126619" y="203708"/>
                  </a:cubicBezTo>
                  <a:lnTo>
                    <a:pt x="102108" y="216281"/>
                  </a:lnTo>
                  <a:cubicBezTo>
                    <a:pt x="92456" y="219202"/>
                    <a:pt x="81661" y="220726"/>
                    <a:pt x="69723" y="220726"/>
                  </a:cubicBezTo>
                  <a:cubicBezTo>
                    <a:pt x="54483" y="220726"/>
                    <a:pt x="41021" y="218186"/>
                    <a:pt x="29337" y="213233"/>
                  </a:cubicBezTo>
                  <a:cubicBezTo>
                    <a:pt x="17653" y="208280"/>
                    <a:pt x="7874" y="201041"/>
                    <a:pt x="0" y="191389"/>
                  </a:cubicBezTo>
                  <a:lnTo>
                    <a:pt x="22860" y="162433"/>
                  </a:lnTo>
                  <a:cubicBezTo>
                    <a:pt x="28067" y="169164"/>
                    <a:pt x="34290" y="174371"/>
                    <a:pt x="41529" y="178054"/>
                  </a:cubicBezTo>
                  <a:lnTo>
                    <a:pt x="68580" y="183515"/>
                  </a:lnTo>
                  <a:cubicBezTo>
                    <a:pt x="80772" y="183515"/>
                    <a:pt x="90170" y="181102"/>
                    <a:pt x="96520" y="176149"/>
                  </a:cubicBezTo>
                  <a:lnTo>
                    <a:pt x="106172" y="163703"/>
                  </a:lnTo>
                  <a:cubicBezTo>
                    <a:pt x="106172" y="142875"/>
                    <a:pt x="102489" y="134747"/>
                    <a:pt x="94996" y="129032"/>
                  </a:cubicBezTo>
                  <a:cubicBezTo>
                    <a:pt x="87503" y="123317"/>
                    <a:pt x="76327" y="120523"/>
                    <a:pt x="61341" y="120523"/>
                  </a:cubicBezTo>
                  <a:lnTo>
                    <a:pt x="52959" y="120523"/>
                  </a:lnTo>
                  <a:lnTo>
                    <a:pt x="52959" y="90043"/>
                  </a:lnTo>
                  <a:lnTo>
                    <a:pt x="62230" y="90043"/>
                  </a:lnTo>
                  <a:cubicBezTo>
                    <a:pt x="74676" y="90043"/>
                    <a:pt x="84328" y="87249"/>
                    <a:pt x="91059" y="81661"/>
                  </a:cubicBezTo>
                  <a:lnTo>
                    <a:pt x="101219" y="68834"/>
                  </a:lnTo>
                  <a:cubicBezTo>
                    <a:pt x="101219" y="51689"/>
                    <a:pt x="98425" y="45593"/>
                    <a:pt x="92837" y="41402"/>
                  </a:cubicBezTo>
                  <a:lnTo>
                    <a:pt x="79883" y="35306"/>
                  </a:lnTo>
                  <a:cubicBezTo>
                    <a:pt x="61722" y="35306"/>
                    <a:pt x="53340" y="37465"/>
                    <a:pt x="46101" y="41783"/>
                  </a:cubicBezTo>
                  <a:lnTo>
                    <a:pt x="32766" y="52070"/>
                  </a:lnTo>
                  <a:lnTo>
                    <a:pt x="2921" y="31115"/>
                  </a:lnTo>
                  <a:cubicBezTo>
                    <a:pt x="5969" y="26416"/>
                    <a:pt x="9906" y="22225"/>
                    <a:pt x="14986" y="18415"/>
                  </a:cubicBezTo>
                  <a:lnTo>
                    <a:pt x="25654" y="11430"/>
                  </a:lnTo>
                  <a:cubicBezTo>
                    <a:pt x="38227" y="5969"/>
                    <a:pt x="45085" y="3810"/>
                    <a:pt x="52578" y="2286"/>
                  </a:cubicBezTo>
                  <a:lnTo>
                    <a:pt x="67564" y="0"/>
                  </a:lnTo>
                  <a:cubicBezTo>
                    <a:pt x="85598" y="0"/>
                    <a:pt x="94869" y="1397"/>
                    <a:pt x="103378" y="3937"/>
                  </a:cubicBezTo>
                  <a:lnTo>
                    <a:pt x="118999" y="10287"/>
                  </a:lnTo>
                  <a:cubicBezTo>
                    <a:pt x="131191" y="19685"/>
                    <a:pt x="135890" y="25273"/>
                    <a:pt x="139192" y="31877"/>
                  </a:cubicBezTo>
                  <a:lnTo>
                    <a:pt x="144145" y="45847"/>
                  </a:lnTo>
                  <a:cubicBezTo>
                    <a:pt x="144145" y="60071"/>
                    <a:pt x="143256" y="65913"/>
                    <a:pt x="141478" y="71374"/>
                  </a:cubicBezTo>
                  <a:lnTo>
                    <a:pt x="137033" y="81915"/>
                  </a:lnTo>
                  <a:cubicBezTo>
                    <a:pt x="130175" y="90805"/>
                    <a:pt x="126111" y="94615"/>
                    <a:pt x="121412" y="97663"/>
                  </a:cubicBezTo>
                  <a:lnTo>
                    <a:pt x="111506" y="102743"/>
                  </a:lnTo>
                </a:path>
              </a:pathLst>
            </a:custGeom>
            <a:solidFill>
              <a:srgbClr val="14A1BF"/>
            </a:solidFill>
          </p:spPr>
          <p:txBody>
            <a:bodyPr/>
            <a:lstStyle/>
            <a:p>
              <a:endParaRPr lang="fr-FR"/>
            </a:p>
          </p:txBody>
        </p:sp>
      </p:grpSp>
      <p:grpSp>
        <p:nvGrpSpPr>
          <p:cNvPr id="11" name="Group 11"/>
          <p:cNvGrpSpPr>
            <a:grpSpLocks noChangeAspect="1"/>
          </p:cNvGrpSpPr>
          <p:nvPr/>
        </p:nvGrpSpPr>
        <p:grpSpPr>
          <a:xfrm>
            <a:off x="1388755" y="3486852"/>
            <a:ext cx="946337" cy="839419"/>
            <a:chOff x="0" y="0"/>
            <a:chExt cx="946340" cy="839419"/>
          </a:xfrm>
        </p:grpSpPr>
        <p:sp>
          <p:nvSpPr>
            <p:cNvPr id="12" name="Freeform 12"/>
            <p:cNvSpPr/>
            <p:nvPr/>
          </p:nvSpPr>
          <p:spPr>
            <a:xfrm>
              <a:off x="63595" y="63500"/>
              <a:ext cx="819213" cy="712470"/>
            </a:xfrm>
            <a:custGeom>
              <a:avLst/>
              <a:gdLst/>
              <a:ahLst/>
              <a:cxnLst/>
              <a:rect l="l" t="t" r="r" b="b"/>
              <a:pathLst>
                <a:path w="819213" h="712470">
                  <a:moveTo>
                    <a:pt x="814356" y="374396"/>
                  </a:moveTo>
                  <a:lnTo>
                    <a:pt x="627793" y="694309"/>
                  </a:lnTo>
                  <a:cubicBezTo>
                    <a:pt x="621316" y="705612"/>
                    <a:pt x="609124" y="712470"/>
                    <a:pt x="596043" y="712470"/>
                  </a:cubicBezTo>
                  <a:lnTo>
                    <a:pt x="223171" y="712470"/>
                  </a:lnTo>
                  <a:cubicBezTo>
                    <a:pt x="209963" y="712470"/>
                    <a:pt x="197898" y="705612"/>
                    <a:pt x="191421" y="694309"/>
                  </a:cubicBezTo>
                  <a:lnTo>
                    <a:pt x="4858" y="374396"/>
                  </a:lnTo>
                  <a:cubicBezTo>
                    <a:pt x="-1619" y="363093"/>
                    <a:pt x="-1619" y="349377"/>
                    <a:pt x="4858" y="338074"/>
                  </a:cubicBezTo>
                  <a:lnTo>
                    <a:pt x="191294" y="18161"/>
                  </a:lnTo>
                  <a:cubicBezTo>
                    <a:pt x="197898" y="6858"/>
                    <a:pt x="209963" y="0"/>
                    <a:pt x="223171" y="0"/>
                  </a:cubicBezTo>
                  <a:lnTo>
                    <a:pt x="596043" y="0"/>
                  </a:lnTo>
                  <a:cubicBezTo>
                    <a:pt x="609124" y="0"/>
                    <a:pt x="621316" y="6858"/>
                    <a:pt x="627793" y="18161"/>
                  </a:cubicBezTo>
                  <a:lnTo>
                    <a:pt x="814356" y="338074"/>
                  </a:lnTo>
                  <a:cubicBezTo>
                    <a:pt x="820833" y="349377"/>
                    <a:pt x="820833" y="363093"/>
                    <a:pt x="814356" y="374396"/>
                  </a:cubicBezTo>
                </a:path>
              </a:pathLst>
            </a:custGeom>
            <a:solidFill>
              <a:srgbClr val="7DE314"/>
            </a:solidFill>
          </p:spPr>
          <p:txBody>
            <a:bodyPr/>
            <a:lstStyle/>
            <a:p>
              <a:endParaRPr lang="fr-FR"/>
            </a:p>
          </p:txBody>
        </p:sp>
        <p:sp>
          <p:nvSpPr>
            <p:cNvPr id="13" name="Freeform 13"/>
            <p:cNvSpPr/>
            <p:nvPr/>
          </p:nvSpPr>
          <p:spPr>
            <a:xfrm>
              <a:off x="317246" y="169799"/>
              <a:ext cx="565658" cy="606171"/>
            </a:xfrm>
            <a:custGeom>
              <a:avLst/>
              <a:gdLst/>
              <a:ahLst/>
              <a:cxnLst/>
              <a:rect l="l" t="t" r="r" b="b"/>
              <a:pathLst>
                <a:path w="565658" h="606171">
                  <a:moveTo>
                    <a:pt x="336677" y="0"/>
                  </a:moveTo>
                  <a:lnTo>
                    <a:pt x="471678" y="231775"/>
                  </a:lnTo>
                  <a:cubicBezTo>
                    <a:pt x="478282" y="243078"/>
                    <a:pt x="478282" y="256921"/>
                    <a:pt x="471678" y="268097"/>
                  </a:cubicBezTo>
                  <a:lnTo>
                    <a:pt x="329692" y="511683"/>
                  </a:lnTo>
                  <a:cubicBezTo>
                    <a:pt x="323088" y="522986"/>
                    <a:pt x="311023" y="529844"/>
                    <a:pt x="297942" y="529844"/>
                  </a:cubicBezTo>
                  <a:lnTo>
                    <a:pt x="13843" y="529844"/>
                  </a:lnTo>
                  <a:cubicBezTo>
                    <a:pt x="9017" y="529844"/>
                    <a:pt x="4318" y="528955"/>
                    <a:pt x="0" y="527177"/>
                  </a:cubicBezTo>
                  <a:lnTo>
                    <a:pt x="79756" y="606171"/>
                  </a:lnTo>
                  <a:lnTo>
                    <a:pt x="342392" y="606171"/>
                  </a:lnTo>
                  <a:cubicBezTo>
                    <a:pt x="355473" y="606171"/>
                    <a:pt x="367665" y="599313"/>
                    <a:pt x="374142" y="588010"/>
                  </a:cubicBezTo>
                  <a:lnTo>
                    <a:pt x="560705" y="268097"/>
                  </a:lnTo>
                  <a:cubicBezTo>
                    <a:pt x="564007" y="262509"/>
                    <a:pt x="565658" y="256159"/>
                    <a:pt x="565658" y="249936"/>
                  </a:cubicBezTo>
                  <a:lnTo>
                    <a:pt x="564007" y="237363"/>
                  </a:lnTo>
                  <a:lnTo>
                    <a:pt x="547116" y="208280"/>
                  </a:lnTo>
                  <a:close/>
                </a:path>
              </a:pathLst>
            </a:custGeom>
            <a:solidFill>
              <a:srgbClr val="3DC903"/>
            </a:solidFill>
          </p:spPr>
          <p:txBody>
            <a:bodyPr/>
            <a:lstStyle/>
            <a:p>
              <a:endParaRPr lang="fr-FR"/>
            </a:p>
          </p:txBody>
        </p:sp>
        <p:sp>
          <p:nvSpPr>
            <p:cNvPr id="14" name="Freeform 14"/>
            <p:cNvSpPr/>
            <p:nvPr/>
          </p:nvSpPr>
          <p:spPr>
            <a:xfrm>
              <a:off x="152527" y="139827"/>
              <a:ext cx="641350" cy="559816"/>
            </a:xfrm>
            <a:custGeom>
              <a:avLst/>
              <a:gdLst/>
              <a:ahLst/>
              <a:cxnLst/>
              <a:rect l="l" t="t" r="r" b="b"/>
              <a:pathLst>
                <a:path w="641350" h="559816">
                  <a:moveTo>
                    <a:pt x="636397" y="298069"/>
                  </a:moveTo>
                  <a:lnTo>
                    <a:pt x="494411" y="541655"/>
                  </a:lnTo>
                  <a:cubicBezTo>
                    <a:pt x="487807" y="552958"/>
                    <a:pt x="475615" y="559816"/>
                    <a:pt x="462661" y="559816"/>
                  </a:cubicBezTo>
                  <a:lnTo>
                    <a:pt x="178562" y="559816"/>
                  </a:lnTo>
                  <a:cubicBezTo>
                    <a:pt x="173736" y="559816"/>
                    <a:pt x="169037" y="558927"/>
                    <a:pt x="164719" y="557149"/>
                  </a:cubicBezTo>
                  <a:lnTo>
                    <a:pt x="164592" y="557022"/>
                  </a:lnTo>
                  <a:lnTo>
                    <a:pt x="151003" y="548640"/>
                  </a:lnTo>
                  <a:lnTo>
                    <a:pt x="4953" y="297942"/>
                  </a:lnTo>
                  <a:cubicBezTo>
                    <a:pt x="-1651" y="286639"/>
                    <a:pt x="-1651" y="272923"/>
                    <a:pt x="4953" y="261620"/>
                  </a:cubicBezTo>
                  <a:lnTo>
                    <a:pt x="146812" y="18161"/>
                  </a:lnTo>
                  <a:cubicBezTo>
                    <a:pt x="153416" y="6858"/>
                    <a:pt x="165481" y="0"/>
                    <a:pt x="178562" y="0"/>
                  </a:cubicBezTo>
                  <a:lnTo>
                    <a:pt x="462661" y="0"/>
                  </a:lnTo>
                  <a:cubicBezTo>
                    <a:pt x="475742" y="0"/>
                    <a:pt x="487807" y="6858"/>
                    <a:pt x="494411" y="18161"/>
                  </a:cubicBezTo>
                  <a:lnTo>
                    <a:pt x="636397" y="261747"/>
                  </a:lnTo>
                  <a:cubicBezTo>
                    <a:pt x="643001" y="273050"/>
                    <a:pt x="643001" y="286766"/>
                    <a:pt x="636397" y="298069"/>
                  </a:cubicBezTo>
                </a:path>
              </a:pathLst>
            </a:custGeom>
            <a:solidFill>
              <a:srgbClr val="FFFFFF"/>
            </a:solidFill>
          </p:spPr>
          <p:txBody>
            <a:bodyPr/>
            <a:lstStyle/>
            <a:p>
              <a:endParaRPr lang="fr-FR"/>
            </a:p>
          </p:txBody>
        </p:sp>
        <p:sp>
          <p:nvSpPr>
            <p:cNvPr id="15" name="Freeform 15"/>
            <p:cNvSpPr/>
            <p:nvPr/>
          </p:nvSpPr>
          <p:spPr>
            <a:xfrm>
              <a:off x="317373" y="327152"/>
              <a:ext cx="155194" cy="180848"/>
            </a:xfrm>
            <a:custGeom>
              <a:avLst/>
              <a:gdLst/>
              <a:ahLst/>
              <a:cxnLst/>
              <a:rect l="l" t="t" r="r" b="b"/>
              <a:pathLst>
                <a:path w="155194" h="180848">
                  <a:moveTo>
                    <a:pt x="155194" y="90551"/>
                  </a:moveTo>
                  <a:lnTo>
                    <a:pt x="149352" y="126746"/>
                  </a:lnTo>
                  <a:cubicBezTo>
                    <a:pt x="145415" y="137795"/>
                    <a:pt x="140081" y="147320"/>
                    <a:pt x="133096" y="155321"/>
                  </a:cubicBezTo>
                  <a:lnTo>
                    <a:pt x="108458" y="174117"/>
                  </a:lnTo>
                  <a:cubicBezTo>
                    <a:pt x="98933" y="178562"/>
                    <a:pt x="88646" y="180848"/>
                    <a:pt x="77597" y="180848"/>
                  </a:cubicBezTo>
                  <a:lnTo>
                    <a:pt x="46609" y="174117"/>
                  </a:lnTo>
                  <a:cubicBezTo>
                    <a:pt x="37211" y="169672"/>
                    <a:pt x="29083" y="163449"/>
                    <a:pt x="22098" y="155321"/>
                  </a:cubicBezTo>
                  <a:lnTo>
                    <a:pt x="5842" y="126746"/>
                  </a:lnTo>
                  <a:cubicBezTo>
                    <a:pt x="1905" y="115697"/>
                    <a:pt x="0" y="103632"/>
                    <a:pt x="0" y="90551"/>
                  </a:cubicBezTo>
                  <a:lnTo>
                    <a:pt x="5842" y="54356"/>
                  </a:lnTo>
                  <a:cubicBezTo>
                    <a:pt x="9779" y="43307"/>
                    <a:pt x="15113" y="33782"/>
                    <a:pt x="22098" y="25781"/>
                  </a:cubicBezTo>
                  <a:lnTo>
                    <a:pt x="46609" y="6858"/>
                  </a:lnTo>
                  <a:cubicBezTo>
                    <a:pt x="56007" y="2286"/>
                    <a:pt x="66294" y="0"/>
                    <a:pt x="77597" y="0"/>
                  </a:cubicBezTo>
                  <a:lnTo>
                    <a:pt x="108458" y="6858"/>
                  </a:lnTo>
                  <a:cubicBezTo>
                    <a:pt x="117983" y="11430"/>
                    <a:pt x="126238" y="17653"/>
                    <a:pt x="133096" y="25781"/>
                  </a:cubicBezTo>
                  <a:lnTo>
                    <a:pt x="149352" y="54356"/>
                  </a:lnTo>
                  <a:cubicBezTo>
                    <a:pt x="153289" y="65405"/>
                    <a:pt x="155194" y="77470"/>
                    <a:pt x="155194" y="90551"/>
                  </a:cubicBezTo>
                  <a:moveTo>
                    <a:pt x="114681" y="90551"/>
                  </a:moveTo>
                  <a:lnTo>
                    <a:pt x="113792" y="75311"/>
                  </a:lnTo>
                  <a:cubicBezTo>
                    <a:pt x="110236" y="61976"/>
                    <a:pt x="107569" y="56261"/>
                    <a:pt x="104394" y="51562"/>
                  </a:cubicBezTo>
                  <a:lnTo>
                    <a:pt x="97155" y="43180"/>
                  </a:lnTo>
                  <a:cubicBezTo>
                    <a:pt x="88138" y="37973"/>
                    <a:pt x="83185" y="36703"/>
                    <a:pt x="77724" y="36703"/>
                  </a:cubicBezTo>
                  <a:lnTo>
                    <a:pt x="67056" y="37973"/>
                  </a:lnTo>
                  <a:cubicBezTo>
                    <a:pt x="58039" y="43180"/>
                    <a:pt x="54102" y="46736"/>
                    <a:pt x="50800" y="51562"/>
                  </a:cubicBezTo>
                  <a:lnTo>
                    <a:pt x="44958" y="61976"/>
                  </a:lnTo>
                  <a:cubicBezTo>
                    <a:pt x="41402" y="75311"/>
                    <a:pt x="40513" y="82550"/>
                    <a:pt x="40513" y="90424"/>
                  </a:cubicBezTo>
                  <a:lnTo>
                    <a:pt x="41402" y="105664"/>
                  </a:lnTo>
                  <a:cubicBezTo>
                    <a:pt x="44958" y="118745"/>
                    <a:pt x="47625" y="124460"/>
                    <a:pt x="50927" y="129159"/>
                  </a:cubicBezTo>
                  <a:lnTo>
                    <a:pt x="58166" y="137541"/>
                  </a:lnTo>
                  <a:cubicBezTo>
                    <a:pt x="67183" y="142748"/>
                    <a:pt x="72263" y="144018"/>
                    <a:pt x="77851" y="144018"/>
                  </a:cubicBezTo>
                  <a:lnTo>
                    <a:pt x="88265" y="142748"/>
                  </a:lnTo>
                  <a:cubicBezTo>
                    <a:pt x="97282" y="137541"/>
                    <a:pt x="101219" y="133858"/>
                    <a:pt x="104521" y="129159"/>
                  </a:cubicBezTo>
                  <a:lnTo>
                    <a:pt x="110363" y="118745"/>
                  </a:lnTo>
                  <a:cubicBezTo>
                    <a:pt x="113919" y="105664"/>
                    <a:pt x="114808" y="98425"/>
                    <a:pt x="114808" y="90424"/>
                  </a:cubicBezTo>
                </a:path>
              </a:pathLst>
            </a:custGeom>
            <a:solidFill>
              <a:srgbClr val="7DE314"/>
            </a:solidFill>
          </p:spPr>
          <p:txBody>
            <a:bodyPr/>
            <a:lstStyle/>
            <a:p>
              <a:endParaRPr lang="fr-FR"/>
            </a:p>
          </p:txBody>
        </p:sp>
        <p:sp>
          <p:nvSpPr>
            <p:cNvPr id="16" name="Freeform 16"/>
            <p:cNvSpPr/>
            <p:nvPr/>
          </p:nvSpPr>
          <p:spPr>
            <a:xfrm>
              <a:off x="496062" y="334772"/>
              <a:ext cx="127889" cy="170180"/>
            </a:xfrm>
            <a:custGeom>
              <a:avLst/>
              <a:gdLst/>
              <a:ahLst/>
              <a:cxnLst/>
              <a:rect l="l" t="t" r="r" b="b"/>
              <a:pathLst>
                <a:path w="127889" h="170180">
                  <a:moveTo>
                    <a:pt x="127889" y="134112"/>
                  </a:moveTo>
                  <a:lnTo>
                    <a:pt x="127889" y="170180"/>
                  </a:lnTo>
                  <a:lnTo>
                    <a:pt x="5969" y="170180"/>
                  </a:lnTo>
                  <a:lnTo>
                    <a:pt x="5969" y="134112"/>
                  </a:lnTo>
                  <a:lnTo>
                    <a:pt x="48641" y="134112"/>
                  </a:lnTo>
                  <a:lnTo>
                    <a:pt x="48641" y="43942"/>
                  </a:lnTo>
                  <a:cubicBezTo>
                    <a:pt x="46863" y="46355"/>
                    <a:pt x="43942" y="48768"/>
                    <a:pt x="40132" y="51181"/>
                  </a:cubicBezTo>
                  <a:lnTo>
                    <a:pt x="32004" y="56007"/>
                  </a:lnTo>
                  <a:cubicBezTo>
                    <a:pt x="22733" y="60325"/>
                    <a:pt x="18034" y="62103"/>
                    <a:pt x="13081" y="63500"/>
                  </a:cubicBezTo>
                  <a:lnTo>
                    <a:pt x="3810" y="65532"/>
                  </a:lnTo>
                  <a:lnTo>
                    <a:pt x="0" y="28321"/>
                  </a:lnTo>
                  <a:cubicBezTo>
                    <a:pt x="3556" y="28321"/>
                    <a:pt x="8001" y="27178"/>
                    <a:pt x="13208" y="24892"/>
                  </a:cubicBezTo>
                  <a:lnTo>
                    <a:pt x="23495" y="19812"/>
                  </a:lnTo>
                  <a:cubicBezTo>
                    <a:pt x="33528" y="13462"/>
                    <a:pt x="37846" y="10414"/>
                    <a:pt x="41529" y="7239"/>
                  </a:cubicBezTo>
                  <a:lnTo>
                    <a:pt x="47625" y="1778"/>
                  </a:lnTo>
                  <a:lnTo>
                    <a:pt x="89789" y="0"/>
                  </a:lnTo>
                  <a:lnTo>
                    <a:pt x="89789" y="134112"/>
                  </a:lnTo>
                  <a:close/>
                </a:path>
              </a:pathLst>
            </a:custGeom>
            <a:solidFill>
              <a:srgbClr val="7DE314"/>
            </a:solidFill>
          </p:spPr>
          <p:txBody>
            <a:bodyPr/>
            <a:lstStyle/>
            <a:p>
              <a:endParaRPr lang="fr-FR"/>
            </a:p>
          </p:txBody>
        </p:sp>
      </p:grpSp>
      <p:grpSp>
        <p:nvGrpSpPr>
          <p:cNvPr id="17" name="Group 17"/>
          <p:cNvGrpSpPr>
            <a:grpSpLocks noChangeAspect="1"/>
          </p:cNvGrpSpPr>
          <p:nvPr/>
        </p:nvGrpSpPr>
        <p:grpSpPr>
          <a:xfrm>
            <a:off x="1388765" y="4550146"/>
            <a:ext cx="946328" cy="848744"/>
            <a:chOff x="0" y="0"/>
            <a:chExt cx="946328" cy="848741"/>
          </a:xfrm>
        </p:grpSpPr>
        <p:sp>
          <p:nvSpPr>
            <p:cNvPr id="18" name="Freeform 18"/>
            <p:cNvSpPr/>
            <p:nvPr/>
          </p:nvSpPr>
          <p:spPr>
            <a:xfrm>
              <a:off x="63595" y="63500"/>
              <a:ext cx="819213" cy="721741"/>
            </a:xfrm>
            <a:custGeom>
              <a:avLst/>
              <a:gdLst/>
              <a:ahLst/>
              <a:cxnLst/>
              <a:rect l="l" t="t" r="r" b="b"/>
              <a:pathLst>
                <a:path w="819213" h="721741">
                  <a:moveTo>
                    <a:pt x="814356" y="379222"/>
                  </a:moveTo>
                  <a:lnTo>
                    <a:pt x="627793" y="703326"/>
                  </a:lnTo>
                  <a:cubicBezTo>
                    <a:pt x="621316" y="714756"/>
                    <a:pt x="609124" y="721741"/>
                    <a:pt x="596043" y="721741"/>
                  </a:cubicBezTo>
                  <a:lnTo>
                    <a:pt x="223171" y="721741"/>
                  </a:lnTo>
                  <a:cubicBezTo>
                    <a:pt x="210090" y="721741"/>
                    <a:pt x="197898" y="714756"/>
                    <a:pt x="191421" y="703326"/>
                  </a:cubicBezTo>
                  <a:lnTo>
                    <a:pt x="4858" y="379222"/>
                  </a:lnTo>
                  <a:cubicBezTo>
                    <a:pt x="-1619" y="367792"/>
                    <a:pt x="-1619" y="353822"/>
                    <a:pt x="4858" y="342392"/>
                  </a:cubicBezTo>
                  <a:lnTo>
                    <a:pt x="191294" y="18415"/>
                  </a:lnTo>
                  <a:cubicBezTo>
                    <a:pt x="197771" y="6985"/>
                    <a:pt x="209963" y="0"/>
                    <a:pt x="223044" y="0"/>
                  </a:cubicBezTo>
                  <a:lnTo>
                    <a:pt x="596043" y="0"/>
                  </a:lnTo>
                  <a:cubicBezTo>
                    <a:pt x="609251" y="0"/>
                    <a:pt x="621316" y="6985"/>
                    <a:pt x="627793" y="18415"/>
                  </a:cubicBezTo>
                  <a:lnTo>
                    <a:pt x="814356" y="342519"/>
                  </a:lnTo>
                  <a:cubicBezTo>
                    <a:pt x="820833" y="353949"/>
                    <a:pt x="820833" y="367919"/>
                    <a:pt x="814356" y="379349"/>
                  </a:cubicBezTo>
                </a:path>
              </a:pathLst>
            </a:custGeom>
            <a:solidFill>
              <a:srgbClr val="00CC9C"/>
            </a:solidFill>
          </p:spPr>
          <p:txBody>
            <a:bodyPr/>
            <a:lstStyle/>
            <a:p>
              <a:endParaRPr lang="fr-FR"/>
            </a:p>
          </p:txBody>
        </p:sp>
        <p:sp>
          <p:nvSpPr>
            <p:cNvPr id="19" name="Freeform 19"/>
            <p:cNvSpPr/>
            <p:nvPr/>
          </p:nvSpPr>
          <p:spPr>
            <a:xfrm>
              <a:off x="317246" y="171196"/>
              <a:ext cx="565658" cy="614172"/>
            </a:xfrm>
            <a:custGeom>
              <a:avLst/>
              <a:gdLst/>
              <a:ahLst/>
              <a:cxnLst/>
              <a:rect l="l" t="t" r="r" b="b"/>
              <a:pathLst>
                <a:path w="565658" h="614172">
                  <a:moveTo>
                    <a:pt x="336677" y="0"/>
                  </a:moveTo>
                  <a:lnTo>
                    <a:pt x="471678" y="234823"/>
                  </a:lnTo>
                  <a:cubicBezTo>
                    <a:pt x="478282" y="246253"/>
                    <a:pt x="478282" y="260223"/>
                    <a:pt x="471678" y="271653"/>
                  </a:cubicBezTo>
                  <a:lnTo>
                    <a:pt x="329692" y="518414"/>
                  </a:lnTo>
                  <a:cubicBezTo>
                    <a:pt x="323088" y="529844"/>
                    <a:pt x="311023" y="536829"/>
                    <a:pt x="297942" y="536829"/>
                  </a:cubicBezTo>
                  <a:lnTo>
                    <a:pt x="13843" y="536829"/>
                  </a:lnTo>
                  <a:cubicBezTo>
                    <a:pt x="9017" y="536829"/>
                    <a:pt x="4318" y="535813"/>
                    <a:pt x="0" y="534162"/>
                  </a:cubicBezTo>
                  <a:lnTo>
                    <a:pt x="79756" y="614172"/>
                  </a:lnTo>
                  <a:lnTo>
                    <a:pt x="342392" y="614172"/>
                  </a:lnTo>
                  <a:cubicBezTo>
                    <a:pt x="355600" y="614172"/>
                    <a:pt x="367665" y="607187"/>
                    <a:pt x="374142" y="595757"/>
                  </a:cubicBezTo>
                  <a:lnTo>
                    <a:pt x="560705" y="271526"/>
                  </a:lnTo>
                  <a:cubicBezTo>
                    <a:pt x="564007" y="265811"/>
                    <a:pt x="565658" y="259461"/>
                    <a:pt x="565658" y="253111"/>
                  </a:cubicBezTo>
                  <a:lnTo>
                    <a:pt x="564007" y="240411"/>
                  </a:lnTo>
                  <a:lnTo>
                    <a:pt x="547116" y="210947"/>
                  </a:lnTo>
                  <a:close/>
                </a:path>
              </a:pathLst>
            </a:custGeom>
            <a:solidFill>
              <a:srgbClr val="00A35E"/>
            </a:solidFill>
          </p:spPr>
          <p:txBody>
            <a:bodyPr/>
            <a:lstStyle/>
            <a:p>
              <a:endParaRPr lang="fr-FR"/>
            </a:p>
          </p:txBody>
        </p:sp>
        <p:sp>
          <p:nvSpPr>
            <p:cNvPr id="20" name="Freeform 20"/>
            <p:cNvSpPr/>
            <p:nvPr/>
          </p:nvSpPr>
          <p:spPr>
            <a:xfrm>
              <a:off x="152527" y="140716"/>
              <a:ext cx="641350" cy="567309"/>
            </a:xfrm>
            <a:custGeom>
              <a:avLst/>
              <a:gdLst/>
              <a:ahLst/>
              <a:cxnLst/>
              <a:rect l="l" t="t" r="r" b="b"/>
              <a:pathLst>
                <a:path w="641350" h="567309">
                  <a:moveTo>
                    <a:pt x="636397" y="302006"/>
                  </a:moveTo>
                  <a:lnTo>
                    <a:pt x="494411" y="548894"/>
                  </a:lnTo>
                  <a:cubicBezTo>
                    <a:pt x="487807" y="560324"/>
                    <a:pt x="475742" y="567309"/>
                    <a:pt x="462661" y="567309"/>
                  </a:cubicBezTo>
                  <a:lnTo>
                    <a:pt x="178562" y="567309"/>
                  </a:lnTo>
                  <a:cubicBezTo>
                    <a:pt x="173736" y="567309"/>
                    <a:pt x="169037" y="566293"/>
                    <a:pt x="164719" y="564642"/>
                  </a:cubicBezTo>
                  <a:lnTo>
                    <a:pt x="164592" y="564515"/>
                  </a:lnTo>
                  <a:lnTo>
                    <a:pt x="151003" y="556006"/>
                  </a:lnTo>
                  <a:lnTo>
                    <a:pt x="4953" y="302133"/>
                  </a:lnTo>
                  <a:cubicBezTo>
                    <a:pt x="-1651" y="290703"/>
                    <a:pt x="-1651" y="276733"/>
                    <a:pt x="4953" y="265303"/>
                  </a:cubicBezTo>
                  <a:lnTo>
                    <a:pt x="146812" y="18415"/>
                  </a:lnTo>
                  <a:cubicBezTo>
                    <a:pt x="153416" y="6985"/>
                    <a:pt x="165481" y="0"/>
                    <a:pt x="178562" y="0"/>
                  </a:cubicBezTo>
                  <a:lnTo>
                    <a:pt x="462661" y="0"/>
                  </a:lnTo>
                  <a:cubicBezTo>
                    <a:pt x="475742" y="0"/>
                    <a:pt x="487807" y="6985"/>
                    <a:pt x="494411" y="18415"/>
                  </a:cubicBezTo>
                  <a:lnTo>
                    <a:pt x="636397" y="265303"/>
                  </a:lnTo>
                  <a:cubicBezTo>
                    <a:pt x="643001" y="276733"/>
                    <a:pt x="643001" y="290703"/>
                    <a:pt x="636397" y="302133"/>
                  </a:cubicBezTo>
                </a:path>
              </a:pathLst>
            </a:custGeom>
            <a:solidFill>
              <a:srgbClr val="FFFFFF"/>
            </a:solidFill>
          </p:spPr>
          <p:txBody>
            <a:bodyPr/>
            <a:lstStyle/>
            <a:p>
              <a:endParaRPr lang="fr-FR"/>
            </a:p>
          </p:txBody>
        </p:sp>
        <p:sp>
          <p:nvSpPr>
            <p:cNvPr id="21" name="Freeform 21"/>
            <p:cNvSpPr/>
            <p:nvPr/>
          </p:nvSpPr>
          <p:spPr>
            <a:xfrm>
              <a:off x="317373" y="330708"/>
              <a:ext cx="155194" cy="183007"/>
            </a:xfrm>
            <a:custGeom>
              <a:avLst/>
              <a:gdLst/>
              <a:ahLst/>
              <a:cxnLst/>
              <a:rect l="l" t="t" r="r" b="b"/>
              <a:pathLst>
                <a:path w="155194" h="183007">
                  <a:moveTo>
                    <a:pt x="155194" y="91694"/>
                  </a:moveTo>
                  <a:lnTo>
                    <a:pt x="149352" y="128270"/>
                  </a:lnTo>
                  <a:cubicBezTo>
                    <a:pt x="145415" y="139446"/>
                    <a:pt x="140081" y="149098"/>
                    <a:pt x="133096" y="157226"/>
                  </a:cubicBezTo>
                  <a:lnTo>
                    <a:pt x="108458" y="176149"/>
                  </a:lnTo>
                  <a:cubicBezTo>
                    <a:pt x="98933" y="180721"/>
                    <a:pt x="88646" y="183007"/>
                    <a:pt x="77597" y="183007"/>
                  </a:cubicBezTo>
                  <a:lnTo>
                    <a:pt x="46609" y="176149"/>
                  </a:lnTo>
                  <a:cubicBezTo>
                    <a:pt x="37211" y="171704"/>
                    <a:pt x="29083" y="165354"/>
                    <a:pt x="22098" y="157226"/>
                  </a:cubicBezTo>
                  <a:lnTo>
                    <a:pt x="5842" y="128270"/>
                  </a:lnTo>
                  <a:cubicBezTo>
                    <a:pt x="1905" y="117094"/>
                    <a:pt x="0" y="104902"/>
                    <a:pt x="0" y="91694"/>
                  </a:cubicBezTo>
                  <a:lnTo>
                    <a:pt x="5842" y="55118"/>
                  </a:lnTo>
                  <a:cubicBezTo>
                    <a:pt x="9779" y="43942"/>
                    <a:pt x="15113" y="34290"/>
                    <a:pt x="22098" y="26162"/>
                  </a:cubicBezTo>
                  <a:lnTo>
                    <a:pt x="46609" y="6985"/>
                  </a:lnTo>
                  <a:cubicBezTo>
                    <a:pt x="56007" y="2413"/>
                    <a:pt x="66294" y="0"/>
                    <a:pt x="77597" y="0"/>
                  </a:cubicBezTo>
                  <a:lnTo>
                    <a:pt x="108458" y="6985"/>
                  </a:lnTo>
                  <a:cubicBezTo>
                    <a:pt x="117983" y="11557"/>
                    <a:pt x="126238" y="18034"/>
                    <a:pt x="133096" y="26162"/>
                  </a:cubicBezTo>
                  <a:lnTo>
                    <a:pt x="149352" y="55118"/>
                  </a:lnTo>
                  <a:cubicBezTo>
                    <a:pt x="153289" y="66294"/>
                    <a:pt x="155194" y="78486"/>
                    <a:pt x="155194" y="91694"/>
                  </a:cubicBezTo>
                  <a:moveTo>
                    <a:pt x="114681" y="91694"/>
                  </a:moveTo>
                  <a:lnTo>
                    <a:pt x="113792" y="76327"/>
                  </a:lnTo>
                  <a:cubicBezTo>
                    <a:pt x="110236" y="62865"/>
                    <a:pt x="107696" y="57023"/>
                    <a:pt x="104394" y="52197"/>
                  </a:cubicBezTo>
                  <a:lnTo>
                    <a:pt x="97155" y="43688"/>
                  </a:lnTo>
                  <a:cubicBezTo>
                    <a:pt x="88138" y="38481"/>
                    <a:pt x="83185" y="37084"/>
                    <a:pt x="77724" y="37084"/>
                  </a:cubicBezTo>
                  <a:lnTo>
                    <a:pt x="67056" y="38354"/>
                  </a:lnTo>
                  <a:cubicBezTo>
                    <a:pt x="58039" y="43561"/>
                    <a:pt x="54102" y="47244"/>
                    <a:pt x="50800" y="52070"/>
                  </a:cubicBezTo>
                  <a:lnTo>
                    <a:pt x="44958" y="62738"/>
                  </a:lnTo>
                  <a:cubicBezTo>
                    <a:pt x="41402" y="76200"/>
                    <a:pt x="40513" y="83566"/>
                    <a:pt x="40513" y="91567"/>
                  </a:cubicBezTo>
                  <a:lnTo>
                    <a:pt x="41402" y="106934"/>
                  </a:lnTo>
                  <a:cubicBezTo>
                    <a:pt x="44958" y="120142"/>
                    <a:pt x="47625" y="125984"/>
                    <a:pt x="50927" y="130810"/>
                  </a:cubicBezTo>
                  <a:lnTo>
                    <a:pt x="58166" y="139319"/>
                  </a:lnTo>
                  <a:cubicBezTo>
                    <a:pt x="67183" y="144526"/>
                    <a:pt x="72263" y="145796"/>
                    <a:pt x="77851" y="145796"/>
                  </a:cubicBezTo>
                  <a:lnTo>
                    <a:pt x="88265" y="144526"/>
                  </a:lnTo>
                  <a:cubicBezTo>
                    <a:pt x="97282" y="139319"/>
                    <a:pt x="101219" y="135636"/>
                    <a:pt x="104521" y="130810"/>
                  </a:cubicBezTo>
                  <a:lnTo>
                    <a:pt x="110363" y="120269"/>
                  </a:lnTo>
                  <a:cubicBezTo>
                    <a:pt x="113919" y="107061"/>
                    <a:pt x="114935" y="99695"/>
                    <a:pt x="114935" y="91567"/>
                  </a:cubicBezTo>
                </a:path>
              </a:pathLst>
            </a:custGeom>
            <a:solidFill>
              <a:srgbClr val="00CC9C"/>
            </a:solidFill>
          </p:spPr>
          <p:txBody>
            <a:bodyPr/>
            <a:lstStyle/>
            <a:p>
              <a:endParaRPr lang="fr-FR"/>
            </a:p>
          </p:txBody>
        </p:sp>
        <p:sp>
          <p:nvSpPr>
            <p:cNvPr id="22" name="Freeform 22"/>
            <p:cNvSpPr/>
            <p:nvPr/>
          </p:nvSpPr>
          <p:spPr>
            <a:xfrm>
              <a:off x="490601" y="335534"/>
              <a:ext cx="144526" cy="175133"/>
            </a:xfrm>
            <a:custGeom>
              <a:avLst/>
              <a:gdLst/>
              <a:ahLst/>
              <a:cxnLst/>
              <a:rect l="l" t="t" r="r" b="b"/>
              <a:pathLst>
                <a:path w="144526" h="175133">
                  <a:moveTo>
                    <a:pt x="0" y="175133"/>
                  </a:moveTo>
                  <a:lnTo>
                    <a:pt x="635" y="157861"/>
                  </a:lnTo>
                  <a:cubicBezTo>
                    <a:pt x="3429" y="143129"/>
                    <a:pt x="5842" y="136398"/>
                    <a:pt x="9398" y="130175"/>
                  </a:cubicBezTo>
                  <a:lnTo>
                    <a:pt x="17653" y="118110"/>
                  </a:lnTo>
                  <a:cubicBezTo>
                    <a:pt x="29845" y="107315"/>
                    <a:pt x="37592" y="101981"/>
                    <a:pt x="47117" y="96774"/>
                  </a:cubicBezTo>
                  <a:lnTo>
                    <a:pt x="62611" y="88519"/>
                  </a:lnTo>
                  <a:cubicBezTo>
                    <a:pt x="75184" y="81915"/>
                    <a:pt x="80518" y="78867"/>
                    <a:pt x="84709" y="76073"/>
                  </a:cubicBezTo>
                  <a:lnTo>
                    <a:pt x="92075" y="70358"/>
                  </a:lnTo>
                  <a:lnTo>
                    <a:pt x="97536" y="61214"/>
                  </a:lnTo>
                  <a:cubicBezTo>
                    <a:pt x="97536" y="51308"/>
                    <a:pt x="95123" y="46228"/>
                    <a:pt x="90297" y="41910"/>
                  </a:cubicBezTo>
                  <a:lnTo>
                    <a:pt x="78613" y="35433"/>
                  </a:lnTo>
                  <a:cubicBezTo>
                    <a:pt x="64770" y="35433"/>
                    <a:pt x="60452" y="36068"/>
                    <a:pt x="56388" y="37338"/>
                  </a:cubicBezTo>
                  <a:lnTo>
                    <a:pt x="48641" y="40386"/>
                  </a:lnTo>
                  <a:lnTo>
                    <a:pt x="38481" y="47244"/>
                  </a:lnTo>
                  <a:cubicBezTo>
                    <a:pt x="32639" y="52705"/>
                    <a:pt x="29972" y="55499"/>
                    <a:pt x="27559" y="58547"/>
                  </a:cubicBezTo>
                  <a:lnTo>
                    <a:pt x="1651" y="28702"/>
                  </a:lnTo>
                  <a:cubicBezTo>
                    <a:pt x="4191" y="25908"/>
                    <a:pt x="8001" y="22860"/>
                    <a:pt x="12827" y="19558"/>
                  </a:cubicBezTo>
                  <a:lnTo>
                    <a:pt x="23241" y="13081"/>
                  </a:lnTo>
                  <a:cubicBezTo>
                    <a:pt x="36195" y="7239"/>
                    <a:pt x="43434" y="4826"/>
                    <a:pt x="51435" y="2921"/>
                  </a:cubicBezTo>
                  <a:lnTo>
                    <a:pt x="76835" y="0"/>
                  </a:lnTo>
                  <a:cubicBezTo>
                    <a:pt x="86995" y="0"/>
                    <a:pt x="96139" y="1270"/>
                    <a:pt x="104140" y="3810"/>
                  </a:cubicBezTo>
                  <a:lnTo>
                    <a:pt x="118872" y="9779"/>
                  </a:lnTo>
                  <a:cubicBezTo>
                    <a:pt x="129921" y="18796"/>
                    <a:pt x="134112" y="24257"/>
                    <a:pt x="137033" y="30607"/>
                  </a:cubicBezTo>
                  <a:lnTo>
                    <a:pt x="141351" y="43815"/>
                  </a:lnTo>
                  <a:cubicBezTo>
                    <a:pt x="141351" y="58293"/>
                    <a:pt x="140081" y="64516"/>
                    <a:pt x="137414" y="69977"/>
                  </a:cubicBezTo>
                  <a:lnTo>
                    <a:pt x="131572" y="80264"/>
                  </a:lnTo>
                  <a:cubicBezTo>
                    <a:pt x="123571" y="88646"/>
                    <a:pt x="119253" y="92329"/>
                    <a:pt x="114427" y="95504"/>
                  </a:cubicBezTo>
                  <a:lnTo>
                    <a:pt x="105156" y="101346"/>
                  </a:lnTo>
                  <a:cubicBezTo>
                    <a:pt x="97155" y="105791"/>
                    <a:pt x="93091" y="108077"/>
                    <a:pt x="88392" y="110744"/>
                  </a:cubicBezTo>
                  <a:lnTo>
                    <a:pt x="79248" y="116205"/>
                  </a:lnTo>
                  <a:cubicBezTo>
                    <a:pt x="70231" y="122428"/>
                    <a:pt x="66040" y="125603"/>
                    <a:pt x="62230" y="128905"/>
                  </a:cubicBezTo>
                  <a:lnTo>
                    <a:pt x="55499" y="135509"/>
                  </a:lnTo>
                  <a:lnTo>
                    <a:pt x="144526" y="138684"/>
                  </a:lnTo>
                  <a:lnTo>
                    <a:pt x="144526" y="175133"/>
                  </a:lnTo>
                  <a:close/>
                </a:path>
              </a:pathLst>
            </a:custGeom>
            <a:solidFill>
              <a:srgbClr val="00CC9C"/>
            </a:solidFill>
          </p:spPr>
          <p:txBody>
            <a:bodyPr/>
            <a:lstStyle/>
            <a:p>
              <a:endParaRPr lang="fr-FR"/>
            </a:p>
          </p:txBody>
        </p:sp>
      </p:grpSp>
      <p:sp>
        <p:nvSpPr>
          <p:cNvPr id="23" name="TextBox 23"/>
          <p:cNvSpPr txBox="1"/>
          <p:nvPr/>
        </p:nvSpPr>
        <p:spPr>
          <a:xfrm>
            <a:off x="2940120" y="7154186"/>
            <a:ext cx="1827276" cy="426034"/>
          </a:xfrm>
          <a:prstGeom prst="rect">
            <a:avLst/>
          </a:prstGeom>
        </p:spPr>
        <p:txBody>
          <a:bodyPr lIns="0" tIns="0" rIns="0" bIns="0" rtlCol="0" anchor="t">
            <a:spAutoFit/>
          </a:bodyPr>
          <a:lstStyle/>
          <a:p>
            <a:pPr algn="l">
              <a:lnSpc>
                <a:spcPts val="3359"/>
              </a:lnSpc>
            </a:pPr>
            <a:r>
              <a:rPr lang="en-US" sz="2400" b="1" i="1" spc="14">
                <a:solidFill>
                  <a:srgbClr val="1A1447"/>
                </a:solidFill>
                <a:latin typeface="IBM Plex Sans Bold Italics"/>
                <a:ea typeface="IBM Plex Sans Bold Italics"/>
                <a:cs typeface="IBM Plex Sans Bold Italics"/>
                <a:sym typeface="IBM Plex Sans Bold Italics"/>
              </a:rPr>
              <a:t>Chiffres Clés</a:t>
            </a:r>
          </a:p>
        </p:txBody>
      </p:sp>
      <p:sp>
        <p:nvSpPr>
          <p:cNvPr id="24" name="TextBox 24"/>
          <p:cNvSpPr txBox="1"/>
          <p:nvPr/>
        </p:nvSpPr>
        <p:spPr>
          <a:xfrm>
            <a:off x="2825439" y="2851268"/>
            <a:ext cx="1921154" cy="426034"/>
          </a:xfrm>
          <a:prstGeom prst="rect">
            <a:avLst/>
          </a:prstGeom>
        </p:spPr>
        <p:txBody>
          <a:bodyPr lIns="0" tIns="0" rIns="0" bIns="0" rtlCol="0" anchor="t">
            <a:spAutoFit/>
          </a:bodyPr>
          <a:lstStyle/>
          <a:p>
            <a:pPr algn="l">
              <a:lnSpc>
                <a:spcPts val="3359"/>
              </a:lnSpc>
            </a:pPr>
            <a:r>
              <a:rPr lang="en-US" sz="2400" b="1" i="1" spc="14">
                <a:solidFill>
                  <a:srgbClr val="1A1447"/>
                </a:solidFill>
                <a:latin typeface="IBM Plex Sans Bold Italics"/>
                <a:ea typeface="IBM Plex Sans Bold Italics"/>
                <a:cs typeface="IBM Plex Sans Bold Italics"/>
                <a:sym typeface="IBM Plex Sans Bold Italics"/>
              </a:rPr>
              <a:t>Nos Missions</a:t>
            </a:r>
          </a:p>
        </p:txBody>
      </p:sp>
      <p:sp>
        <p:nvSpPr>
          <p:cNvPr id="25" name="TextBox 25"/>
          <p:cNvSpPr txBox="1"/>
          <p:nvPr/>
        </p:nvSpPr>
        <p:spPr>
          <a:xfrm>
            <a:off x="888401" y="8544830"/>
            <a:ext cx="1533582" cy="361950"/>
          </a:xfrm>
          <a:prstGeom prst="rect">
            <a:avLst/>
          </a:prstGeom>
        </p:spPr>
        <p:txBody>
          <a:bodyPr lIns="0" tIns="0" rIns="0" bIns="0" rtlCol="0" anchor="t">
            <a:spAutoFit/>
          </a:bodyPr>
          <a:lstStyle/>
          <a:p>
            <a:pPr algn="just">
              <a:lnSpc>
                <a:spcPts val="1439"/>
              </a:lnSpc>
            </a:pPr>
            <a:r>
              <a:rPr lang="en-US" sz="1200" i="1" spc="4">
                <a:solidFill>
                  <a:srgbClr val="1A1942"/>
                </a:solidFill>
                <a:latin typeface="IBM Plex Sans Italics"/>
                <a:ea typeface="IBM Plex Sans Italics"/>
                <a:cs typeface="IBM Plex Sans Italics"/>
                <a:sym typeface="IBM Plex Sans Italics"/>
              </a:rPr>
              <a:t>10 000+ ÉTUDIANTS DEPUIS LA CRÉATION</a:t>
            </a:r>
          </a:p>
        </p:txBody>
      </p:sp>
      <p:sp>
        <p:nvSpPr>
          <p:cNvPr id="26" name="TextBox 26"/>
          <p:cNvSpPr txBox="1"/>
          <p:nvPr/>
        </p:nvSpPr>
        <p:spPr>
          <a:xfrm>
            <a:off x="3181144" y="8569738"/>
            <a:ext cx="1197712" cy="361950"/>
          </a:xfrm>
          <a:prstGeom prst="rect">
            <a:avLst/>
          </a:prstGeom>
        </p:spPr>
        <p:txBody>
          <a:bodyPr lIns="0" tIns="0" rIns="0" bIns="0" rtlCol="0" anchor="t">
            <a:spAutoFit/>
          </a:bodyPr>
          <a:lstStyle/>
          <a:p>
            <a:pPr algn="just">
              <a:lnSpc>
                <a:spcPts val="1439"/>
              </a:lnSpc>
            </a:pPr>
            <a:r>
              <a:rPr lang="en-US" sz="1200" i="1" spc="4">
                <a:solidFill>
                  <a:srgbClr val="1A1942"/>
                </a:solidFill>
                <a:latin typeface="IBM Plex Sans Italics"/>
                <a:ea typeface="IBM Plex Sans Italics"/>
                <a:cs typeface="IBM Plex Sans Italics"/>
                <a:sym typeface="IBM Plex Sans Italics"/>
              </a:rPr>
              <a:t>400 ÉTUDIANTS CHAQUE ANNÉE</a:t>
            </a:r>
          </a:p>
        </p:txBody>
      </p:sp>
      <p:sp>
        <p:nvSpPr>
          <p:cNvPr id="27" name="TextBox 27"/>
          <p:cNvSpPr txBox="1"/>
          <p:nvPr/>
        </p:nvSpPr>
        <p:spPr>
          <a:xfrm>
            <a:off x="5245170" y="8544830"/>
            <a:ext cx="1271321" cy="361950"/>
          </a:xfrm>
          <a:prstGeom prst="rect">
            <a:avLst/>
          </a:prstGeom>
        </p:spPr>
        <p:txBody>
          <a:bodyPr lIns="0" tIns="0" rIns="0" bIns="0" rtlCol="0" anchor="t">
            <a:spAutoFit/>
          </a:bodyPr>
          <a:lstStyle/>
          <a:p>
            <a:pPr algn="ctr">
              <a:lnSpc>
                <a:spcPts val="1439"/>
              </a:lnSpc>
            </a:pPr>
            <a:r>
              <a:rPr lang="en-US" sz="1200" i="1" spc="4">
                <a:solidFill>
                  <a:srgbClr val="1A1942"/>
                </a:solidFill>
                <a:latin typeface="IBM Plex Sans Italics"/>
                <a:ea typeface="IBM Plex Sans Italics"/>
                <a:cs typeface="IBM Plex Sans Italics"/>
                <a:sym typeface="IBM Plex Sans Italics"/>
              </a:rPr>
              <a:t>80 NATIONALITÉS DIFFÉRENTES</a:t>
            </a:r>
          </a:p>
        </p:txBody>
      </p:sp>
      <p:sp>
        <p:nvSpPr>
          <p:cNvPr id="28" name="TextBox 28"/>
          <p:cNvSpPr txBox="1"/>
          <p:nvPr/>
        </p:nvSpPr>
        <p:spPr>
          <a:xfrm>
            <a:off x="659997" y="1733063"/>
            <a:ext cx="6387522" cy="810895"/>
          </a:xfrm>
          <a:prstGeom prst="rect">
            <a:avLst/>
          </a:prstGeom>
        </p:spPr>
        <p:txBody>
          <a:bodyPr lIns="0" tIns="0" rIns="0" bIns="0" rtlCol="0" anchor="t">
            <a:spAutoFit/>
          </a:bodyPr>
          <a:lstStyle/>
          <a:p>
            <a:pPr algn="ctr">
              <a:lnSpc>
                <a:spcPts val="3249"/>
              </a:lnSpc>
            </a:pPr>
            <a:r>
              <a:rPr lang="en-US" sz="1299" b="1" i="1" spc="7">
                <a:solidFill>
                  <a:srgbClr val="EA8C4C"/>
                </a:solidFill>
                <a:latin typeface="IBM Plex Sans Bold Italics"/>
                <a:ea typeface="IBM Plex Sans Bold Italics"/>
                <a:cs typeface="IBM Plex Sans Bold Italics"/>
                <a:sym typeface="IBM Plex Sans Bold Italics"/>
              </a:rPr>
              <a:t>20 ans en 2024 avec les JO !</a:t>
            </a:r>
          </a:p>
          <a:p>
            <a:pPr algn="l">
              <a:lnSpc>
                <a:spcPts val="1380"/>
              </a:lnSpc>
            </a:pPr>
            <a:r>
              <a:rPr lang="en-US" sz="1200" i="1" spc="4">
                <a:solidFill>
                  <a:srgbClr val="1A1942"/>
                </a:solidFill>
                <a:latin typeface="IBM Plex Sans Italics"/>
                <a:ea typeface="IBM Plex Sans Italics"/>
                <a:cs typeface="IBM Plex Sans Italics"/>
                <a:sym typeface="IBM Plex Sans Italics"/>
              </a:rPr>
              <a:t>L’Institut de Langues et de Commerce International (ILCI) est une école de langues et une école de Management pour se former à des niveaux bac+3, bac+5/+6  et bac+8.</a:t>
            </a:r>
          </a:p>
        </p:txBody>
      </p:sp>
      <p:sp>
        <p:nvSpPr>
          <p:cNvPr id="29" name="TextBox 29"/>
          <p:cNvSpPr txBox="1"/>
          <p:nvPr/>
        </p:nvSpPr>
        <p:spPr>
          <a:xfrm>
            <a:off x="2993856" y="3635100"/>
            <a:ext cx="3330906" cy="542925"/>
          </a:xfrm>
          <a:prstGeom prst="rect">
            <a:avLst/>
          </a:prstGeom>
        </p:spPr>
        <p:txBody>
          <a:bodyPr lIns="0" tIns="0" rIns="0" bIns="0" rtlCol="0" anchor="t">
            <a:spAutoFit/>
          </a:bodyPr>
          <a:lstStyle/>
          <a:p>
            <a:pPr algn="l">
              <a:lnSpc>
                <a:spcPts val="1439"/>
              </a:lnSpc>
            </a:pPr>
            <a:r>
              <a:rPr lang="en-US" sz="1200" b="1" i="1" spc="4">
                <a:solidFill>
                  <a:srgbClr val="1A1942"/>
                </a:solidFill>
                <a:latin typeface="IBM Plex Sans Bold Italics"/>
                <a:ea typeface="IBM Plex Sans Bold Italics"/>
                <a:cs typeface="IBM Plex Sans Bold Italics"/>
                <a:sym typeface="IBM Plex Sans Bold Italics"/>
              </a:rPr>
              <a:t>Sensibiliser</a:t>
            </a:r>
            <a:r>
              <a:rPr lang="en-US" sz="1200" i="1" spc="4">
                <a:solidFill>
                  <a:srgbClr val="1A1942"/>
                </a:solidFill>
                <a:latin typeface="IBM Plex Sans Italics"/>
                <a:ea typeface="IBM Plex Sans Italics"/>
                <a:cs typeface="IBM Plex Sans Italics"/>
                <a:sym typeface="IBM Plex Sans Italics"/>
              </a:rPr>
              <a:t> les futurs professionnels </a:t>
            </a:r>
            <a:r>
              <a:rPr lang="en-US" sz="1200" b="1" i="1" spc="4">
                <a:solidFill>
                  <a:srgbClr val="1A1942"/>
                </a:solidFill>
                <a:latin typeface="IBM Plex Sans Bold Italics"/>
                <a:ea typeface="IBM Plex Sans Bold Italics"/>
                <a:cs typeface="IBM Plex Sans Bold Italics"/>
                <a:sym typeface="IBM Plex Sans Bold Italics"/>
              </a:rPr>
              <a:t>aux réalités </a:t>
            </a:r>
            <a:r>
              <a:rPr lang="en-US" sz="1200" i="1" spc="4">
                <a:solidFill>
                  <a:srgbClr val="1A1942"/>
                </a:solidFill>
                <a:latin typeface="IBM Plex Sans Italics"/>
                <a:ea typeface="IBM Plex Sans Italics"/>
                <a:cs typeface="IBM Plex Sans Italics"/>
                <a:sym typeface="IBM Plex Sans Italics"/>
              </a:rPr>
              <a:t>du monde </a:t>
            </a:r>
            <a:r>
              <a:rPr lang="en-US" sz="1200" b="1" i="1" spc="4">
                <a:solidFill>
                  <a:srgbClr val="1A1942"/>
                </a:solidFill>
                <a:latin typeface="IBM Plex Sans Bold Italics"/>
                <a:ea typeface="IBM Plex Sans Bold Italics"/>
                <a:cs typeface="IBM Plex Sans Bold Italics"/>
                <a:sym typeface="IBM Plex Sans Bold Italics"/>
              </a:rPr>
              <a:t>du travail, </a:t>
            </a:r>
            <a:r>
              <a:rPr lang="en-US" sz="1200" i="1" spc="4">
                <a:solidFill>
                  <a:srgbClr val="1A1942"/>
                </a:solidFill>
                <a:latin typeface="IBM Plex Sans Italics"/>
                <a:ea typeface="IBM Plex Sans Italics"/>
                <a:cs typeface="IBM Plex Sans Italics"/>
                <a:sym typeface="IBM Plex Sans Italics"/>
              </a:rPr>
              <a:t>de l’</a:t>
            </a:r>
            <a:r>
              <a:rPr lang="en-US" sz="1200" b="1" i="1" spc="4">
                <a:solidFill>
                  <a:srgbClr val="1A1942"/>
                </a:solidFill>
                <a:latin typeface="IBM Plex Sans Bold Italics"/>
                <a:ea typeface="IBM Plex Sans Bold Italics"/>
                <a:cs typeface="IBM Plex Sans Bold Italics"/>
                <a:sym typeface="IBM Plex Sans Bold Italics"/>
              </a:rPr>
              <a:t>économie </a:t>
            </a:r>
            <a:r>
              <a:rPr lang="en-US" sz="1200" i="1" spc="4">
                <a:solidFill>
                  <a:srgbClr val="1A1942"/>
                </a:solidFill>
                <a:latin typeface="IBM Plex Sans Italics"/>
                <a:ea typeface="IBM Plex Sans Italics"/>
                <a:cs typeface="IBM Plex Sans Italics"/>
                <a:sym typeface="IBM Plex Sans Italics"/>
              </a:rPr>
              <a:t>et la</a:t>
            </a:r>
            <a:r>
              <a:rPr lang="en-US" sz="1200" b="1" i="1" spc="4">
                <a:solidFill>
                  <a:srgbClr val="1A1942"/>
                </a:solidFill>
                <a:latin typeface="IBM Plex Sans Bold Italics"/>
                <a:ea typeface="IBM Plex Sans Bold Italics"/>
                <a:cs typeface="IBM Plex Sans Bold Italics"/>
                <a:sym typeface="IBM Plex Sans Bold Italics"/>
              </a:rPr>
              <a:t> géopolitique</a:t>
            </a:r>
            <a:r>
              <a:rPr lang="en-US" sz="1200" i="1" spc="4">
                <a:solidFill>
                  <a:srgbClr val="1A1942"/>
                </a:solidFill>
                <a:latin typeface="IBM Plex Sans Italics"/>
                <a:ea typeface="IBM Plex Sans Italics"/>
                <a:cs typeface="IBM Plex Sans Italics"/>
                <a:sym typeface="IBM Plex Sans Italics"/>
              </a:rPr>
              <a:t> mondiale</a:t>
            </a:r>
          </a:p>
        </p:txBody>
      </p:sp>
      <p:sp>
        <p:nvSpPr>
          <p:cNvPr id="30" name="TextBox 30"/>
          <p:cNvSpPr txBox="1"/>
          <p:nvPr/>
        </p:nvSpPr>
        <p:spPr>
          <a:xfrm>
            <a:off x="2985991" y="5753834"/>
            <a:ext cx="3338770" cy="542925"/>
          </a:xfrm>
          <a:prstGeom prst="rect">
            <a:avLst/>
          </a:prstGeom>
        </p:spPr>
        <p:txBody>
          <a:bodyPr lIns="0" tIns="0" rIns="0" bIns="0" rtlCol="0" anchor="t">
            <a:spAutoFit/>
          </a:bodyPr>
          <a:lstStyle/>
          <a:p>
            <a:pPr algn="l">
              <a:lnSpc>
                <a:spcPts val="1439"/>
              </a:lnSpc>
            </a:pPr>
            <a:r>
              <a:rPr lang="en-US" sz="1200" i="1" spc="4">
                <a:solidFill>
                  <a:srgbClr val="1A1942"/>
                </a:solidFill>
                <a:latin typeface="IBM Plex Sans Italics"/>
                <a:ea typeface="IBM Plex Sans Italics"/>
                <a:cs typeface="IBM Plex Sans Italics"/>
                <a:sym typeface="IBM Plex Sans Italics"/>
              </a:rPr>
              <a:t>Inculquer le </a:t>
            </a:r>
            <a:r>
              <a:rPr lang="en-US" sz="1200" b="1" i="1" spc="4">
                <a:solidFill>
                  <a:srgbClr val="1A1942"/>
                </a:solidFill>
                <a:latin typeface="IBM Plex Sans Bold Italics"/>
                <a:ea typeface="IBM Plex Sans Bold Italics"/>
                <a:cs typeface="IBM Plex Sans Bold Italics"/>
                <a:sym typeface="IBM Plex Sans Bold Italics"/>
              </a:rPr>
              <a:t>travail d’équipe</a:t>
            </a:r>
            <a:r>
              <a:rPr lang="en-US" sz="1200" i="1" spc="4">
                <a:solidFill>
                  <a:srgbClr val="1A1942"/>
                </a:solidFill>
                <a:latin typeface="IBM Plex Sans Italics"/>
                <a:ea typeface="IBM Plex Sans Italics"/>
                <a:cs typeface="IBM Plex Sans Italics"/>
                <a:sym typeface="IBM Plex Sans Italics"/>
              </a:rPr>
              <a:t>, le </a:t>
            </a:r>
            <a:r>
              <a:rPr lang="en-US" sz="1200" b="1" i="1" spc="4">
                <a:solidFill>
                  <a:srgbClr val="1A1942"/>
                </a:solidFill>
                <a:latin typeface="IBM Plex Sans Bold Italics"/>
                <a:ea typeface="IBM Plex Sans Bold Italics"/>
                <a:cs typeface="IBM Plex Sans Bold Italics"/>
                <a:sym typeface="IBM Plex Sans Bold Italics"/>
              </a:rPr>
              <a:t>respect</a:t>
            </a:r>
            <a:r>
              <a:rPr lang="en-US" sz="1200" i="1" spc="4">
                <a:solidFill>
                  <a:srgbClr val="1A1942"/>
                </a:solidFill>
                <a:latin typeface="IBM Plex Sans Italics"/>
                <a:ea typeface="IBM Plex Sans Italics"/>
                <a:cs typeface="IBM Plex Sans Italics"/>
                <a:sym typeface="IBM Plex Sans Italics"/>
              </a:rPr>
              <a:t>, la </a:t>
            </a:r>
            <a:r>
              <a:rPr lang="en-US" sz="1200" b="1" i="1" spc="4">
                <a:solidFill>
                  <a:srgbClr val="1A1942"/>
                </a:solidFill>
                <a:latin typeface="IBM Plex Sans Bold Italics"/>
                <a:ea typeface="IBM Plex Sans Bold Italics"/>
                <a:cs typeface="IBM Plex Sans Bold Italics"/>
                <a:sym typeface="IBM Plex Sans Bold Italics"/>
              </a:rPr>
              <a:t>responsabilité</a:t>
            </a:r>
            <a:r>
              <a:rPr lang="en-US" sz="1200" i="1" spc="4">
                <a:solidFill>
                  <a:srgbClr val="1A1942"/>
                </a:solidFill>
                <a:latin typeface="IBM Plex Sans Italics"/>
                <a:ea typeface="IBM Plex Sans Italics"/>
                <a:cs typeface="IBM Plex Sans Italics"/>
                <a:sym typeface="IBM Plex Sans Italics"/>
              </a:rPr>
              <a:t>, </a:t>
            </a:r>
            <a:r>
              <a:rPr lang="en-US" sz="1200" b="1" i="1" spc="4">
                <a:solidFill>
                  <a:srgbClr val="1A1942"/>
                </a:solidFill>
                <a:latin typeface="IBM Plex Sans Bold Italics"/>
                <a:ea typeface="IBM Plex Sans Bold Italics"/>
                <a:cs typeface="IBM Plex Sans Bold Italics"/>
                <a:sym typeface="IBM Plex Sans Bold Italics"/>
              </a:rPr>
              <a:t>l’agilité</a:t>
            </a:r>
            <a:r>
              <a:rPr lang="en-US" sz="1200" i="1" spc="4">
                <a:solidFill>
                  <a:srgbClr val="1A1942"/>
                </a:solidFill>
                <a:latin typeface="IBM Plex Sans Italics"/>
                <a:ea typeface="IBM Plex Sans Italics"/>
                <a:cs typeface="IBM Plex Sans Italics"/>
                <a:sym typeface="IBM Plex Sans Italics"/>
              </a:rPr>
              <a:t>, </a:t>
            </a:r>
            <a:r>
              <a:rPr lang="en-US" sz="1200" b="1" i="1" spc="4">
                <a:solidFill>
                  <a:srgbClr val="1A1942"/>
                </a:solidFill>
                <a:latin typeface="IBM Plex Sans Bold Italics"/>
                <a:ea typeface="IBM Plex Sans Bold Italics"/>
                <a:cs typeface="IBM Plex Sans Bold Italics"/>
                <a:sym typeface="IBM Plex Sans Bold Italics"/>
              </a:rPr>
              <a:t>l’autonomie </a:t>
            </a:r>
            <a:r>
              <a:rPr lang="en-US" sz="1200" i="1" spc="4">
                <a:solidFill>
                  <a:srgbClr val="1A1942"/>
                </a:solidFill>
                <a:latin typeface="IBM Plex Sans Italics"/>
                <a:ea typeface="IBM Plex Sans Italics"/>
                <a:cs typeface="IBM Plex Sans Italics"/>
                <a:sym typeface="IBM Plex Sans Italics"/>
              </a:rPr>
              <a:t>et la prise </a:t>
            </a:r>
            <a:r>
              <a:rPr lang="en-US" sz="1200" b="1" i="1" spc="4">
                <a:solidFill>
                  <a:srgbClr val="1A1942"/>
                </a:solidFill>
                <a:latin typeface="IBM Plex Sans Bold Italics"/>
                <a:ea typeface="IBM Plex Sans Bold Italics"/>
                <a:cs typeface="IBM Plex Sans Bold Italics"/>
                <a:sym typeface="IBM Plex Sans Bold Italics"/>
              </a:rPr>
              <a:t>d’initiatives</a:t>
            </a:r>
            <a:r>
              <a:rPr lang="en-US" sz="1200" i="1" spc="4">
                <a:solidFill>
                  <a:srgbClr val="1A1942"/>
                </a:solidFill>
                <a:latin typeface="IBM Plex Sans Italics"/>
                <a:ea typeface="IBM Plex Sans Italics"/>
                <a:cs typeface="IBM Plex Sans Italics"/>
                <a:sym typeface="IBM Plex Sans Italics"/>
              </a:rPr>
              <a:t>.</a:t>
            </a:r>
          </a:p>
        </p:txBody>
      </p:sp>
      <p:sp>
        <p:nvSpPr>
          <p:cNvPr id="31" name="TextBox 31"/>
          <p:cNvSpPr txBox="1"/>
          <p:nvPr/>
        </p:nvSpPr>
        <p:spPr>
          <a:xfrm>
            <a:off x="2985991" y="4612568"/>
            <a:ext cx="3338770" cy="723900"/>
          </a:xfrm>
          <a:prstGeom prst="rect">
            <a:avLst/>
          </a:prstGeom>
        </p:spPr>
        <p:txBody>
          <a:bodyPr lIns="0" tIns="0" rIns="0" bIns="0" rtlCol="0" anchor="t">
            <a:spAutoFit/>
          </a:bodyPr>
          <a:lstStyle/>
          <a:p>
            <a:pPr algn="l">
              <a:lnSpc>
                <a:spcPts val="1439"/>
              </a:lnSpc>
            </a:pPr>
            <a:r>
              <a:rPr lang="en-US" sz="1200" i="1" spc="4">
                <a:solidFill>
                  <a:srgbClr val="1A1942"/>
                </a:solidFill>
                <a:latin typeface="IBM Plex Sans Italics"/>
                <a:ea typeface="IBM Plex Sans Italics"/>
                <a:cs typeface="IBM Plex Sans Italics"/>
                <a:sym typeface="IBM Plex Sans Italics"/>
              </a:rPr>
              <a:t>Permettre à nos étudiants de </a:t>
            </a:r>
            <a:r>
              <a:rPr lang="en-US" sz="1200" b="1" i="1" spc="4">
                <a:solidFill>
                  <a:srgbClr val="1A1942"/>
                </a:solidFill>
                <a:latin typeface="IBM Plex Sans Bold Italics"/>
                <a:ea typeface="IBM Plex Sans Bold Italics"/>
                <a:cs typeface="IBM Plex Sans Bold Italics"/>
                <a:sym typeface="IBM Plex Sans Bold Italics"/>
              </a:rPr>
              <a:t>maîtriser les dernières outils</a:t>
            </a:r>
            <a:r>
              <a:rPr lang="en-US" sz="1200" i="1" spc="4">
                <a:solidFill>
                  <a:srgbClr val="1A1942"/>
                </a:solidFill>
                <a:latin typeface="IBM Plex Sans Italics"/>
                <a:ea typeface="IBM Plex Sans Italics"/>
                <a:cs typeface="IBM Plex Sans Italics"/>
                <a:sym typeface="IBM Plex Sans Italics"/>
              </a:rPr>
              <a:t> métiers et </a:t>
            </a:r>
            <a:r>
              <a:rPr lang="en-US" sz="1200" b="1" i="1" spc="4">
                <a:solidFill>
                  <a:srgbClr val="1A1942"/>
                </a:solidFill>
                <a:latin typeface="IBM Plex Sans Bold Italics"/>
                <a:ea typeface="IBM Plex Sans Bold Italics"/>
                <a:cs typeface="IBM Plex Sans Bold Italics"/>
                <a:sym typeface="IBM Plex Sans Bold Italics"/>
              </a:rPr>
              <a:t>intégrer l’IA</a:t>
            </a:r>
            <a:r>
              <a:rPr lang="en-US" sz="1200" i="1" spc="4">
                <a:solidFill>
                  <a:srgbClr val="1A1942"/>
                </a:solidFill>
                <a:latin typeface="IBM Plex Sans Italics"/>
                <a:ea typeface="IBM Plex Sans Italics"/>
                <a:cs typeface="IBM Plex Sans Italics"/>
                <a:sym typeface="IBM Plex Sans Italics"/>
              </a:rPr>
              <a:t> dans leur quotidien pour </a:t>
            </a:r>
            <a:r>
              <a:rPr lang="en-US" sz="1200" b="1" i="1" spc="4">
                <a:solidFill>
                  <a:srgbClr val="1A1942"/>
                </a:solidFill>
                <a:latin typeface="IBM Plex Sans Bold Italics"/>
                <a:ea typeface="IBM Plex Sans Bold Italics"/>
                <a:cs typeface="IBM Plex Sans Bold Italics"/>
                <a:sym typeface="IBM Plex Sans Bold Italics"/>
              </a:rPr>
              <a:t>accélérer la digitalisation</a:t>
            </a:r>
            <a:r>
              <a:rPr lang="en-US" sz="1200" i="1" spc="4">
                <a:solidFill>
                  <a:srgbClr val="1A1942"/>
                </a:solidFill>
                <a:latin typeface="IBM Plex Sans Italics"/>
                <a:ea typeface="IBM Plex Sans Italics"/>
                <a:cs typeface="IBM Plex Sans Italics"/>
                <a:sym typeface="IBM Plex Sans Italics"/>
              </a:rPr>
              <a:t> des entreprises</a:t>
            </a:r>
          </a:p>
        </p:txBody>
      </p:sp>
      <p:sp>
        <p:nvSpPr>
          <p:cNvPr id="32" name="TextBox 32"/>
          <p:cNvSpPr txBox="1"/>
          <p:nvPr/>
        </p:nvSpPr>
        <p:spPr>
          <a:xfrm>
            <a:off x="3634609" y="9395084"/>
            <a:ext cx="3169391" cy="533400"/>
          </a:xfrm>
          <a:prstGeom prst="rect">
            <a:avLst/>
          </a:prstGeom>
        </p:spPr>
        <p:txBody>
          <a:bodyPr lIns="0" tIns="0" rIns="0" bIns="0" rtlCol="0" anchor="t">
            <a:spAutoFit/>
          </a:bodyPr>
          <a:lstStyle/>
          <a:p>
            <a:pPr algn="r">
              <a:lnSpc>
                <a:spcPts val="2160"/>
              </a:lnSpc>
            </a:pPr>
            <a:r>
              <a:rPr lang="en-US" sz="1800" b="1" i="1" spc="10">
                <a:solidFill>
                  <a:srgbClr val="EA8C4C"/>
                </a:solidFill>
                <a:latin typeface="IBM Plex Sans Bold Italics"/>
                <a:ea typeface="IBM Plex Sans Bold Italics"/>
                <a:cs typeface="IBM Plex Sans Bold Italics"/>
                <a:sym typeface="IBM Plex Sans Bold Italics"/>
              </a:rPr>
              <a:t>Notre objectif, votre réussite</a:t>
            </a:r>
          </a:p>
          <a:p>
            <a:pPr algn="r">
              <a:lnSpc>
                <a:spcPts val="2160"/>
              </a:lnSpc>
            </a:pPr>
            <a:r>
              <a:rPr lang="en-US" sz="1800" b="1" i="1" spc="10">
                <a:solidFill>
                  <a:srgbClr val="EA8C4C"/>
                </a:solidFill>
                <a:latin typeface="IBM Plex Sans Bold Italics"/>
                <a:ea typeface="IBM Plex Sans Bold Italics"/>
                <a:cs typeface="IBM Plex Sans Bold Italics"/>
                <a:sym typeface="IBM Plex Sans Bold Italics"/>
              </a:rPr>
              <a:t>Dream Big, Reach High !</a:t>
            </a:r>
          </a:p>
        </p:txBody>
      </p:sp>
      <p:sp>
        <p:nvSpPr>
          <p:cNvPr id="33" name="TextBox 33"/>
          <p:cNvSpPr txBox="1"/>
          <p:nvPr/>
        </p:nvSpPr>
        <p:spPr>
          <a:xfrm>
            <a:off x="665998" y="1366476"/>
            <a:ext cx="5850493" cy="321907"/>
          </a:xfrm>
          <a:prstGeom prst="rect">
            <a:avLst/>
          </a:prstGeom>
        </p:spPr>
        <p:txBody>
          <a:bodyPr lIns="0" tIns="0" rIns="0" bIns="0" rtlCol="0" anchor="t">
            <a:spAutoFit/>
          </a:bodyPr>
          <a:lstStyle/>
          <a:p>
            <a:pPr algn="l">
              <a:lnSpc>
                <a:spcPts val="2520"/>
              </a:lnSpc>
            </a:pPr>
            <a:r>
              <a:rPr lang="en-US" sz="1800" b="1" i="1" spc="10">
                <a:solidFill>
                  <a:srgbClr val="1A1447"/>
                </a:solidFill>
                <a:latin typeface="IBM Plex Sans Bold Italics"/>
                <a:ea typeface="IBM Plex Sans Bold Italics"/>
                <a:cs typeface="IBM Plex Sans Bold Italics"/>
                <a:sym typeface="IBM Plex Sans Bold Italics"/>
              </a:rPr>
              <a:t>chez l’Institut de Langues et de Commerce International</a:t>
            </a:r>
          </a:p>
        </p:txBody>
      </p:sp>
      <p:sp>
        <p:nvSpPr>
          <p:cNvPr id="34" name="TextBox 34"/>
          <p:cNvSpPr txBox="1"/>
          <p:nvPr/>
        </p:nvSpPr>
        <p:spPr>
          <a:xfrm>
            <a:off x="2522201" y="10407263"/>
            <a:ext cx="2515629" cy="151428"/>
          </a:xfrm>
          <a:prstGeom prst="rect">
            <a:avLst/>
          </a:prstGeom>
        </p:spPr>
        <p:txBody>
          <a:bodyPr lIns="0" tIns="0" rIns="0" bIns="0" rtlCol="0" anchor="t">
            <a:spAutoFit/>
          </a:bodyPr>
          <a:lstStyle/>
          <a:p>
            <a:pPr algn="l">
              <a:lnSpc>
                <a:spcPts val="1260"/>
              </a:lnSpc>
            </a:pPr>
            <a:r>
              <a:rPr lang="en-US" sz="900" i="1" spc="25">
                <a:solidFill>
                  <a:srgbClr val="939496"/>
                </a:solidFill>
                <a:latin typeface="IBM Plex Sans Italics"/>
                <a:ea typeface="IBM Plex Sans Italics"/>
                <a:cs typeface="IBM Plex Sans Italics"/>
                <a:sym typeface="IBM Plex Sans Italics"/>
              </a:rPr>
              <a:t>Etablissement d’enseignement supérieur privé</a:t>
            </a:r>
          </a:p>
        </p:txBody>
      </p:sp>
      <p:sp>
        <p:nvSpPr>
          <p:cNvPr id="35" name="TextBox 35"/>
          <p:cNvSpPr txBox="1"/>
          <p:nvPr/>
        </p:nvSpPr>
        <p:spPr>
          <a:xfrm>
            <a:off x="659997" y="751751"/>
            <a:ext cx="2569464" cy="643814"/>
          </a:xfrm>
          <a:prstGeom prst="rect">
            <a:avLst/>
          </a:prstGeom>
        </p:spPr>
        <p:txBody>
          <a:bodyPr lIns="0" tIns="0" rIns="0" bIns="0" rtlCol="0" anchor="t">
            <a:spAutoFit/>
          </a:bodyPr>
          <a:lstStyle/>
          <a:p>
            <a:pPr algn="l">
              <a:lnSpc>
                <a:spcPts val="5040"/>
              </a:lnSpc>
            </a:pPr>
            <a:r>
              <a:rPr lang="en-US" sz="3600" b="1" i="1" spc="21">
                <a:solidFill>
                  <a:srgbClr val="EA8C43"/>
                </a:solidFill>
                <a:latin typeface="IBM Plex Sans Bold Italics"/>
                <a:ea typeface="IBM Plex Sans Bold Italics"/>
                <a:cs typeface="IBM Plex Sans Bold Italics"/>
                <a:sym typeface="IBM Plex Sans Bold Italics"/>
              </a:rPr>
              <a:t>BIENVENUE</a:t>
            </a:r>
          </a:p>
        </p:txBody>
      </p:sp>
      <p:sp>
        <p:nvSpPr>
          <p:cNvPr id="36" name="TextBox 99"/>
          <p:cNvSpPr txBox="1"/>
          <p:nvPr/>
        </p:nvSpPr>
        <p:spPr>
          <a:xfrm>
            <a:off x="6784953" y="9971913"/>
            <a:ext cx="124463" cy="240566"/>
          </a:xfrm>
          <a:prstGeom prst="rect">
            <a:avLst/>
          </a:prstGeom>
        </p:spPr>
        <p:txBody>
          <a:bodyPr lIns="0" tIns="0" rIns="0" bIns="0" rtlCol="0" anchor="t">
            <a:spAutoFit/>
          </a:bodyPr>
          <a:lstStyle/>
          <a:p>
            <a:pPr algn="l">
              <a:lnSpc>
                <a:spcPts val="1959"/>
              </a:lnSpc>
            </a:pPr>
            <a:r>
              <a:rPr lang="en-US" sz="1399" b="1" spc="8" dirty="0">
                <a:solidFill>
                  <a:srgbClr val="231F20"/>
                </a:solidFill>
                <a:latin typeface="IBM Plex Sans Bold"/>
                <a:ea typeface="IBM Plex Sans Bold"/>
                <a:cs typeface="IBM Plex Sans Bold"/>
                <a:sym typeface="IBM Plex Sans Bold"/>
              </a:rPr>
              <a:t>2</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pSp>
        <p:nvGrpSpPr>
          <p:cNvPr id="2" name="Group 2"/>
          <p:cNvGrpSpPr>
            <a:grpSpLocks noChangeAspect="1"/>
          </p:cNvGrpSpPr>
          <p:nvPr/>
        </p:nvGrpSpPr>
        <p:grpSpPr>
          <a:xfrm>
            <a:off x="1079383" y="4764424"/>
            <a:ext cx="762505" cy="679580"/>
            <a:chOff x="0" y="0"/>
            <a:chExt cx="762495" cy="679577"/>
          </a:xfrm>
        </p:grpSpPr>
        <p:sp>
          <p:nvSpPr>
            <p:cNvPr id="3" name="Freeform 3"/>
            <p:cNvSpPr/>
            <p:nvPr/>
          </p:nvSpPr>
          <p:spPr>
            <a:xfrm>
              <a:off x="63500" y="63500"/>
              <a:ext cx="635508" cy="552577"/>
            </a:xfrm>
            <a:custGeom>
              <a:avLst/>
              <a:gdLst/>
              <a:ahLst/>
              <a:cxnLst/>
              <a:rect l="l" t="t" r="r" b="b"/>
              <a:pathLst>
                <a:path w="635508" h="552577">
                  <a:moveTo>
                    <a:pt x="631698" y="290322"/>
                  </a:moveTo>
                  <a:lnTo>
                    <a:pt x="487045" y="538480"/>
                  </a:lnTo>
                  <a:cubicBezTo>
                    <a:pt x="481965" y="547243"/>
                    <a:pt x="472567" y="552577"/>
                    <a:pt x="462407" y="552577"/>
                  </a:cubicBezTo>
                  <a:lnTo>
                    <a:pt x="173101" y="552577"/>
                  </a:lnTo>
                  <a:cubicBezTo>
                    <a:pt x="162941" y="552577"/>
                    <a:pt x="153543" y="547243"/>
                    <a:pt x="148463" y="538480"/>
                  </a:cubicBezTo>
                  <a:lnTo>
                    <a:pt x="3810" y="290322"/>
                  </a:lnTo>
                  <a:cubicBezTo>
                    <a:pt x="-1270" y="281559"/>
                    <a:pt x="-1270" y="270891"/>
                    <a:pt x="3810" y="262128"/>
                  </a:cubicBezTo>
                  <a:lnTo>
                    <a:pt x="148463" y="14097"/>
                  </a:lnTo>
                  <a:cubicBezTo>
                    <a:pt x="153543" y="5334"/>
                    <a:pt x="162941" y="0"/>
                    <a:pt x="173101" y="0"/>
                  </a:cubicBezTo>
                  <a:lnTo>
                    <a:pt x="462407" y="0"/>
                  </a:lnTo>
                  <a:cubicBezTo>
                    <a:pt x="472567" y="0"/>
                    <a:pt x="481965" y="5334"/>
                    <a:pt x="487045" y="14097"/>
                  </a:cubicBezTo>
                  <a:lnTo>
                    <a:pt x="631698" y="262128"/>
                  </a:lnTo>
                  <a:cubicBezTo>
                    <a:pt x="636778" y="270891"/>
                    <a:pt x="636778" y="281559"/>
                    <a:pt x="631698" y="290322"/>
                  </a:cubicBezTo>
                </a:path>
              </a:pathLst>
            </a:custGeom>
            <a:solidFill>
              <a:srgbClr val="7DE314"/>
            </a:solidFill>
          </p:spPr>
          <p:txBody>
            <a:bodyPr/>
            <a:lstStyle/>
            <a:p>
              <a:endParaRPr lang="fr-FR"/>
            </a:p>
          </p:txBody>
        </p:sp>
        <p:sp>
          <p:nvSpPr>
            <p:cNvPr id="4" name="Freeform 4"/>
            <p:cNvSpPr/>
            <p:nvPr/>
          </p:nvSpPr>
          <p:spPr>
            <a:xfrm>
              <a:off x="260223" y="145923"/>
              <a:ext cx="438785" cy="470027"/>
            </a:xfrm>
            <a:custGeom>
              <a:avLst/>
              <a:gdLst/>
              <a:ahLst/>
              <a:cxnLst/>
              <a:rect l="l" t="t" r="r" b="b"/>
              <a:pathLst>
                <a:path w="438785" h="470027">
                  <a:moveTo>
                    <a:pt x="261239" y="0"/>
                  </a:moveTo>
                  <a:lnTo>
                    <a:pt x="366014" y="179705"/>
                  </a:lnTo>
                  <a:cubicBezTo>
                    <a:pt x="371094" y="188468"/>
                    <a:pt x="371094" y="199136"/>
                    <a:pt x="366014" y="207899"/>
                  </a:cubicBezTo>
                  <a:lnTo>
                    <a:pt x="255905" y="396875"/>
                  </a:lnTo>
                  <a:cubicBezTo>
                    <a:pt x="250825" y="405638"/>
                    <a:pt x="241427" y="410972"/>
                    <a:pt x="231267" y="410972"/>
                  </a:cubicBezTo>
                  <a:lnTo>
                    <a:pt x="10795" y="410972"/>
                  </a:lnTo>
                  <a:cubicBezTo>
                    <a:pt x="6985" y="410972"/>
                    <a:pt x="3429" y="410210"/>
                    <a:pt x="0" y="408813"/>
                  </a:cubicBezTo>
                  <a:lnTo>
                    <a:pt x="61849" y="470027"/>
                  </a:lnTo>
                  <a:lnTo>
                    <a:pt x="265684" y="470027"/>
                  </a:lnTo>
                  <a:cubicBezTo>
                    <a:pt x="275844" y="470027"/>
                    <a:pt x="285242" y="464693"/>
                    <a:pt x="290322" y="455930"/>
                  </a:cubicBezTo>
                  <a:lnTo>
                    <a:pt x="434975" y="208026"/>
                  </a:lnTo>
                  <a:cubicBezTo>
                    <a:pt x="437515" y="203708"/>
                    <a:pt x="438785" y="198755"/>
                    <a:pt x="438785" y="193929"/>
                  </a:cubicBezTo>
                  <a:lnTo>
                    <a:pt x="437515" y="184150"/>
                  </a:lnTo>
                  <a:lnTo>
                    <a:pt x="424434" y="161671"/>
                  </a:lnTo>
                  <a:close/>
                </a:path>
              </a:pathLst>
            </a:custGeom>
            <a:solidFill>
              <a:srgbClr val="3DC903"/>
            </a:solidFill>
          </p:spPr>
          <p:txBody>
            <a:bodyPr/>
            <a:lstStyle/>
            <a:p>
              <a:endParaRPr lang="fr-FR"/>
            </a:p>
          </p:txBody>
        </p:sp>
        <p:sp>
          <p:nvSpPr>
            <p:cNvPr id="5" name="Freeform 5"/>
            <p:cNvSpPr/>
            <p:nvPr/>
          </p:nvSpPr>
          <p:spPr>
            <a:xfrm>
              <a:off x="132461" y="122682"/>
              <a:ext cx="497459" cy="434213"/>
            </a:xfrm>
            <a:custGeom>
              <a:avLst/>
              <a:gdLst/>
              <a:ahLst/>
              <a:cxnLst/>
              <a:rect l="l" t="t" r="r" b="b"/>
              <a:pathLst>
                <a:path w="497459" h="434213">
                  <a:moveTo>
                    <a:pt x="493776" y="231140"/>
                  </a:moveTo>
                  <a:lnTo>
                    <a:pt x="383667" y="420116"/>
                  </a:lnTo>
                  <a:cubicBezTo>
                    <a:pt x="378587" y="428879"/>
                    <a:pt x="369189" y="434213"/>
                    <a:pt x="359029" y="434213"/>
                  </a:cubicBezTo>
                  <a:lnTo>
                    <a:pt x="138557" y="434213"/>
                  </a:lnTo>
                  <a:cubicBezTo>
                    <a:pt x="134747" y="434213"/>
                    <a:pt x="131191" y="433451"/>
                    <a:pt x="127762" y="432054"/>
                  </a:cubicBezTo>
                  <a:lnTo>
                    <a:pt x="127635" y="432054"/>
                  </a:lnTo>
                  <a:lnTo>
                    <a:pt x="117094" y="425577"/>
                  </a:lnTo>
                  <a:lnTo>
                    <a:pt x="3810" y="231140"/>
                  </a:lnTo>
                  <a:cubicBezTo>
                    <a:pt x="-1270" y="222377"/>
                    <a:pt x="-1270" y="211709"/>
                    <a:pt x="3810" y="202946"/>
                  </a:cubicBezTo>
                  <a:lnTo>
                    <a:pt x="113919" y="14097"/>
                  </a:lnTo>
                  <a:cubicBezTo>
                    <a:pt x="118999" y="5334"/>
                    <a:pt x="128397" y="0"/>
                    <a:pt x="138557" y="0"/>
                  </a:cubicBezTo>
                  <a:lnTo>
                    <a:pt x="358902" y="0"/>
                  </a:lnTo>
                  <a:cubicBezTo>
                    <a:pt x="369062" y="0"/>
                    <a:pt x="378460" y="5334"/>
                    <a:pt x="383540" y="14097"/>
                  </a:cubicBezTo>
                  <a:lnTo>
                    <a:pt x="493649" y="203073"/>
                  </a:lnTo>
                  <a:cubicBezTo>
                    <a:pt x="498729" y="211836"/>
                    <a:pt x="498729" y="222504"/>
                    <a:pt x="493649" y="231267"/>
                  </a:cubicBezTo>
                </a:path>
              </a:pathLst>
            </a:custGeom>
            <a:solidFill>
              <a:srgbClr val="FFFFFF"/>
            </a:solidFill>
          </p:spPr>
          <p:txBody>
            <a:bodyPr/>
            <a:lstStyle/>
            <a:p>
              <a:endParaRPr lang="fr-FR"/>
            </a:p>
          </p:txBody>
        </p:sp>
        <p:sp>
          <p:nvSpPr>
            <p:cNvPr id="6" name="Freeform 6"/>
            <p:cNvSpPr/>
            <p:nvPr/>
          </p:nvSpPr>
          <p:spPr>
            <a:xfrm>
              <a:off x="260477" y="267970"/>
              <a:ext cx="120269" cy="140081"/>
            </a:xfrm>
            <a:custGeom>
              <a:avLst/>
              <a:gdLst/>
              <a:ahLst/>
              <a:cxnLst/>
              <a:rect l="l" t="t" r="r" b="b"/>
              <a:pathLst>
                <a:path w="120269" h="140081">
                  <a:moveTo>
                    <a:pt x="120269" y="70231"/>
                  </a:moveTo>
                  <a:lnTo>
                    <a:pt x="115697" y="98298"/>
                  </a:lnTo>
                  <a:cubicBezTo>
                    <a:pt x="112649" y="106807"/>
                    <a:pt x="108458" y="114173"/>
                    <a:pt x="103124" y="120396"/>
                  </a:cubicBezTo>
                  <a:lnTo>
                    <a:pt x="91440" y="131445"/>
                  </a:lnTo>
                  <a:cubicBezTo>
                    <a:pt x="76708" y="138303"/>
                    <a:pt x="68707" y="140081"/>
                    <a:pt x="60198" y="140081"/>
                  </a:cubicBezTo>
                  <a:lnTo>
                    <a:pt x="43434" y="138430"/>
                  </a:lnTo>
                  <a:cubicBezTo>
                    <a:pt x="28829" y="131572"/>
                    <a:pt x="22479" y="126619"/>
                    <a:pt x="17145" y="120396"/>
                  </a:cubicBezTo>
                  <a:lnTo>
                    <a:pt x="4572" y="98298"/>
                  </a:lnTo>
                  <a:cubicBezTo>
                    <a:pt x="1524" y="89789"/>
                    <a:pt x="0" y="80391"/>
                    <a:pt x="0" y="70231"/>
                  </a:cubicBezTo>
                  <a:lnTo>
                    <a:pt x="4572" y="42164"/>
                  </a:lnTo>
                  <a:cubicBezTo>
                    <a:pt x="7620" y="33655"/>
                    <a:pt x="11811" y="26289"/>
                    <a:pt x="17145" y="20066"/>
                  </a:cubicBezTo>
                  <a:lnTo>
                    <a:pt x="28829" y="8890"/>
                  </a:lnTo>
                  <a:cubicBezTo>
                    <a:pt x="43434" y="1778"/>
                    <a:pt x="51435" y="0"/>
                    <a:pt x="60071" y="0"/>
                  </a:cubicBezTo>
                  <a:lnTo>
                    <a:pt x="76581" y="1778"/>
                  </a:lnTo>
                  <a:cubicBezTo>
                    <a:pt x="91313" y="8890"/>
                    <a:pt x="97663" y="13716"/>
                    <a:pt x="103124" y="19939"/>
                  </a:cubicBezTo>
                  <a:lnTo>
                    <a:pt x="115697" y="42037"/>
                  </a:lnTo>
                  <a:cubicBezTo>
                    <a:pt x="118745" y="50546"/>
                    <a:pt x="120269" y="59944"/>
                    <a:pt x="120269" y="70104"/>
                  </a:cubicBezTo>
                  <a:moveTo>
                    <a:pt x="88773" y="70104"/>
                  </a:moveTo>
                  <a:lnTo>
                    <a:pt x="88011" y="58293"/>
                  </a:lnTo>
                  <a:cubicBezTo>
                    <a:pt x="85217" y="48006"/>
                    <a:pt x="83185" y="43561"/>
                    <a:pt x="80645" y="39878"/>
                  </a:cubicBezTo>
                  <a:lnTo>
                    <a:pt x="75057" y="33401"/>
                  </a:lnTo>
                  <a:lnTo>
                    <a:pt x="64262" y="28448"/>
                  </a:lnTo>
                  <a:cubicBezTo>
                    <a:pt x="55753" y="28448"/>
                    <a:pt x="51816" y="29464"/>
                    <a:pt x="48260" y="31496"/>
                  </a:cubicBezTo>
                  <a:lnTo>
                    <a:pt x="41783" y="36322"/>
                  </a:lnTo>
                  <a:cubicBezTo>
                    <a:pt x="36703" y="43688"/>
                    <a:pt x="34671" y="48133"/>
                    <a:pt x="33274" y="53340"/>
                  </a:cubicBezTo>
                  <a:lnTo>
                    <a:pt x="31115" y="64135"/>
                  </a:lnTo>
                  <a:cubicBezTo>
                    <a:pt x="31115" y="76454"/>
                    <a:pt x="31877" y="82042"/>
                    <a:pt x="33274" y="87122"/>
                  </a:cubicBezTo>
                  <a:lnTo>
                    <a:pt x="36703" y="96520"/>
                  </a:lnTo>
                  <a:cubicBezTo>
                    <a:pt x="41783" y="103886"/>
                    <a:pt x="44831" y="106807"/>
                    <a:pt x="48387" y="108712"/>
                  </a:cubicBezTo>
                  <a:lnTo>
                    <a:pt x="55753" y="111760"/>
                  </a:lnTo>
                  <a:lnTo>
                    <a:pt x="68199" y="110744"/>
                  </a:lnTo>
                  <a:cubicBezTo>
                    <a:pt x="75184" y="106680"/>
                    <a:pt x="78232" y="103886"/>
                    <a:pt x="80772" y="100203"/>
                  </a:cubicBezTo>
                  <a:lnTo>
                    <a:pt x="85344" y="92075"/>
                  </a:lnTo>
                  <a:cubicBezTo>
                    <a:pt x="88138" y="81915"/>
                    <a:pt x="88900" y="76327"/>
                    <a:pt x="88900" y="70104"/>
                  </a:cubicBezTo>
                </a:path>
              </a:pathLst>
            </a:custGeom>
            <a:solidFill>
              <a:srgbClr val="7DE314"/>
            </a:solidFill>
          </p:spPr>
          <p:txBody>
            <a:bodyPr/>
            <a:lstStyle/>
            <a:p>
              <a:endParaRPr lang="fr-FR"/>
            </a:p>
          </p:txBody>
        </p:sp>
        <p:sp>
          <p:nvSpPr>
            <p:cNvPr id="7" name="Freeform 7"/>
            <p:cNvSpPr/>
            <p:nvPr/>
          </p:nvSpPr>
          <p:spPr>
            <a:xfrm>
              <a:off x="399034" y="273939"/>
              <a:ext cx="99187" cy="131953"/>
            </a:xfrm>
            <a:custGeom>
              <a:avLst/>
              <a:gdLst/>
              <a:ahLst/>
              <a:cxnLst/>
              <a:rect l="l" t="t" r="r" b="b"/>
              <a:pathLst>
                <a:path w="99187" h="131953">
                  <a:moveTo>
                    <a:pt x="99187" y="104013"/>
                  </a:moveTo>
                  <a:lnTo>
                    <a:pt x="99187" y="131953"/>
                  </a:lnTo>
                  <a:lnTo>
                    <a:pt x="4572" y="131953"/>
                  </a:lnTo>
                  <a:lnTo>
                    <a:pt x="4572" y="104013"/>
                  </a:lnTo>
                  <a:lnTo>
                    <a:pt x="37719" y="104013"/>
                  </a:lnTo>
                  <a:lnTo>
                    <a:pt x="37719" y="34036"/>
                  </a:lnTo>
                  <a:cubicBezTo>
                    <a:pt x="36322" y="35941"/>
                    <a:pt x="34163" y="37719"/>
                    <a:pt x="31115" y="39751"/>
                  </a:cubicBezTo>
                  <a:lnTo>
                    <a:pt x="24765" y="43434"/>
                  </a:lnTo>
                  <a:lnTo>
                    <a:pt x="13970" y="48260"/>
                  </a:lnTo>
                  <a:cubicBezTo>
                    <a:pt x="6350" y="50419"/>
                    <a:pt x="3048" y="50927"/>
                    <a:pt x="0" y="50927"/>
                  </a:cubicBezTo>
                  <a:lnTo>
                    <a:pt x="0" y="22098"/>
                  </a:lnTo>
                  <a:cubicBezTo>
                    <a:pt x="2794" y="22098"/>
                    <a:pt x="6223" y="21209"/>
                    <a:pt x="10287" y="19431"/>
                  </a:cubicBezTo>
                  <a:lnTo>
                    <a:pt x="18288" y="15494"/>
                  </a:lnTo>
                  <a:cubicBezTo>
                    <a:pt x="26035" y="10541"/>
                    <a:pt x="29464" y="8128"/>
                    <a:pt x="32258" y="5715"/>
                  </a:cubicBezTo>
                  <a:lnTo>
                    <a:pt x="36957" y="1397"/>
                  </a:lnTo>
                  <a:lnTo>
                    <a:pt x="69723" y="0"/>
                  </a:lnTo>
                  <a:lnTo>
                    <a:pt x="69723" y="103886"/>
                  </a:lnTo>
                  <a:close/>
                </a:path>
              </a:pathLst>
            </a:custGeom>
            <a:solidFill>
              <a:srgbClr val="7DE314"/>
            </a:solidFill>
          </p:spPr>
          <p:txBody>
            <a:bodyPr/>
            <a:lstStyle/>
            <a:p>
              <a:endParaRPr lang="fr-FR"/>
            </a:p>
          </p:txBody>
        </p:sp>
      </p:grpSp>
      <p:grpSp>
        <p:nvGrpSpPr>
          <p:cNvPr id="8" name="Group 8"/>
          <p:cNvGrpSpPr>
            <a:grpSpLocks noChangeAspect="1"/>
          </p:cNvGrpSpPr>
          <p:nvPr/>
        </p:nvGrpSpPr>
        <p:grpSpPr>
          <a:xfrm>
            <a:off x="3338779" y="4757195"/>
            <a:ext cx="762505" cy="686800"/>
            <a:chOff x="0" y="0"/>
            <a:chExt cx="762495" cy="686803"/>
          </a:xfrm>
        </p:grpSpPr>
        <p:sp>
          <p:nvSpPr>
            <p:cNvPr id="9" name="Freeform 9"/>
            <p:cNvSpPr/>
            <p:nvPr/>
          </p:nvSpPr>
          <p:spPr>
            <a:xfrm>
              <a:off x="63500" y="63500"/>
              <a:ext cx="635508" cy="559689"/>
            </a:xfrm>
            <a:custGeom>
              <a:avLst/>
              <a:gdLst/>
              <a:ahLst/>
              <a:cxnLst/>
              <a:rect l="l" t="t" r="r" b="b"/>
              <a:pathLst>
                <a:path w="635508" h="559689">
                  <a:moveTo>
                    <a:pt x="631698" y="294132"/>
                  </a:moveTo>
                  <a:lnTo>
                    <a:pt x="487045" y="545465"/>
                  </a:lnTo>
                  <a:cubicBezTo>
                    <a:pt x="481965" y="554355"/>
                    <a:pt x="472567" y="559689"/>
                    <a:pt x="462407" y="559689"/>
                  </a:cubicBezTo>
                  <a:lnTo>
                    <a:pt x="173101" y="559689"/>
                  </a:lnTo>
                  <a:cubicBezTo>
                    <a:pt x="162941" y="559689"/>
                    <a:pt x="153543" y="554228"/>
                    <a:pt x="148463" y="545465"/>
                  </a:cubicBezTo>
                  <a:lnTo>
                    <a:pt x="3810" y="294132"/>
                  </a:lnTo>
                  <a:cubicBezTo>
                    <a:pt x="-1270" y="285242"/>
                    <a:pt x="-1270" y="274447"/>
                    <a:pt x="3810" y="265557"/>
                  </a:cubicBezTo>
                  <a:lnTo>
                    <a:pt x="148463" y="14224"/>
                  </a:lnTo>
                  <a:cubicBezTo>
                    <a:pt x="153543" y="5334"/>
                    <a:pt x="162941" y="0"/>
                    <a:pt x="173101" y="0"/>
                  </a:cubicBezTo>
                  <a:lnTo>
                    <a:pt x="462407" y="0"/>
                  </a:lnTo>
                  <a:cubicBezTo>
                    <a:pt x="472567" y="0"/>
                    <a:pt x="481965" y="5461"/>
                    <a:pt x="487045" y="14224"/>
                  </a:cubicBezTo>
                  <a:lnTo>
                    <a:pt x="631698" y="265684"/>
                  </a:lnTo>
                  <a:cubicBezTo>
                    <a:pt x="636778" y="274574"/>
                    <a:pt x="636778" y="285369"/>
                    <a:pt x="631698" y="294259"/>
                  </a:cubicBezTo>
                </a:path>
              </a:pathLst>
            </a:custGeom>
            <a:solidFill>
              <a:srgbClr val="00CC9C"/>
            </a:solidFill>
          </p:spPr>
          <p:txBody>
            <a:bodyPr/>
            <a:lstStyle/>
            <a:p>
              <a:endParaRPr lang="fr-FR"/>
            </a:p>
          </p:txBody>
        </p:sp>
        <p:sp>
          <p:nvSpPr>
            <p:cNvPr id="10" name="Freeform 10"/>
            <p:cNvSpPr/>
            <p:nvPr/>
          </p:nvSpPr>
          <p:spPr>
            <a:xfrm>
              <a:off x="260223" y="147066"/>
              <a:ext cx="438785" cy="476123"/>
            </a:xfrm>
            <a:custGeom>
              <a:avLst/>
              <a:gdLst/>
              <a:ahLst/>
              <a:cxnLst/>
              <a:rect l="l" t="t" r="r" b="b"/>
              <a:pathLst>
                <a:path w="438785" h="476123">
                  <a:moveTo>
                    <a:pt x="261239" y="0"/>
                  </a:moveTo>
                  <a:lnTo>
                    <a:pt x="366014" y="182118"/>
                  </a:lnTo>
                  <a:cubicBezTo>
                    <a:pt x="371094" y="191008"/>
                    <a:pt x="371094" y="201803"/>
                    <a:pt x="366014" y="210693"/>
                  </a:cubicBezTo>
                  <a:lnTo>
                    <a:pt x="255905" y="402082"/>
                  </a:lnTo>
                  <a:cubicBezTo>
                    <a:pt x="250825" y="410972"/>
                    <a:pt x="241427" y="416306"/>
                    <a:pt x="231267" y="416306"/>
                  </a:cubicBezTo>
                  <a:lnTo>
                    <a:pt x="10795" y="416306"/>
                  </a:lnTo>
                  <a:cubicBezTo>
                    <a:pt x="7112" y="416306"/>
                    <a:pt x="3429" y="415544"/>
                    <a:pt x="0" y="414147"/>
                  </a:cubicBezTo>
                  <a:lnTo>
                    <a:pt x="61849" y="476123"/>
                  </a:lnTo>
                  <a:lnTo>
                    <a:pt x="265684" y="476123"/>
                  </a:lnTo>
                  <a:cubicBezTo>
                    <a:pt x="275844" y="476123"/>
                    <a:pt x="285242" y="470662"/>
                    <a:pt x="290322" y="461899"/>
                  </a:cubicBezTo>
                  <a:lnTo>
                    <a:pt x="434975" y="210566"/>
                  </a:lnTo>
                  <a:cubicBezTo>
                    <a:pt x="437515" y="206121"/>
                    <a:pt x="438785" y="201168"/>
                    <a:pt x="438785" y="196342"/>
                  </a:cubicBezTo>
                  <a:lnTo>
                    <a:pt x="437515" y="186436"/>
                  </a:lnTo>
                  <a:lnTo>
                    <a:pt x="424434" y="163576"/>
                  </a:lnTo>
                  <a:close/>
                </a:path>
              </a:pathLst>
            </a:custGeom>
            <a:solidFill>
              <a:srgbClr val="00A35E"/>
            </a:solidFill>
          </p:spPr>
          <p:txBody>
            <a:bodyPr/>
            <a:lstStyle/>
            <a:p>
              <a:endParaRPr lang="fr-FR"/>
            </a:p>
          </p:txBody>
        </p:sp>
        <p:sp>
          <p:nvSpPr>
            <p:cNvPr id="11" name="Freeform 11"/>
            <p:cNvSpPr/>
            <p:nvPr/>
          </p:nvSpPr>
          <p:spPr>
            <a:xfrm>
              <a:off x="132461" y="123444"/>
              <a:ext cx="497459" cy="439928"/>
            </a:xfrm>
            <a:custGeom>
              <a:avLst/>
              <a:gdLst/>
              <a:ahLst/>
              <a:cxnLst/>
              <a:rect l="l" t="t" r="r" b="b"/>
              <a:pathLst>
                <a:path w="497459" h="439928">
                  <a:moveTo>
                    <a:pt x="493776" y="234188"/>
                  </a:moveTo>
                  <a:lnTo>
                    <a:pt x="383667" y="425704"/>
                  </a:lnTo>
                  <a:cubicBezTo>
                    <a:pt x="378587" y="434594"/>
                    <a:pt x="369189" y="439928"/>
                    <a:pt x="359029" y="439928"/>
                  </a:cubicBezTo>
                  <a:lnTo>
                    <a:pt x="138557" y="439928"/>
                  </a:lnTo>
                  <a:cubicBezTo>
                    <a:pt x="134747" y="439928"/>
                    <a:pt x="131191" y="439166"/>
                    <a:pt x="127762" y="437769"/>
                  </a:cubicBezTo>
                  <a:lnTo>
                    <a:pt x="127635" y="437642"/>
                  </a:lnTo>
                  <a:lnTo>
                    <a:pt x="117094" y="431038"/>
                  </a:lnTo>
                  <a:lnTo>
                    <a:pt x="3810" y="234061"/>
                  </a:lnTo>
                  <a:cubicBezTo>
                    <a:pt x="-1270" y="225171"/>
                    <a:pt x="-1270" y="214376"/>
                    <a:pt x="3810" y="205486"/>
                  </a:cubicBezTo>
                  <a:lnTo>
                    <a:pt x="113919" y="14224"/>
                  </a:lnTo>
                  <a:cubicBezTo>
                    <a:pt x="118999" y="5334"/>
                    <a:pt x="128397" y="0"/>
                    <a:pt x="138557" y="0"/>
                  </a:cubicBezTo>
                  <a:lnTo>
                    <a:pt x="358902" y="0"/>
                  </a:lnTo>
                  <a:cubicBezTo>
                    <a:pt x="369062" y="0"/>
                    <a:pt x="378460" y="5461"/>
                    <a:pt x="383540" y="14224"/>
                  </a:cubicBezTo>
                  <a:lnTo>
                    <a:pt x="493649" y="205613"/>
                  </a:lnTo>
                  <a:cubicBezTo>
                    <a:pt x="498729" y="214503"/>
                    <a:pt x="498729" y="225298"/>
                    <a:pt x="493649" y="234188"/>
                  </a:cubicBezTo>
                </a:path>
              </a:pathLst>
            </a:custGeom>
            <a:solidFill>
              <a:srgbClr val="FFFFFF"/>
            </a:solidFill>
          </p:spPr>
          <p:txBody>
            <a:bodyPr/>
            <a:lstStyle/>
            <a:p>
              <a:endParaRPr lang="fr-FR"/>
            </a:p>
          </p:txBody>
        </p:sp>
        <p:sp>
          <p:nvSpPr>
            <p:cNvPr id="12" name="Freeform 12"/>
            <p:cNvSpPr/>
            <p:nvPr/>
          </p:nvSpPr>
          <p:spPr>
            <a:xfrm>
              <a:off x="260477" y="270510"/>
              <a:ext cx="120269" cy="142240"/>
            </a:xfrm>
            <a:custGeom>
              <a:avLst/>
              <a:gdLst/>
              <a:ahLst/>
              <a:cxnLst/>
              <a:rect l="l" t="t" r="r" b="b"/>
              <a:pathLst>
                <a:path w="120269" h="142240">
                  <a:moveTo>
                    <a:pt x="120269" y="71374"/>
                  </a:moveTo>
                  <a:lnTo>
                    <a:pt x="115697" y="99822"/>
                  </a:lnTo>
                  <a:cubicBezTo>
                    <a:pt x="112649" y="108458"/>
                    <a:pt x="108458" y="115951"/>
                    <a:pt x="103124" y="122301"/>
                  </a:cubicBezTo>
                  <a:lnTo>
                    <a:pt x="91440" y="133477"/>
                  </a:lnTo>
                  <a:cubicBezTo>
                    <a:pt x="76708" y="140462"/>
                    <a:pt x="68707" y="142240"/>
                    <a:pt x="60198" y="142240"/>
                  </a:cubicBezTo>
                  <a:lnTo>
                    <a:pt x="43434" y="140462"/>
                  </a:lnTo>
                  <a:cubicBezTo>
                    <a:pt x="28829" y="133477"/>
                    <a:pt x="22479" y="128524"/>
                    <a:pt x="17145" y="122174"/>
                  </a:cubicBezTo>
                  <a:lnTo>
                    <a:pt x="4572" y="99695"/>
                  </a:lnTo>
                  <a:cubicBezTo>
                    <a:pt x="1524" y="91059"/>
                    <a:pt x="0" y="81534"/>
                    <a:pt x="0" y="71247"/>
                  </a:cubicBezTo>
                  <a:lnTo>
                    <a:pt x="4572" y="42799"/>
                  </a:lnTo>
                  <a:cubicBezTo>
                    <a:pt x="7620" y="34163"/>
                    <a:pt x="11811" y="26670"/>
                    <a:pt x="17145" y="20320"/>
                  </a:cubicBezTo>
                  <a:lnTo>
                    <a:pt x="28829" y="9017"/>
                  </a:lnTo>
                  <a:cubicBezTo>
                    <a:pt x="43434" y="1905"/>
                    <a:pt x="51435" y="0"/>
                    <a:pt x="60071" y="0"/>
                  </a:cubicBezTo>
                  <a:lnTo>
                    <a:pt x="76581" y="1778"/>
                  </a:lnTo>
                  <a:cubicBezTo>
                    <a:pt x="91313" y="8890"/>
                    <a:pt x="97663" y="13843"/>
                    <a:pt x="103124" y="20193"/>
                  </a:cubicBezTo>
                  <a:lnTo>
                    <a:pt x="115697" y="42672"/>
                  </a:lnTo>
                  <a:cubicBezTo>
                    <a:pt x="118745" y="51308"/>
                    <a:pt x="120269" y="60833"/>
                    <a:pt x="120269" y="71120"/>
                  </a:cubicBezTo>
                  <a:moveTo>
                    <a:pt x="88773" y="71120"/>
                  </a:moveTo>
                  <a:lnTo>
                    <a:pt x="88011" y="59182"/>
                  </a:lnTo>
                  <a:cubicBezTo>
                    <a:pt x="85217" y="48768"/>
                    <a:pt x="83185" y="44196"/>
                    <a:pt x="80645" y="40513"/>
                  </a:cubicBezTo>
                  <a:lnTo>
                    <a:pt x="75057" y="33909"/>
                  </a:lnTo>
                  <a:lnTo>
                    <a:pt x="64262" y="28829"/>
                  </a:lnTo>
                  <a:cubicBezTo>
                    <a:pt x="55753" y="28829"/>
                    <a:pt x="51816" y="29845"/>
                    <a:pt x="48260" y="31877"/>
                  </a:cubicBezTo>
                  <a:lnTo>
                    <a:pt x="41783" y="36830"/>
                  </a:lnTo>
                  <a:cubicBezTo>
                    <a:pt x="36703" y="44323"/>
                    <a:pt x="34671" y="48768"/>
                    <a:pt x="33274" y="53975"/>
                  </a:cubicBezTo>
                  <a:lnTo>
                    <a:pt x="31115" y="64897"/>
                  </a:lnTo>
                  <a:cubicBezTo>
                    <a:pt x="31115" y="77343"/>
                    <a:pt x="31877" y="83058"/>
                    <a:pt x="33274" y="88138"/>
                  </a:cubicBezTo>
                  <a:lnTo>
                    <a:pt x="36703" y="97790"/>
                  </a:lnTo>
                  <a:cubicBezTo>
                    <a:pt x="41783" y="105283"/>
                    <a:pt x="44831" y="108204"/>
                    <a:pt x="48387" y="110236"/>
                  </a:cubicBezTo>
                  <a:lnTo>
                    <a:pt x="55753" y="113284"/>
                  </a:lnTo>
                  <a:lnTo>
                    <a:pt x="68199" y="112268"/>
                  </a:lnTo>
                  <a:cubicBezTo>
                    <a:pt x="75184" y="108204"/>
                    <a:pt x="78232" y="105283"/>
                    <a:pt x="80772" y="101600"/>
                  </a:cubicBezTo>
                  <a:lnTo>
                    <a:pt x="85344" y="93472"/>
                  </a:lnTo>
                  <a:cubicBezTo>
                    <a:pt x="88138" y="83185"/>
                    <a:pt x="88900" y="77470"/>
                    <a:pt x="88900" y="71247"/>
                  </a:cubicBezTo>
                </a:path>
              </a:pathLst>
            </a:custGeom>
            <a:solidFill>
              <a:srgbClr val="00CC9C"/>
            </a:solidFill>
          </p:spPr>
          <p:txBody>
            <a:bodyPr/>
            <a:lstStyle/>
            <a:p>
              <a:endParaRPr lang="fr-FR"/>
            </a:p>
          </p:txBody>
        </p:sp>
        <p:sp>
          <p:nvSpPr>
            <p:cNvPr id="13" name="Freeform 13"/>
            <p:cNvSpPr/>
            <p:nvPr/>
          </p:nvSpPr>
          <p:spPr>
            <a:xfrm>
              <a:off x="394716" y="274320"/>
              <a:ext cx="112395" cy="136144"/>
            </a:xfrm>
            <a:custGeom>
              <a:avLst/>
              <a:gdLst/>
              <a:ahLst/>
              <a:cxnLst/>
              <a:rect l="l" t="t" r="r" b="b"/>
              <a:pathLst>
                <a:path w="112395" h="136144">
                  <a:moveTo>
                    <a:pt x="0" y="136017"/>
                  </a:moveTo>
                  <a:lnTo>
                    <a:pt x="508" y="122682"/>
                  </a:lnTo>
                  <a:cubicBezTo>
                    <a:pt x="2667" y="111252"/>
                    <a:pt x="4572" y="106045"/>
                    <a:pt x="7366" y="101219"/>
                  </a:cubicBezTo>
                  <a:lnTo>
                    <a:pt x="13843" y="91821"/>
                  </a:lnTo>
                  <a:cubicBezTo>
                    <a:pt x="23368" y="83439"/>
                    <a:pt x="29337" y="79248"/>
                    <a:pt x="36703" y="75184"/>
                  </a:cubicBezTo>
                  <a:lnTo>
                    <a:pt x="48641" y="68707"/>
                  </a:lnTo>
                  <a:cubicBezTo>
                    <a:pt x="58420" y="63500"/>
                    <a:pt x="62484" y="61214"/>
                    <a:pt x="65786" y="58928"/>
                  </a:cubicBezTo>
                  <a:lnTo>
                    <a:pt x="71501" y="54483"/>
                  </a:lnTo>
                  <a:lnTo>
                    <a:pt x="75819" y="47371"/>
                  </a:lnTo>
                  <a:lnTo>
                    <a:pt x="73914" y="35687"/>
                  </a:lnTo>
                  <a:cubicBezTo>
                    <a:pt x="66421" y="28956"/>
                    <a:pt x="61087" y="27305"/>
                    <a:pt x="54102" y="27305"/>
                  </a:cubicBezTo>
                  <a:lnTo>
                    <a:pt x="46990" y="27813"/>
                  </a:lnTo>
                  <a:lnTo>
                    <a:pt x="37846" y="31242"/>
                  </a:lnTo>
                  <a:lnTo>
                    <a:pt x="29972" y="36576"/>
                  </a:lnTo>
                  <a:lnTo>
                    <a:pt x="23368" y="43053"/>
                  </a:lnTo>
                  <a:lnTo>
                    <a:pt x="1397" y="22225"/>
                  </a:lnTo>
                  <a:cubicBezTo>
                    <a:pt x="3429" y="20066"/>
                    <a:pt x="6350" y="17653"/>
                    <a:pt x="10033" y="15113"/>
                  </a:cubicBezTo>
                  <a:lnTo>
                    <a:pt x="18161" y="10160"/>
                  </a:lnTo>
                  <a:cubicBezTo>
                    <a:pt x="28194" y="5588"/>
                    <a:pt x="33909" y="3810"/>
                    <a:pt x="40005" y="2286"/>
                  </a:cubicBezTo>
                  <a:lnTo>
                    <a:pt x="52705" y="0"/>
                  </a:lnTo>
                  <a:cubicBezTo>
                    <a:pt x="67564" y="0"/>
                    <a:pt x="74676" y="1016"/>
                    <a:pt x="80899" y="2921"/>
                  </a:cubicBezTo>
                  <a:lnTo>
                    <a:pt x="92329" y="7620"/>
                  </a:lnTo>
                  <a:cubicBezTo>
                    <a:pt x="100838" y="14605"/>
                    <a:pt x="104140" y="18796"/>
                    <a:pt x="106426" y="23749"/>
                  </a:cubicBezTo>
                  <a:lnTo>
                    <a:pt x="109855" y="34036"/>
                  </a:lnTo>
                  <a:cubicBezTo>
                    <a:pt x="109855" y="45212"/>
                    <a:pt x="108839" y="50038"/>
                    <a:pt x="106807" y="54356"/>
                  </a:cubicBezTo>
                  <a:lnTo>
                    <a:pt x="102235" y="62357"/>
                  </a:lnTo>
                  <a:cubicBezTo>
                    <a:pt x="96012" y="68961"/>
                    <a:pt x="92583" y="71755"/>
                    <a:pt x="89027" y="74168"/>
                  </a:cubicBezTo>
                  <a:lnTo>
                    <a:pt x="81788" y="78740"/>
                  </a:lnTo>
                  <a:lnTo>
                    <a:pt x="72390" y="83947"/>
                  </a:lnTo>
                  <a:cubicBezTo>
                    <a:pt x="65278" y="88011"/>
                    <a:pt x="61722" y="90170"/>
                    <a:pt x="58166" y="92583"/>
                  </a:cubicBezTo>
                  <a:lnTo>
                    <a:pt x="51435" y="97536"/>
                  </a:lnTo>
                  <a:lnTo>
                    <a:pt x="43307" y="105283"/>
                  </a:lnTo>
                  <a:lnTo>
                    <a:pt x="112395" y="107823"/>
                  </a:lnTo>
                  <a:lnTo>
                    <a:pt x="112395" y="136144"/>
                  </a:lnTo>
                  <a:close/>
                </a:path>
              </a:pathLst>
            </a:custGeom>
            <a:solidFill>
              <a:srgbClr val="00CC9C"/>
            </a:solidFill>
          </p:spPr>
          <p:txBody>
            <a:bodyPr/>
            <a:lstStyle/>
            <a:p>
              <a:endParaRPr lang="fr-FR"/>
            </a:p>
          </p:txBody>
        </p:sp>
      </p:grpSp>
      <p:grpSp>
        <p:nvGrpSpPr>
          <p:cNvPr id="14" name="Group 14"/>
          <p:cNvGrpSpPr>
            <a:grpSpLocks noChangeAspect="1"/>
          </p:cNvGrpSpPr>
          <p:nvPr/>
        </p:nvGrpSpPr>
        <p:grpSpPr>
          <a:xfrm>
            <a:off x="5424068" y="4749946"/>
            <a:ext cx="762505" cy="694058"/>
            <a:chOff x="0" y="0"/>
            <a:chExt cx="762495" cy="694055"/>
          </a:xfrm>
        </p:grpSpPr>
        <p:sp>
          <p:nvSpPr>
            <p:cNvPr id="15" name="Freeform 15"/>
            <p:cNvSpPr/>
            <p:nvPr/>
          </p:nvSpPr>
          <p:spPr>
            <a:xfrm>
              <a:off x="63500" y="63500"/>
              <a:ext cx="635508" cy="567055"/>
            </a:xfrm>
            <a:custGeom>
              <a:avLst/>
              <a:gdLst/>
              <a:ahLst/>
              <a:cxnLst/>
              <a:rect l="l" t="t" r="r" b="b"/>
              <a:pathLst>
                <a:path w="635508" h="567055">
                  <a:moveTo>
                    <a:pt x="631698" y="297942"/>
                  </a:moveTo>
                  <a:lnTo>
                    <a:pt x="487045" y="552577"/>
                  </a:lnTo>
                  <a:cubicBezTo>
                    <a:pt x="481965" y="561594"/>
                    <a:pt x="472567" y="567055"/>
                    <a:pt x="462407" y="567055"/>
                  </a:cubicBezTo>
                  <a:lnTo>
                    <a:pt x="173101" y="567055"/>
                  </a:lnTo>
                  <a:cubicBezTo>
                    <a:pt x="162941" y="567055"/>
                    <a:pt x="153543" y="561594"/>
                    <a:pt x="148463" y="552577"/>
                  </a:cubicBezTo>
                  <a:lnTo>
                    <a:pt x="3810" y="297942"/>
                  </a:lnTo>
                  <a:cubicBezTo>
                    <a:pt x="-1270" y="288925"/>
                    <a:pt x="-1270" y="278003"/>
                    <a:pt x="3810" y="268986"/>
                  </a:cubicBezTo>
                  <a:lnTo>
                    <a:pt x="148463" y="14478"/>
                  </a:lnTo>
                  <a:cubicBezTo>
                    <a:pt x="153543" y="5461"/>
                    <a:pt x="162941" y="0"/>
                    <a:pt x="173101" y="0"/>
                  </a:cubicBezTo>
                  <a:lnTo>
                    <a:pt x="462407" y="0"/>
                  </a:lnTo>
                  <a:cubicBezTo>
                    <a:pt x="472567" y="0"/>
                    <a:pt x="481965" y="5461"/>
                    <a:pt x="487045" y="14478"/>
                  </a:cubicBezTo>
                  <a:lnTo>
                    <a:pt x="631698" y="269113"/>
                  </a:lnTo>
                  <a:cubicBezTo>
                    <a:pt x="636778" y="278130"/>
                    <a:pt x="636778" y="289052"/>
                    <a:pt x="631698" y="298069"/>
                  </a:cubicBezTo>
                </a:path>
              </a:pathLst>
            </a:custGeom>
            <a:solidFill>
              <a:srgbClr val="14A1BF"/>
            </a:solidFill>
          </p:spPr>
          <p:txBody>
            <a:bodyPr/>
            <a:lstStyle/>
            <a:p>
              <a:endParaRPr lang="fr-FR"/>
            </a:p>
          </p:txBody>
        </p:sp>
        <p:sp>
          <p:nvSpPr>
            <p:cNvPr id="16" name="Freeform 16"/>
            <p:cNvSpPr/>
            <p:nvPr/>
          </p:nvSpPr>
          <p:spPr>
            <a:xfrm>
              <a:off x="260350" y="148082"/>
              <a:ext cx="438658" cy="482473"/>
            </a:xfrm>
            <a:custGeom>
              <a:avLst/>
              <a:gdLst/>
              <a:ahLst/>
              <a:cxnLst/>
              <a:rect l="l" t="t" r="r" b="b"/>
              <a:pathLst>
                <a:path w="438658" h="482473">
                  <a:moveTo>
                    <a:pt x="261112" y="0"/>
                  </a:moveTo>
                  <a:lnTo>
                    <a:pt x="365887" y="184404"/>
                  </a:lnTo>
                  <a:cubicBezTo>
                    <a:pt x="370967" y="193421"/>
                    <a:pt x="370967" y="204343"/>
                    <a:pt x="365887" y="213360"/>
                  </a:cubicBezTo>
                  <a:lnTo>
                    <a:pt x="255778" y="407289"/>
                  </a:lnTo>
                  <a:cubicBezTo>
                    <a:pt x="250698" y="416306"/>
                    <a:pt x="241300" y="421767"/>
                    <a:pt x="231140" y="421767"/>
                  </a:cubicBezTo>
                  <a:lnTo>
                    <a:pt x="10795" y="421767"/>
                  </a:lnTo>
                  <a:cubicBezTo>
                    <a:pt x="6985" y="421767"/>
                    <a:pt x="3429" y="421005"/>
                    <a:pt x="0" y="419608"/>
                  </a:cubicBezTo>
                  <a:lnTo>
                    <a:pt x="61849" y="482473"/>
                  </a:lnTo>
                  <a:lnTo>
                    <a:pt x="265557" y="482473"/>
                  </a:lnTo>
                  <a:cubicBezTo>
                    <a:pt x="275717" y="482473"/>
                    <a:pt x="285115" y="477012"/>
                    <a:pt x="290195" y="467995"/>
                  </a:cubicBezTo>
                  <a:lnTo>
                    <a:pt x="434848" y="213360"/>
                  </a:lnTo>
                  <a:cubicBezTo>
                    <a:pt x="437388" y="208915"/>
                    <a:pt x="438658" y="203835"/>
                    <a:pt x="438658" y="198882"/>
                  </a:cubicBezTo>
                  <a:lnTo>
                    <a:pt x="437388" y="188849"/>
                  </a:lnTo>
                  <a:lnTo>
                    <a:pt x="424307" y="165735"/>
                  </a:lnTo>
                  <a:close/>
                </a:path>
              </a:pathLst>
            </a:custGeom>
            <a:solidFill>
              <a:srgbClr val="036391"/>
            </a:solidFill>
          </p:spPr>
          <p:txBody>
            <a:bodyPr/>
            <a:lstStyle/>
            <a:p>
              <a:endParaRPr lang="fr-FR"/>
            </a:p>
          </p:txBody>
        </p:sp>
        <p:sp>
          <p:nvSpPr>
            <p:cNvPr id="17" name="Freeform 17"/>
            <p:cNvSpPr/>
            <p:nvPr/>
          </p:nvSpPr>
          <p:spPr>
            <a:xfrm>
              <a:off x="132461" y="124206"/>
              <a:ext cx="497459" cy="445643"/>
            </a:xfrm>
            <a:custGeom>
              <a:avLst/>
              <a:gdLst/>
              <a:ahLst/>
              <a:cxnLst/>
              <a:rect l="l" t="t" r="r" b="b"/>
              <a:pathLst>
                <a:path w="497459" h="445643">
                  <a:moveTo>
                    <a:pt x="493776" y="237236"/>
                  </a:moveTo>
                  <a:lnTo>
                    <a:pt x="383667" y="431165"/>
                  </a:lnTo>
                  <a:cubicBezTo>
                    <a:pt x="378587" y="440182"/>
                    <a:pt x="369189" y="445643"/>
                    <a:pt x="359029" y="445643"/>
                  </a:cubicBezTo>
                  <a:lnTo>
                    <a:pt x="138557" y="445643"/>
                  </a:lnTo>
                  <a:cubicBezTo>
                    <a:pt x="134747" y="445643"/>
                    <a:pt x="131191" y="444881"/>
                    <a:pt x="127762" y="443484"/>
                  </a:cubicBezTo>
                  <a:lnTo>
                    <a:pt x="127635" y="443357"/>
                  </a:lnTo>
                  <a:lnTo>
                    <a:pt x="117094" y="436753"/>
                  </a:lnTo>
                  <a:lnTo>
                    <a:pt x="3810" y="237236"/>
                  </a:lnTo>
                  <a:cubicBezTo>
                    <a:pt x="-1270" y="228219"/>
                    <a:pt x="-1270" y="217297"/>
                    <a:pt x="3810" y="208280"/>
                  </a:cubicBezTo>
                  <a:lnTo>
                    <a:pt x="113919" y="14478"/>
                  </a:lnTo>
                  <a:cubicBezTo>
                    <a:pt x="118999" y="5461"/>
                    <a:pt x="128397" y="0"/>
                    <a:pt x="138557" y="0"/>
                  </a:cubicBezTo>
                  <a:lnTo>
                    <a:pt x="358902" y="0"/>
                  </a:lnTo>
                  <a:cubicBezTo>
                    <a:pt x="369062" y="0"/>
                    <a:pt x="378460" y="5461"/>
                    <a:pt x="383540" y="14478"/>
                  </a:cubicBezTo>
                  <a:lnTo>
                    <a:pt x="493649" y="208407"/>
                  </a:lnTo>
                  <a:cubicBezTo>
                    <a:pt x="498729" y="217424"/>
                    <a:pt x="498729" y="228346"/>
                    <a:pt x="493649" y="237363"/>
                  </a:cubicBezTo>
                </a:path>
              </a:pathLst>
            </a:custGeom>
            <a:solidFill>
              <a:srgbClr val="FFFFFF"/>
            </a:solidFill>
          </p:spPr>
          <p:txBody>
            <a:bodyPr/>
            <a:lstStyle/>
            <a:p>
              <a:endParaRPr lang="fr-FR"/>
            </a:p>
          </p:txBody>
        </p:sp>
        <p:sp>
          <p:nvSpPr>
            <p:cNvPr id="18" name="Freeform 18"/>
            <p:cNvSpPr/>
            <p:nvPr/>
          </p:nvSpPr>
          <p:spPr>
            <a:xfrm>
              <a:off x="260477" y="273431"/>
              <a:ext cx="120269" cy="143764"/>
            </a:xfrm>
            <a:custGeom>
              <a:avLst/>
              <a:gdLst/>
              <a:ahLst/>
              <a:cxnLst/>
              <a:rect l="l" t="t" r="r" b="b"/>
              <a:pathLst>
                <a:path w="120269" h="143764">
                  <a:moveTo>
                    <a:pt x="120269" y="72009"/>
                  </a:moveTo>
                  <a:lnTo>
                    <a:pt x="115697" y="100838"/>
                  </a:lnTo>
                  <a:cubicBezTo>
                    <a:pt x="112649" y="109601"/>
                    <a:pt x="108458" y="117221"/>
                    <a:pt x="103124" y="123571"/>
                  </a:cubicBezTo>
                  <a:lnTo>
                    <a:pt x="91440" y="134874"/>
                  </a:lnTo>
                  <a:cubicBezTo>
                    <a:pt x="76708" y="141986"/>
                    <a:pt x="68707" y="143764"/>
                    <a:pt x="60198" y="143764"/>
                  </a:cubicBezTo>
                  <a:lnTo>
                    <a:pt x="43434" y="141986"/>
                  </a:lnTo>
                  <a:cubicBezTo>
                    <a:pt x="28829" y="134874"/>
                    <a:pt x="22479" y="129921"/>
                    <a:pt x="17145" y="123571"/>
                  </a:cubicBezTo>
                  <a:lnTo>
                    <a:pt x="4572" y="100838"/>
                  </a:lnTo>
                  <a:cubicBezTo>
                    <a:pt x="1524" y="92075"/>
                    <a:pt x="0" y="82550"/>
                    <a:pt x="0" y="72009"/>
                  </a:cubicBezTo>
                  <a:lnTo>
                    <a:pt x="4572" y="43180"/>
                  </a:lnTo>
                  <a:cubicBezTo>
                    <a:pt x="7620" y="34417"/>
                    <a:pt x="11811" y="26797"/>
                    <a:pt x="17145" y="20447"/>
                  </a:cubicBezTo>
                  <a:lnTo>
                    <a:pt x="28829" y="9017"/>
                  </a:lnTo>
                  <a:cubicBezTo>
                    <a:pt x="43434" y="1778"/>
                    <a:pt x="51435" y="0"/>
                    <a:pt x="60071" y="0"/>
                  </a:cubicBezTo>
                  <a:lnTo>
                    <a:pt x="76581" y="1778"/>
                  </a:lnTo>
                  <a:cubicBezTo>
                    <a:pt x="91313" y="9017"/>
                    <a:pt x="97663" y="14097"/>
                    <a:pt x="103124" y="20447"/>
                  </a:cubicBezTo>
                  <a:lnTo>
                    <a:pt x="115697" y="43180"/>
                  </a:lnTo>
                  <a:cubicBezTo>
                    <a:pt x="118745" y="51943"/>
                    <a:pt x="120269" y="61468"/>
                    <a:pt x="120269" y="72009"/>
                  </a:cubicBezTo>
                  <a:moveTo>
                    <a:pt x="88773" y="72009"/>
                  </a:moveTo>
                  <a:lnTo>
                    <a:pt x="88011" y="59944"/>
                  </a:lnTo>
                  <a:cubicBezTo>
                    <a:pt x="85217" y="49403"/>
                    <a:pt x="83185" y="44831"/>
                    <a:pt x="80645" y="41021"/>
                  </a:cubicBezTo>
                  <a:lnTo>
                    <a:pt x="75057" y="34290"/>
                  </a:lnTo>
                  <a:lnTo>
                    <a:pt x="64262" y="29210"/>
                  </a:lnTo>
                  <a:cubicBezTo>
                    <a:pt x="55753" y="29210"/>
                    <a:pt x="51816" y="30226"/>
                    <a:pt x="48260" y="32258"/>
                  </a:cubicBezTo>
                  <a:lnTo>
                    <a:pt x="41783" y="37211"/>
                  </a:lnTo>
                  <a:cubicBezTo>
                    <a:pt x="36703" y="44831"/>
                    <a:pt x="34671" y="49276"/>
                    <a:pt x="33274" y="54610"/>
                  </a:cubicBezTo>
                  <a:lnTo>
                    <a:pt x="31115" y="65659"/>
                  </a:lnTo>
                  <a:cubicBezTo>
                    <a:pt x="31115" y="78232"/>
                    <a:pt x="31877" y="84074"/>
                    <a:pt x="33274" y="89281"/>
                  </a:cubicBezTo>
                  <a:lnTo>
                    <a:pt x="36703" y="99060"/>
                  </a:lnTo>
                  <a:cubicBezTo>
                    <a:pt x="41783" y="106680"/>
                    <a:pt x="44831" y="109601"/>
                    <a:pt x="48387" y="111633"/>
                  </a:cubicBezTo>
                  <a:lnTo>
                    <a:pt x="55753" y="114681"/>
                  </a:lnTo>
                  <a:lnTo>
                    <a:pt x="68199" y="113665"/>
                  </a:lnTo>
                  <a:cubicBezTo>
                    <a:pt x="75184" y="109601"/>
                    <a:pt x="78232" y="106680"/>
                    <a:pt x="80772" y="102870"/>
                  </a:cubicBezTo>
                  <a:lnTo>
                    <a:pt x="85344" y="94615"/>
                  </a:lnTo>
                  <a:cubicBezTo>
                    <a:pt x="88138" y="84201"/>
                    <a:pt x="88900" y="78486"/>
                    <a:pt x="88900" y="72136"/>
                  </a:cubicBezTo>
                </a:path>
              </a:pathLst>
            </a:custGeom>
            <a:solidFill>
              <a:srgbClr val="14A1BF"/>
            </a:solidFill>
          </p:spPr>
          <p:txBody>
            <a:bodyPr/>
            <a:lstStyle/>
            <a:p>
              <a:endParaRPr lang="fr-FR"/>
            </a:p>
          </p:txBody>
        </p:sp>
        <p:sp>
          <p:nvSpPr>
            <p:cNvPr id="19" name="Freeform 19"/>
            <p:cNvSpPr/>
            <p:nvPr/>
          </p:nvSpPr>
          <p:spPr>
            <a:xfrm>
              <a:off x="388493" y="278638"/>
              <a:ext cx="114681" cy="170815"/>
            </a:xfrm>
            <a:custGeom>
              <a:avLst/>
              <a:gdLst/>
              <a:ahLst/>
              <a:cxnLst/>
              <a:rect l="l" t="t" r="r" b="b"/>
              <a:pathLst>
                <a:path w="114681" h="170815">
                  <a:moveTo>
                    <a:pt x="82296" y="80264"/>
                  </a:moveTo>
                  <a:cubicBezTo>
                    <a:pt x="91948" y="82042"/>
                    <a:pt x="99695" y="86741"/>
                    <a:pt x="105664" y="94361"/>
                  </a:cubicBezTo>
                  <a:cubicBezTo>
                    <a:pt x="111633" y="101981"/>
                    <a:pt x="114681" y="111379"/>
                    <a:pt x="114681" y="122428"/>
                  </a:cubicBezTo>
                  <a:lnTo>
                    <a:pt x="113284" y="136525"/>
                  </a:lnTo>
                  <a:cubicBezTo>
                    <a:pt x="107569" y="148463"/>
                    <a:pt x="103505" y="153670"/>
                    <a:pt x="98298" y="157734"/>
                  </a:cubicBezTo>
                  <a:lnTo>
                    <a:pt x="86741" y="165100"/>
                  </a:lnTo>
                  <a:cubicBezTo>
                    <a:pt x="71882" y="169672"/>
                    <a:pt x="63500" y="170815"/>
                    <a:pt x="54102" y="170815"/>
                  </a:cubicBezTo>
                  <a:lnTo>
                    <a:pt x="22733" y="164973"/>
                  </a:lnTo>
                  <a:cubicBezTo>
                    <a:pt x="13589" y="161163"/>
                    <a:pt x="6096" y="155448"/>
                    <a:pt x="0" y="148082"/>
                  </a:cubicBezTo>
                  <a:lnTo>
                    <a:pt x="17653" y="125603"/>
                  </a:lnTo>
                  <a:cubicBezTo>
                    <a:pt x="21717" y="130810"/>
                    <a:pt x="26543" y="134874"/>
                    <a:pt x="32131" y="137668"/>
                  </a:cubicBezTo>
                  <a:lnTo>
                    <a:pt x="44704" y="141986"/>
                  </a:lnTo>
                  <a:cubicBezTo>
                    <a:pt x="62611" y="141986"/>
                    <a:pt x="69850" y="140081"/>
                    <a:pt x="74803" y="136271"/>
                  </a:cubicBezTo>
                  <a:lnTo>
                    <a:pt x="82296" y="126619"/>
                  </a:lnTo>
                  <a:cubicBezTo>
                    <a:pt x="82296" y="110490"/>
                    <a:pt x="79375" y="104140"/>
                    <a:pt x="73660" y="99822"/>
                  </a:cubicBezTo>
                  <a:cubicBezTo>
                    <a:pt x="67945" y="95504"/>
                    <a:pt x="59182" y="93218"/>
                    <a:pt x="47498" y="93218"/>
                  </a:cubicBezTo>
                  <a:lnTo>
                    <a:pt x="41021" y="93218"/>
                  </a:lnTo>
                  <a:lnTo>
                    <a:pt x="41021" y="69723"/>
                  </a:lnTo>
                  <a:lnTo>
                    <a:pt x="48260" y="69723"/>
                  </a:lnTo>
                  <a:cubicBezTo>
                    <a:pt x="57912" y="69723"/>
                    <a:pt x="65405" y="67564"/>
                    <a:pt x="70612" y="63246"/>
                  </a:cubicBezTo>
                  <a:lnTo>
                    <a:pt x="78486" y="53340"/>
                  </a:lnTo>
                  <a:cubicBezTo>
                    <a:pt x="78486" y="40132"/>
                    <a:pt x="76327" y="35306"/>
                    <a:pt x="72009" y="32131"/>
                  </a:cubicBezTo>
                  <a:lnTo>
                    <a:pt x="61976" y="27432"/>
                  </a:lnTo>
                  <a:cubicBezTo>
                    <a:pt x="47879" y="27432"/>
                    <a:pt x="41402" y="29083"/>
                    <a:pt x="35687" y="32385"/>
                  </a:cubicBezTo>
                  <a:lnTo>
                    <a:pt x="25400" y="40386"/>
                  </a:lnTo>
                  <a:lnTo>
                    <a:pt x="2286" y="24130"/>
                  </a:lnTo>
                  <a:cubicBezTo>
                    <a:pt x="4572" y="20447"/>
                    <a:pt x="7747" y="17272"/>
                    <a:pt x="11557" y="14351"/>
                  </a:cubicBezTo>
                  <a:lnTo>
                    <a:pt x="19812" y="8890"/>
                  </a:lnTo>
                  <a:cubicBezTo>
                    <a:pt x="29591" y="4572"/>
                    <a:pt x="34925" y="2921"/>
                    <a:pt x="40640" y="1778"/>
                  </a:cubicBezTo>
                  <a:lnTo>
                    <a:pt x="52324" y="0"/>
                  </a:lnTo>
                  <a:cubicBezTo>
                    <a:pt x="66294" y="0"/>
                    <a:pt x="73533" y="1016"/>
                    <a:pt x="80010" y="3048"/>
                  </a:cubicBezTo>
                  <a:lnTo>
                    <a:pt x="92202" y="8001"/>
                  </a:lnTo>
                  <a:cubicBezTo>
                    <a:pt x="101727" y="15240"/>
                    <a:pt x="105283" y="19685"/>
                    <a:pt x="107950" y="24765"/>
                  </a:cubicBezTo>
                  <a:lnTo>
                    <a:pt x="111760" y="35687"/>
                  </a:lnTo>
                  <a:cubicBezTo>
                    <a:pt x="111760" y="46736"/>
                    <a:pt x="110998" y="51181"/>
                    <a:pt x="109601" y="55499"/>
                  </a:cubicBezTo>
                  <a:lnTo>
                    <a:pt x="106172" y="63627"/>
                  </a:lnTo>
                  <a:cubicBezTo>
                    <a:pt x="100838" y="70612"/>
                    <a:pt x="97790" y="73533"/>
                    <a:pt x="94107" y="75819"/>
                  </a:cubicBezTo>
                  <a:lnTo>
                    <a:pt x="86487" y="79756"/>
                  </a:lnTo>
                </a:path>
              </a:pathLst>
            </a:custGeom>
            <a:solidFill>
              <a:srgbClr val="14A1BF"/>
            </a:solidFill>
          </p:spPr>
          <p:txBody>
            <a:bodyPr/>
            <a:lstStyle/>
            <a:p>
              <a:endParaRPr lang="fr-FR"/>
            </a:p>
          </p:txBody>
        </p:sp>
      </p:grpSp>
      <p:grpSp>
        <p:nvGrpSpPr>
          <p:cNvPr id="20" name="Group 20"/>
          <p:cNvGrpSpPr>
            <a:grpSpLocks noChangeAspect="1"/>
          </p:cNvGrpSpPr>
          <p:nvPr/>
        </p:nvGrpSpPr>
        <p:grpSpPr>
          <a:xfrm>
            <a:off x="0" y="2680973"/>
            <a:ext cx="7559993" cy="1642539"/>
            <a:chOff x="0" y="0"/>
            <a:chExt cx="7559992" cy="1642542"/>
          </a:xfrm>
        </p:grpSpPr>
        <p:sp>
          <p:nvSpPr>
            <p:cNvPr id="21" name="Freeform 21"/>
            <p:cNvSpPr/>
            <p:nvPr/>
          </p:nvSpPr>
          <p:spPr>
            <a:xfrm>
              <a:off x="0" y="0"/>
              <a:ext cx="7560056" cy="1642491"/>
            </a:xfrm>
            <a:custGeom>
              <a:avLst/>
              <a:gdLst/>
              <a:ahLst/>
              <a:cxnLst/>
              <a:rect l="l" t="t" r="r" b="b"/>
              <a:pathLst>
                <a:path w="7560056" h="1642491">
                  <a:moveTo>
                    <a:pt x="0" y="1642491"/>
                  </a:moveTo>
                  <a:lnTo>
                    <a:pt x="7560056" y="1642491"/>
                  </a:lnTo>
                  <a:lnTo>
                    <a:pt x="7560056" y="0"/>
                  </a:lnTo>
                  <a:lnTo>
                    <a:pt x="0" y="0"/>
                  </a:lnTo>
                  <a:close/>
                </a:path>
              </a:pathLst>
            </a:custGeom>
            <a:solidFill>
              <a:srgbClr val="1A1447"/>
            </a:solidFill>
          </p:spPr>
          <p:txBody>
            <a:bodyPr/>
            <a:lstStyle/>
            <a:p>
              <a:endParaRPr lang="fr-FR"/>
            </a:p>
          </p:txBody>
        </p:sp>
      </p:grpSp>
      <p:grpSp>
        <p:nvGrpSpPr>
          <p:cNvPr id="22" name="Group 22"/>
          <p:cNvGrpSpPr>
            <a:grpSpLocks noChangeAspect="1"/>
          </p:cNvGrpSpPr>
          <p:nvPr/>
        </p:nvGrpSpPr>
        <p:grpSpPr>
          <a:xfrm>
            <a:off x="756000" y="269119"/>
            <a:ext cx="6476448" cy="1983229"/>
            <a:chOff x="0" y="0"/>
            <a:chExt cx="6476454" cy="1983232"/>
          </a:xfrm>
        </p:grpSpPr>
        <p:sp>
          <p:nvSpPr>
            <p:cNvPr id="23" name="Freeform 23"/>
            <p:cNvSpPr/>
            <p:nvPr/>
          </p:nvSpPr>
          <p:spPr>
            <a:xfrm>
              <a:off x="63500" y="387477"/>
              <a:ext cx="6053328" cy="1532255"/>
            </a:xfrm>
            <a:custGeom>
              <a:avLst/>
              <a:gdLst/>
              <a:ahLst/>
              <a:cxnLst/>
              <a:rect l="l" t="t" r="r" b="b"/>
              <a:pathLst>
                <a:path w="6053328" h="1532255">
                  <a:moveTo>
                    <a:pt x="12700" y="1506855"/>
                  </a:moveTo>
                  <a:lnTo>
                    <a:pt x="6040628" y="1506855"/>
                  </a:lnTo>
                  <a:lnTo>
                    <a:pt x="6040628" y="1519555"/>
                  </a:lnTo>
                  <a:lnTo>
                    <a:pt x="6027928" y="1519555"/>
                  </a:lnTo>
                  <a:lnTo>
                    <a:pt x="6027928" y="12700"/>
                  </a:lnTo>
                  <a:lnTo>
                    <a:pt x="6040628" y="12700"/>
                  </a:lnTo>
                  <a:lnTo>
                    <a:pt x="6040628" y="25400"/>
                  </a:lnTo>
                  <a:lnTo>
                    <a:pt x="12700" y="25400"/>
                  </a:lnTo>
                  <a:lnTo>
                    <a:pt x="12700" y="12700"/>
                  </a:lnTo>
                  <a:lnTo>
                    <a:pt x="25400" y="12700"/>
                  </a:lnTo>
                  <a:lnTo>
                    <a:pt x="25400" y="1519555"/>
                  </a:lnTo>
                  <a:lnTo>
                    <a:pt x="12700" y="1519555"/>
                  </a:lnTo>
                  <a:lnTo>
                    <a:pt x="12700" y="1506855"/>
                  </a:lnTo>
                  <a:moveTo>
                    <a:pt x="12700" y="1532255"/>
                  </a:moveTo>
                  <a:lnTo>
                    <a:pt x="0" y="1532255"/>
                  </a:lnTo>
                  <a:lnTo>
                    <a:pt x="0" y="0"/>
                  </a:lnTo>
                  <a:lnTo>
                    <a:pt x="6053328" y="0"/>
                  </a:lnTo>
                  <a:lnTo>
                    <a:pt x="6053328" y="1532255"/>
                  </a:lnTo>
                  <a:lnTo>
                    <a:pt x="12700" y="1532255"/>
                  </a:lnTo>
                  <a:close/>
                </a:path>
              </a:pathLst>
            </a:custGeom>
            <a:solidFill>
              <a:srgbClr val="1A1447"/>
            </a:solidFill>
          </p:spPr>
          <p:txBody>
            <a:bodyPr/>
            <a:lstStyle/>
            <a:p>
              <a:endParaRPr lang="fr-FR"/>
            </a:p>
          </p:txBody>
        </p:sp>
        <p:sp>
          <p:nvSpPr>
            <p:cNvPr id="24" name="Freeform 24"/>
            <p:cNvSpPr/>
            <p:nvPr/>
          </p:nvSpPr>
          <p:spPr>
            <a:xfrm>
              <a:off x="582422" y="1378712"/>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5" name="Freeform 25"/>
            <p:cNvSpPr/>
            <p:nvPr/>
          </p:nvSpPr>
          <p:spPr>
            <a:xfrm>
              <a:off x="1836928" y="138899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6" name="Freeform 26"/>
            <p:cNvSpPr/>
            <p:nvPr/>
          </p:nvSpPr>
          <p:spPr>
            <a:xfrm>
              <a:off x="3118358" y="1374648"/>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7" name="Freeform 27"/>
            <p:cNvSpPr/>
            <p:nvPr/>
          </p:nvSpPr>
          <p:spPr>
            <a:xfrm>
              <a:off x="4558411" y="1370330"/>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8" name="Freeform 28"/>
            <p:cNvSpPr/>
            <p:nvPr/>
          </p:nvSpPr>
          <p:spPr>
            <a:xfrm>
              <a:off x="5732653" y="63500"/>
              <a:ext cx="680212" cy="646176"/>
            </a:xfrm>
            <a:custGeom>
              <a:avLst/>
              <a:gdLst/>
              <a:ahLst/>
              <a:cxnLst/>
              <a:rect l="l" t="t" r="r" b="b"/>
              <a:pathLst>
                <a:path w="680212" h="646176">
                  <a:moveTo>
                    <a:pt x="340106" y="646049"/>
                  </a:moveTo>
                  <a:cubicBezTo>
                    <a:pt x="527939" y="646049"/>
                    <a:pt x="680212" y="501396"/>
                    <a:pt x="680212" y="322961"/>
                  </a:cubicBezTo>
                  <a:cubicBezTo>
                    <a:pt x="680212" y="144526"/>
                    <a:pt x="528066" y="0"/>
                    <a:pt x="340106" y="0"/>
                  </a:cubicBezTo>
                  <a:cubicBezTo>
                    <a:pt x="152146" y="0"/>
                    <a:pt x="0" y="144653"/>
                    <a:pt x="0" y="323088"/>
                  </a:cubicBezTo>
                  <a:cubicBezTo>
                    <a:pt x="0" y="501523"/>
                    <a:pt x="152273" y="646176"/>
                    <a:pt x="340106" y="646176"/>
                  </a:cubicBezTo>
                </a:path>
              </a:pathLst>
            </a:custGeom>
            <a:solidFill>
              <a:srgbClr val="1A1447"/>
            </a:solidFill>
          </p:spPr>
          <p:txBody>
            <a:bodyPr/>
            <a:lstStyle/>
            <a:p>
              <a:endParaRPr lang="fr-FR"/>
            </a:p>
          </p:txBody>
        </p:sp>
        <p:sp>
          <p:nvSpPr>
            <p:cNvPr id="29" name="Freeform 29"/>
            <p:cNvSpPr/>
            <p:nvPr/>
          </p:nvSpPr>
          <p:spPr>
            <a:xfrm>
              <a:off x="559435" y="186055"/>
              <a:ext cx="1947672" cy="416306"/>
            </a:xfrm>
            <a:custGeom>
              <a:avLst/>
              <a:gdLst/>
              <a:ahLst/>
              <a:cxnLst/>
              <a:rect l="l" t="t" r="r" b="b"/>
              <a:pathLst>
                <a:path w="1947672" h="416306">
                  <a:moveTo>
                    <a:pt x="0" y="416306"/>
                  </a:moveTo>
                  <a:lnTo>
                    <a:pt x="1947672" y="416306"/>
                  </a:lnTo>
                  <a:lnTo>
                    <a:pt x="1947672" y="0"/>
                  </a:lnTo>
                  <a:lnTo>
                    <a:pt x="0" y="0"/>
                  </a:lnTo>
                  <a:close/>
                </a:path>
              </a:pathLst>
            </a:custGeom>
            <a:solidFill>
              <a:srgbClr val="FFFFFF"/>
            </a:solidFill>
          </p:spPr>
          <p:txBody>
            <a:bodyPr/>
            <a:lstStyle/>
            <a:p>
              <a:endParaRPr lang="fr-FR"/>
            </a:p>
          </p:txBody>
        </p:sp>
      </p:grpSp>
      <p:sp>
        <p:nvSpPr>
          <p:cNvPr id="30" name="TextBox 99"/>
          <p:cNvSpPr txBox="1"/>
          <p:nvPr/>
        </p:nvSpPr>
        <p:spPr>
          <a:xfrm>
            <a:off x="6672167" y="9971913"/>
            <a:ext cx="248917" cy="240665"/>
          </a:xfrm>
          <a:prstGeom prst="rect">
            <a:avLst/>
          </a:prstGeom>
        </p:spPr>
        <p:txBody>
          <a:bodyPr lIns="0" tIns="0" rIns="0" bIns="0" rtlCol="0" anchor="t">
            <a:spAutoFit/>
          </a:bodyPr>
          <a:lstStyle/>
          <a:p>
            <a:pPr algn="l">
              <a:lnSpc>
                <a:spcPts val="1959"/>
              </a:lnSpc>
            </a:pPr>
            <a:r>
              <a:rPr lang="en-US" sz="1399" b="1" spc="8">
                <a:solidFill>
                  <a:srgbClr val="231F20"/>
                </a:solidFill>
                <a:latin typeface="IBM Plex Sans Bold"/>
                <a:ea typeface="IBM Plex Sans Bold"/>
                <a:cs typeface="IBM Plex Sans Bold"/>
                <a:sym typeface="IBM Plex Sans Bold"/>
              </a:rPr>
              <a:t>19</a:t>
            </a:r>
          </a:p>
        </p:txBody>
      </p:sp>
      <p:sp>
        <p:nvSpPr>
          <p:cNvPr id="31" name="TextBox 51"/>
          <p:cNvSpPr txBox="1"/>
          <p:nvPr/>
        </p:nvSpPr>
        <p:spPr>
          <a:xfrm>
            <a:off x="1474355" y="1529747"/>
            <a:ext cx="1066499" cy="202556"/>
          </a:xfrm>
          <a:prstGeom prst="rect">
            <a:avLst/>
          </a:prstGeom>
        </p:spPr>
        <p:txBody>
          <a:bodyPr wrap="square" lIns="0" tIns="0" rIns="0" bIns="0" rtlCol="0" anchor="t">
            <a:spAutoFit/>
          </a:bodyPr>
          <a:lstStyle/>
          <a:p>
            <a:pPr algn="just">
              <a:lnSpc>
                <a:spcPts val="1705"/>
              </a:lnSpc>
            </a:pPr>
            <a:r>
              <a:rPr lang="en-US" sz="1200" spc="4" dirty="0">
                <a:solidFill>
                  <a:srgbClr val="464395"/>
                </a:solidFill>
                <a:latin typeface="IBM Plex Sans"/>
                <a:ea typeface="IBM Plex Sans"/>
                <a:cs typeface="IBM Plex Sans"/>
                <a:sym typeface="IBM Plex Sans"/>
              </a:rPr>
              <a:t>2 RENTRÉES</a:t>
            </a:r>
            <a:endParaRPr lang="en-US" sz="1200" i="1" spc="4" dirty="0">
              <a:solidFill>
                <a:srgbClr val="231F20"/>
              </a:solidFill>
              <a:latin typeface="IBM Plex Sans Italics"/>
              <a:ea typeface="IBM Plex Sans Italics"/>
              <a:cs typeface="IBM Plex Sans Italics"/>
              <a:sym typeface="IBM Plex Sans Italics"/>
            </a:endParaRPr>
          </a:p>
        </p:txBody>
      </p:sp>
      <p:sp>
        <p:nvSpPr>
          <p:cNvPr id="32" name="TextBox 32"/>
          <p:cNvSpPr txBox="1"/>
          <p:nvPr/>
        </p:nvSpPr>
        <p:spPr>
          <a:xfrm>
            <a:off x="567738" y="6584175"/>
            <a:ext cx="1606115" cy="154466"/>
          </a:xfrm>
          <a:prstGeom prst="rect">
            <a:avLst/>
          </a:prstGeom>
        </p:spPr>
        <p:txBody>
          <a:bodyPr lIns="0" tIns="0" rIns="0" bIns="0" rtlCol="0" anchor="t">
            <a:spAutoFit/>
          </a:bodyPr>
          <a:lstStyle/>
          <a:p>
            <a:pPr>
              <a:lnSpc>
                <a:spcPts val="1200"/>
              </a:lnSpc>
            </a:pPr>
            <a:r>
              <a:rPr lang="en-US" sz="1200" i="1" spc="4" dirty="0">
                <a:solidFill>
                  <a:srgbClr val="1A1447"/>
                </a:solidFill>
                <a:latin typeface="IBM Plex Sans Italics"/>
                <a:ea typeface="IBM Plex Sans Italics"/>
                <a:cs typeface="IBM Plex Sans Italics"/>
                <a:sym typeface="IBM Plex Sans Italics"/>
              </a:rPr>
              <a:t>Analyser les processus internes d’une entreprise
Proposer des solutions No-Code et élaborer un projet
Developper des workflows automatisés</a:t>
            </a:r>
          </a:p>
        </p:txBody>
      </p:sp>
      <p:sp>
        <p:nvSpPr>
          <p:cNvPr id="33" name="TextBox 33"/>
          <p:cNvSpPr txBox="1"/>
          <p:nvPr/>
        </p:nvSpPr>
        <p:spPr>
          <a:xfrm>
            <a:off x="618915" y="5447243"/>
            <a:ext cx="1789005"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FILIERE EN FORTE TENSION SUR LE MARCHE</a:t>
            </a:r>
          </a:p>
        </p:txBody>
      </p:sp>
      <p:sp>
        <p:nvSpPr>
          <p:cNvPr id="34" name="TextBox 52"/>
          <p:cNvSpPr txBox="1"/>
          <p:nvPr/>
        </p:nvSpPr>
        <p:spPr>
          <a:xfrm>
            <a:off x="2746506" y="1510697"/>
            <a:ext cx="838810" cy="221792"/>
          </a:xfrm>
          <a:prstGeom prst="rect">
            <a:avLst/>
          </a:prstGeom>
        </p:spPr>
        <p:txBody>
          <a:bodyPr lIns="0" tIns="0" rIns="0" bIns="0" rtlCol="0" anchor="t">
            <a:spAutoFit/>
          </a:bodyPr>
          <a:lstStyle/>
          <a:p>
            <a:pPr algn="just">
              <a:lnSpc>
                <a:spcPts val="1908"/>
              </a:lnSpc>
            </a:pPr>
            <a:r>
              <a:rPr lang="en-US" sz="1200" spc="4" dirty="0">
                <a:solidFill>
                  <a:srgbClr val="464395"/>
                </a:solidFill>
                <a:latin typeface="IBM Plex Sans"/>
                <a:ea typeface="IBM Plex Sans"/>
                <a:cs typeface="IBM Plex Sans"/>
                <a:sym typeface="IBM Plex Sans"/>
              </a:rPr>
              <a:t>LANGUE</a:t>
            </a:r>
            <a:endParaRPr lang="en-US" sz="1200" i="1" spc="4" dirty="0">
              <a:solidFill>
                <a:srgbClr val="231F20"/>
              </a:solidFill>
              <a:latin typeface="IBM Plex Sans Italics"/>
              <a:ea typeface="IBM Plex Sans Italics"/>
              <a:cs typeface="IBM Plex Sans Italics"/>
              <a:sym typeface="IBM Plex Sans Italics"/>
            </a:endParaRPr>
          </a:p>
        </p:txBody>
      </p:sp>
      <p:sp>
        <p:nvSpPr>
          <p:cNvPr id="35" name="TextBox 35"/>
          <p:cNvSpPr txBox="1"/>
          <p:nvPr/>
        </p:nvSpPr>
        <p:spPr>
          <a:xfrm>
            <a:off x="537734" y="9010415"/>
            <a:ext cx="3010814" cy="179536"/>
          </a:xfrm>
          <a:prstGeom prst="rect">
            <a:avLst/>
          </a:prstGeom>
        </p:spPr>
        <p:txBody>
          <a:bodyPr lIns="0" tIns="0" rIns="0" bIns="0" rtlCol="0" anchor="t">
            <a:spAutoFit/>
          </a:bodyPr>
          <a:lstStyle/>
          <a:p>
            <a:pPr algn="l">
              <a:lnSpc>
                <a:spcPts val="1439"/>
              </a:lnSpc>
            </a:pPr>
            <a:r>
              <a:rPr lang="en-US" sz="1200" i="1" spc="4" dirty="0" err="1">
                <a:solidFill>
                  <a:srgbClr val="1A1447"/>
                </a:solidFill>
                <a:latin typeface="IBM Plex Sans Italics"/>
                <a:ea typeface="IBM Plex Sans Italics"/>
                <a:cs typeface="IBM Plex Sans Italics"/>
                <a:sym typeface="IBM Plex Sans Italics"/>
              </a:rPr>
              <a:t>• Développeur d’applications No-Code
• Consultant en automatisation
• Analyste développeur
• Chef de projet en transformation digital
• Architecte de système d’informations
</a:t>
            </a:r>
            <a:endParaRPr lang="en-US" sz="1200" i="1" spc="4" dirty="0">
              <a:solidFill>
                <a:srgbClr val="1A1447"/>
              </a:solidFill>
              <a:latin typeface="IBM Plex Sans Italics"/>
              <a:ea typeface="IBM Plex Sans Italics"/>
              <a:cs typeface="IBM Plex Sans Italics"/>
              <a:sym typeface="IBM Plex Sans Italics"/>
            </a:endParaRPr>
          </a:p>
        </p:txBody>
      </p:sp>
      <p:sp>
        <p:nvSpPr>
          <p:cNvPr id="36" name="TextBox 36"/>
          <p:cNvSpPr txBox="1"/>
          <p:nvPr/>
        </p:nvSpPr>
        <p:spPr>
          <a:xfrm>
            <a:off x="2754878" y="6599644"/>
            <a:ext cx="1543031" cy="154466"/>
          </a:xfrm>
          <a:prstGeom prst="rect">
            <a:avLst/>
          </a:prstGeom>
        </p:spPr>
        <p:txBody>
          <a:bodyPr lIns="0" tIns="0" rIns="0" bIns="0" rtlCol="0" anchor="t">
            <a:spAutoFit/>
          </a:bodyPr>
          <a:lstStyle/>
          <a:p>
            <a:pPr marL="0" lvl="0" indent="0" algn="l">
              <a:lnSpc>
                <a:spcPts val="1200"/>
              </a:lnSpc>
              <a:spcBef>
                <a:spcPct val="0"/>
              </a:spcBef>
            </a:pPr>
            <a:r>
              <a:rPr lang="en-US" sz="1200" i="1" u="none" strike="noStrike" spc="4" dirty="0">
                <a:solidFill>
                  <a:srgbClr val="1A1447"/>
                </a:solidFill>
                <a:latin typeface="IBM Plex Sans Italics"/>
                <a:ea typeface="IBM Plex Sans Italics"/>
                <a:cs typeface="IBM Plex Sans Italics"/>
                <a:sym typeface="IBM Plex Sans Italics"/>
              </a:rPr>
              <a:t>Intégrer des solutions à des sytèmes existants
Documenter les solutions pour la formation
Participer à un  projet de développement</a:t>
            </a:r>
          </a:p>
        </p:txBody>
      </p:sp>
      <p:sp>
        <p:nvSpPr>
          <p:cNvPr id="37" name="TextBox 37"/>
          <p:cNvSpPr txBox="1"/>
          <p:nvPr/>
        </p:nvSpPr>
        <p:spPr>
          <a:xfrm>
            <a:off x="2932852" y="5447243"/>
            <a:ext cx="1520552"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PROGRAMME DE FORMATION EN 1 AN</a:t>
            </a:r>
          </a:p>
        </p:txBody>
      </p:sp>
      <p:sp>
        <p:nvSpPr>
          <p:cNvPr id="38" name="TextBox 53"/>
          <p:cNvSpPr txBox="1"/>
          <p:nvPr/>
        </p:nvSpPr>
        <p:spPr>
          <a:xfrm>
            <a:off x="4001006" y="1529747"/>
            <a:ext cx="1091866" cy="212174"/>
          </a:xfrm>
          <a:prstGeom prst="rect">
            <a:avLst/>
          </a:prstGeom>
        </p:spPr>
        <p:txBody>
          <a:bodyPr lIns="0" tIns="0" rIns="0" bIns="0" rtlCol="0" anchor="t">
            <a:spAutoFit/>
          </a:bodyPr>
          <a:lstStyle/>
          <a:p>
            <a:pPr algn="just">
              <a:lnSpc>
                <a:spcPts val="1796"/>
              </a:lnSpc>
            </a:pPr>
            <a:r>
              <a:rPr lang="en-US" sz="1200" spc="4" dirty="0">
                <a:solidFill>
                  <a:srgbClr val="464395"/>
                </a:solidFill>
                <a:latin typeface="IBM Plex Sans"/>
                <a:ea typeface="IBM Plex Sans"/>
                <a:cs typeface="IBM Plex Sans"/>
                <a:sym typeface="IBM Plex Sans"/>
              </a:rPr>
              <a:t>STAGE</a:t>
            </a:r>
          </a:p>
        </p:txBody>
      </p:sp>
      <p:sp>
        <p:nvSpPr>
          <p:cNvPr id="39" name="TextBox 39"/>
          <p:cNvSpPr txBox="1"/>
          <p:nvPr/>
        </p:nvSpPr>
        <p:spPr>
          <a:xfrm>
            <a:off x="5430213" y="1743483"/>
            <a:ext cx="1306830" cy="179536"/>
          </a:xfrm>
          <a:prstGeom prst="rect">
            <a:avLst/>
          </a:prstGeom>
        </p:spPr>
        <p:txBody>
          <a:bodyPr lIns="0" tIns="0" rIns="0" bIns="0" rtlCol="0" anchor="t">
            <a:spAutoFit/>
          </a:bodyPr>
          <a:lstStyle/>
          <a:p>
            <a:pPr>
              <a:lnSpc>
                <a:spcPts val="1439"/>
              </a:lnSpc>
            </a:pPr>
            <a:r>
              <a:rPr lang="en-US" sz="1200" i="1" spc="4" dirty="0">
                <a:solidFill>
                  <a:srgbClr val="231F20"/>
                </a:solidFill>
                <a:latin typeface="IBM Plex Sans Italics"/>
                <a:ea typeface="IBM Plex Sans Italics"/>
                <a:cs typeface="IBM Plex Sans Italics"/>
                <a:sym typeface="IBM Plex Sans Italics"/>
              </a:rPr>
              <a:t>Sur dossier et entretien</a:t>
            </a:r>
          </a:p>
        </p:txBody>
      </p:sp>
      <p:sp>
        <p:nvSpPr>
          <p:cNvPr id="40" name="TextBox 40"/>
          <p:cNvSpPr txBox="1"/>
          <p:nvPr/>
        </p:nvSpPr>
        <p:spPr>
          <a:xfrm>
            <a:off x="5175047" y="5447243"/>
            <a:ext cx="1328147"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PROJET DE LABEL EN NOM PROPRE</a:t>
            </a:r>
          </a:p>
        </p:txBody>
      </p:sp>
      <p:sp>
        <p:nvSpPr>
          <p:cNvPr id="41" name="TextBox 41"/>
          <p:cNvSpPr txBox="1"/>
          <p:nvPr/>
        </p:nvSpPr>
        <p:spPr>
          <a:xfrm>
            <a:off x="4989195" y="6599644"/>
            <a:ext cx="1699851" cy="154466"/>
          </a:xfrm>
          <a:prstGeom prst="rect">
            <a:avLst/>
          </a:prstGeom>
        </p:spPr>
        <p:txBody>
          <a:bodyPr lIns="0" tIns="0" rIns="0" bIns="0" rtlCol="0" anchor="t">
            <a:spAutoFit/>
          </a:bodyPr>
          <a:lstStyle/>
          <a:p>
            <a:pPr marL="0" lvl="0" indent="0" algn="l">
              <a:lnSpc>
                <a:spcPts val="1200"/>
              </a:lnSpc>
              <a:spcBef>
                <a:spcPct val="0"/>
              </a:spcBef>
            </a:pPr>
            <a:r>
              <a:rPr lang="en-US" sz="1200" i="1" u="none" strike="noStrike" spc="4" dirty="0">
                <a:solidFill>
                  <a:srgbClr val="1A1447"/>
                </a:solidFill>
                <a:latin typeface="IBM Plex Sans Italics"/>
                <a:ea typeface="IBM Plex Sans Italics"/>
                <a:cs typeface="IBM Plex Sans Italics"/>
                <a:sym typeface="IBM Plex Sans Italics"/>
              </a:rPr>
              <a:t>Management d’équipes et de la communication
Faire de la veille technologique
Mettre en place un plan d’amélioration continue</a:t>
            </a:r>
          </a:p>
        </p:txBody>
      </p:sp>
      <p:sp>
        <p:nvSpPr>
          <p:cNvPr id="42" name="TextBox 42"/>
          <p:cNvSpPr txBox="1"/>
          <p:nvPr/>
        </p:nvSpPr>
        <p:spPr>
          <a:xfrm>
            <a:off x="774204" y="2950440"/>
            <a:ext cx="6055900" cy="179536"/>
          </a:xfrm>
          <a:prstGeom prst="rect">
            <a:avLst/>
          </a:prstGeom>
        </p:spPr>
        <p:txBody>
          <a:bodyPr lIns="0" tIns="0" rIns="0" bIns="0" rtlCol="0" anchor="t">
            <a:spAutoFit/>
          </a:bodyPr>
          <a:lstStyle/>
          <a:p>
            <a:pPr algn="just">
              <a:lnSpc>
                <a:spcPts val="1439"/>
              </a:lnSpc>
            </a:pPr>
            <a:r>
              <a:rPr lang="en-US" sz="1200" spc="7" dirty="0">
                <a:solidFill>
                  <a:srgbClr val="FFFFFF"/>
                </a:solidFill>
                <a:latin typeface="IBM Plex Sans"/>
                <a:ea typeface="IBM Plex Sans"/>
                <a:cs typeface="IBM Plex Sans"/>
                <a:sym typeface="IBM Plex Sans"/>
              </a:rPr>
              <a:t>Le programme "Concepteur de produits numériques No-code" a pour objectif de vous former  la création, la mise en œuvre et l'optimisation de solutions numériques automatisées en utilisant des plateformes no-code. Cette formation répond aux besoins croissants des entreprises souhaitant améliorer leurs flux de travail (workflows), réduire les coûts et simplifier les processus grâce à des solutions numériques simples et efficaces. Les titulaires du titre seront en mesure d'analyser les besoins d'une entreprise et d'automatiser ses processus de manière pragmatique.</a:t>
            </a:r>
            <a:endParaRPr lang="en-US" sz="1200" spc="4" dirty="0">
              <a:solidFill>
                <a:srgbClr val="FFFFFF"/>
              </a:solidFill>
              <a:latin typeface="IBM Plex Sans"/>
              <a:ea typeface="IBM Plex Sans"/>
              <a:cs typeface="IBM Plex Sans"/>
              <a:sym typeface="IBM Plex Sans"/>
            </a:endParaRPr>
          </a:p>
        </p:txBody>
      </p:sp>
      <p:sp>
        <p:nvSpPr>
          <p:cNvPr id="43" name="TextBox 43"/>
          <p:cNvSpPr txBox="1"/>
          <p:nvPr/>
        </p:nvSpPr>
        <p:spPr>
          <a:xfrm>
            <a:off x="6595587" y="404108"/>
            <a:ext cx="525475" cy="397269"/>
          </a:xfrm>
          <a:prstGeom prst="rect">
            <a:avLst/>
          </a:prstGeom>
        </p:spPr>
        <p:txBody>
          <a:bodyPr lIns="0" tIns="0" rIns="0" bIns="0" rtlCol="0" anchor="t">
            <a:spAutoFit/>
          </a:bodyPr>
          <a:lstStyle/>
          <a:p>
            <a:pPr algn="ctr">
              <a:lnSpc>
                <a:spcPts val="1660"/>
              </a:lnSpc>
            </a:pPr>
            <a:r>
              <a:rPr lang="en-US" sz="1399" b="1" spc="8" dirty="0">
                <a:solidFill>
                  <a:srgbClr val="FFFFFF"/>
                </a:solidFill>
                <a:latin typeface="IBM Plex Sans Bold"/>
                <a:ea typeface="IBM Plex Sans Bold"/>
                <a:cs typeface="IBM Plex Sans Bold"/>
                <a:sym typeface="IBM Plex Sans Bold"/>
              </a:rPr>
              <a:t>3 </a:t>
            </a:r>
          </a:p>
          <a:p>
            <a:pPr algn="l">
              <a:lnSpc>
                <a:spcPts val="1423"/>
              </a:lnSpc>
            </a:pPr>
            <a:r>
              <a:rPr lang="en-US" sz="1200" b="1" spc="7" dirty="0">
                <a:solidFill>
                  <a:srgbClr val="FFFFFF"/>
                </a:solidFill>
                <a:latin typeface="IBM Plex Sans Bold"/>
                <a:ea typeface="IBM Plex Sans Bold"/>
                <a:cs typeface="IBM Plex Sans Bold"/>
                <a:sym typeface="IBM Plex Sans Bold"/>
              </a:rPr>
              <a:t>YEARS</a:t>
            </a:r>
          </a:p>
        </p:txBody>
      </p:sp>
      <p:sp>
        <p:nvSpPr>
          <p:cNvPr id="44" name="TextBox 44"/>
          <p:cNvSpPr txBox="1"/>
          <p:nvPr/>
        </p:nvSpPr>
        <p:spPr>
          <a:xfrm>
            <a:off x="2597896" y="10378411"/>
            <a:ext cx="2515629" cy="151428"/>
          </a:xfrm>
          <a:prstGeom prst="rect">
            <a:avLst/>
          </a:prstGeom>
        </p:spPr>
        <p:txBody>
          <a:bodyPr lIns="0" tIns="0" rIns="0" bIns="0" rtlCol="0" anchor="t">
            <a:spAutoFit/>
          </a:bodyPr>
          <a:lstStyle/>
          <a:p>
            <a:pPr algn="l">
              <a:lnSpc>
                <a:spcPts val="1260"/>
              </a:lnSpc>
            </a:pPr>
            <a:r>
              <a:rPr lang="en-US" sz="900" i="1" spc="25">
                <a:solidFill>
                  <a:srgbClr val="939496"/>
                </a:solidFill>
                <a:latin typeface="IBM Plex Sans Italics"/>
                <a:ea typeface="IBM Plex Sans Italics"/>
                <a:cs typeface="IBM Plex Sans Italics"/>
                <a:sym typeface="IBM Plex Sans Italics"/>
              </a:rPr>
              <a:t>Etablissement d’enseignement supérieur privé</a:t>
            </a:r>
          </a:p>
        </p:txBody>
      </p:sp>
      <p:sp>
        <p:nvSpPr>
          <p:cNvPr id="45" name="TextBox 45"/>
          <p:cNvSpPr txBox="1"/>
          <p:nvPr/>
        </p:nvSpPr>
        <p:spPr>
          <a:xfrm>
            <a:off x="537734" y="8547291"/>
            <a:ext cx="354531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OPPORTUNITÉS MÉTIERS</a:t>
            </a:r>
          </a:p>
        </p:txBody>
      </p:sp>
      <p:sp>
        <p:nvSpPr>
          <p:cNvPr id="46" name="TextBox 46"/>
          <p:cNvSpPr txBox="1"/>
          <p:nvPr/>
        </p:nvSpPr>
        <p:spPr>
          <a:xfrm>
            <a:off x="537734" y="6063605"/>
            <a:ext cx="3915670"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ENSEIGNEMENTS</a:t>
            </a:r>
          </a:p>
        </p:txBody>
      </p:sp>
      <p:sp>
        <p:nvSpPr>
          <p:cNvPr id="47" name="TextBox 47"/>
          <p:cNvSpPr txBox="1"/>
          <p:nvPr/>
        </p:nvSpPr>
        <p:spPr>
          <a:xfrm>
            <a:off x="537734" y="4387205"/>
            <a:ext cx="423111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TOP3 - POINTS FORTS</a:t>
            </a:r>
          </a:p>
        </p:txBody>
      </p:sp>
      <p:sp>
        <p:nvSpPr>
          <p:cNvPr id="48" name="TextBox 48"/>
          <p:cNvSpPr txBox="1"/>
          <p:nvPr/>
        </p:nvSpPr>
        <p:spPr>
          <a:xfrm>
            <a:off x="1465355" y="960787"/>
            <a:ext cx="5130232" cy="270202"/>
          </a:xfrm>
          <a:prstGeom prst="rect">
            <a:avLst/>
          </a:prstGeom>
        </p:spPr>
        <p:txBody>
          <a:bodyPr wrap="square" lIns="0" tIns="0" rIns="0" bIns="0" rtlCol="0" anchor="t">
            <a:spAutoFit/>
          </a:bodyPr>
          <a:lstStyle/>
          <a:p>
            <a:pPr algn="just">
              <a:lnSpc>
                <a:spcPts val="2160"/>
              </a:lnSpc>
            </a:pPr>
            <a:r>
              <a:rPr lang="en-US" sz="1800" b="1" spc="7" dirty="0">
                <a:solidFill>
                  <a:srgbClr val="1A1447"/>
                </a:solidFill>
                <a:latin typeface="IBM Plex Sans Bold"/>
                <a:ea typeface="IBM Plex Sans Bold"/>
                <a:cs typeface="IBM Plex Sans Bold"/>
                <a:sym typeface="IBM Plex Sans Bold"/>
              </a:rPr>
              <a:t>CONCEPTEUR DE PRODUITS NO-CODE</a:t>
            </a:r>
          </a:p>
        </p:txBody>
      </p:sp>
      <p:sp>
        <p:nvSpPr>
          <p:cNvPr id="49" name="TextBox 49"/>
          <p:cNvSpPr txBox="1"/>
          <p:nvPr/>
        </p:nvSpPr>
        <p:spPr>
          <a:xfrm>
            <a:off x="5455302" y="1547187"/>
            <a:ext cx="783022" cy="192491"/>
          </a:xfrm>
          <a:prstGeom prst="rect">
            <a:avLst/>
          </a:prstGeom>
        </p:spPr>
        <p:txBody>
          <a:bodyPr lIns="0" tIns="0" rIns="0" bIns="0" rtlCol="0" anchor="t">
            <a:spAutoFit/>
          </a:bodyPr>
          <a:lstStyle/>
          <a:p>
            <a:pPr algn="l">
              <a:lnSpc>
                <a:spcPts val="1539"/>
              </a:lnSpc>
            </a:pPr>
            <a:r>
              <a:rPr lang="en-US" sz="1100" spc="4" dirty="0">
                <a:solidFill>
                  <a:srgbClr val="464395"/>
                </a:solidFill>
                <a:latin typeface="IBM Plex Sans"/>
                <a:ea typeface="IBM Plex Sans"/>
                <a:cs typeface="IBM Plex Sans"/>
                <a:sym typeface="IBM Plex Sans"/>
              </a:rPr>
              <a:t>ADMISSION</a:t>
            </a:r>
          </a:p>
        </p:txBody>
      </p:sp>
      <p:sp>
        <p:nvSpPr>
          <p:cNvPr id="50" name="TextBox 50"/>
          <p:cNvSpPr txBox="1"/>
          <p:nvPr/>
        </p:nvSpPr>
        <p:spPr>
          <a:xfrm>
            <a:off x="1465355" y="468535"/>
            <a:ext cx="1795272" cy="405111"/>
          </a:xfrm>
          <a:prstGeom prst="rect">
            <a:avLst/>
          </a:prstGeom>
        </p:spPr>
        <p:txBody>
          <a:bodyPr lIns="0" tIns="0" rIns="0" bIns="0" rtlCol="0" anchor="t">
            <a:spAutoFit/>
          </a:bodyPr>
          <a:lstStyle/>
          <a:p>
            <a:pPr algn="l">
              <a:lnSpc>
                <a:spcPts val="3359"/>
              </a:lnSpc>
            </a:pPr>
            <a:r>
              <a:rPr lang="en-US" sz="2400" b="1" spc="14" dirty="0">
                <a:solidFill>
                  <a:srgbClr val="231F20"/>
                </a:solidFill>
                <a:latin typeface="IBM Plex Sans Bold"/>
                <a:ea typeface="IBM Plex Sans Bold"/>
                <a:cs typeface="IBM Plex Sans Bold"/>
                <a:sym typeface="IBM Plex Sans Bold"/>
              </a:rPr>
              <a:t>BACHELOR</a:t>
            </a:r>
          </a:p>
        </p:txBody>
      </p:sp>
      <p:sp>
        <p:nvSpPr>
          <p:cNvPr id="52" name="TextBox 31">
            <a:extLst>
              <a:ext uri="{FF2B5EF4-FFF2-40B4-BE49-F238E27FC236}">
                <a16:creationId xmlns:a16="http://schemas.microsoft.com/office/drawing/2014/main" id="{73338D7F-8308-E7F2-0829-44BBD7B44255}"/>
              </a:ext>
            </a:extLst>
          </p:cNvPr>
          <p:cNvSpPr txBox="1"/>
          <p:nvPr/>
        </p:nvSpPr>
        <p:spPr>
          <a:xfrm>
            <a:off x="1474356" y="1720247"/>
            <a:ext cx="780016" cy="202556"/>
          </a:xfrm>
          <a:prstGeom prst="rect">
            <a:avLst/>
          </a:prstGeom>
        </p:spPr>
        <p:txBody>
          <a:bodyPr lIns="0" tIns="0" rIns="0" bIns="0" rtlCol="0" anchor="t">
            <a:spAutoFit/>
          </a:bodyPr>
          <a:lstStyle/>
          <a:p>
            <a:pPr>
              <a:lnSpc>
                <a:spcPts val="1705"/>
              </a:lnSpc>
            </a:pPr>
            <a:r>
              <a:rPr lang="en-US" sz="1200" i="1" spc="4" dirty="0">
                <a:solidFill>
                  <a:srgbClr val="231F20"/>
                </a:solidFill>
                <a:latin typeface="IBM Plex Sans Italics"/>
                <a:ea typeface="IBM Plex Sans Italics"/>
                <a:cs typeface="IBM Plex Sans Italics"/>
                <a:sym typeface="IBM Plex Sans Italics"/>
              </a:rPr>
              <a:t>Automne Printemps</a:t>
            </a:r>
          </a:p>
        </p:txBody>
      </p:sp>
      <p:sp>
        <p:nvSpPr>
          <p:cNvPr id="51" name="TextBox 34">
            <a:extLst>
              <a:ext uri="{FF2B5EF4-FFF2-40B4-BE49-F238E27FC236}">
                <a16:creationId xmlns:a16="http://schemas.microsoft.com/office/drawing/2014/main" id="{3F76F06D-7C5A-115E-C327-BCA4898F60E6}"/>
              </a:ext>
            </a:extLst>
          </p:cNvPr>
          <p:cNvSpPr txBox="1"/>
          <p:nvPr/>
        </p:nvSpPr>
        <p:spPr>
          <a:xfrm>
            <a:off x="2749061" y="1716228"/>
            <a:ext cx="838811" cy="221792"/>
          </a:xfrm>
          <a:prstGeom prst="rect">
            <a:avLst/>
          </a:prstGeom>
        </p:spPr>
        <p:txBody>
          <a:bodyPr lIns="0" tIns="0" rIns="0" bIns="0" rtlCol="0" anchor="t">
            <a:spAutoFit/>
          </a:bodyPr>
          <a:lstStyle/>
          <a:p>
            <a:pPr>
              <a:lnSpc>
                <a:spcPts val="1908"/>
              </a:lnSpc>
            </a:pPr>
            <a:r>
              <a:rPr lang="en-US" sz="1200" i="1" spc="4" dirty="0" err="1">
                <a:solidFill>
                  <a:srgbClr val="231F20"/>
                </a:solidFill>
                <a:latin typeface="IBM Plex Sans Italics"/>
                <a:ea typeface="IBM Plex Sans Italics"/>
                <a:cs typeface="IBM Plex Sans Italics"/>
                <a:sym typeface="IBM Plex Sans Italics"/>
              </a:rPr>
              <a:t>Français</a:t>
            </a:r>
            <a:r>
              <a:rPr lang="en-US" sz="1200" i="1" spc="4" dirty="0">
                <a:solidFill>
                  <a:srgbClr val="231F20"/>
                </a:solidFill>
                <a:latin typeface="IBM Plex Sans Italics"/>
                <a:ea typeface="IBM Plex Sans Italics"/>
                <a:cs typeface="IBM Plex Sans Italics"/>
                <a:sym typeface="IBM Plex Sans Italics"/>
              </a:rPr>
              <a:t/>
            </a:r>
          </a:p>
        </p:txBody>
      </p:sp>
      <p:sp>
        <p:nvSpPr>
          <p:cNvPr id="54" name="TextBox 38">
            <a:extLst>
              <a:ext uri="{FF2B5EF4-FFF2-40B4-BE49-F238E27FC236}">
                <a16:creationId xmlns:a16="http://schemas.microsoft.com/office/drawing/2014/main" id="{F4D71D31-FE13-729F-DD0F-F89716948679}"/>
              </a:ext>
            </a:extLst>
          </p:cNvPr>
          <p:cNvSpPr txBox="1"/>
          <p:nvPr/>
        </p:nvSpPr>
        <p:spPr>
          <a:xfrm>
            <a:off x="3996412" y="1738606"/>
            <a:ext cx="899438" cy="420564"/>
          </a:xfrm>
          <a:prstGeom prst="rect">
            <a:avLst/>
          </a:prstGeom>
        </p:spPr>
        <p:txBody>
          <a:bodyPr wrap="square" lIns="0" tIns="0" rIns="0" bIns="0" rtlCol="0" anchor="t">
            <a:spAutoFit/>
          </a:bodyPr>
          <a:lstStyle/>
          <a:p>
            <a:pPr>
              <a:lnSpc>
                <a:spcPts val="1705"/>
              </a:lnSpc>
            </a:pPr>
            <a:r>
              <a:rPr lang="en-US" sz="1200" i="1" spc="4" dirty="0">
                <a:solidFill>
                  <a:srgbClr val="231F20"/>
                </a:solidFill>
                <a:latin typeface="IBM Plex Sans Italics"/>
                <a:ea typeface="IBM Plex Sans Italics"/>
                <a:cs typeface="IBM Plex Sans Italics"/>
                <a:sym typeface="IBM Plex Sans Italics"/>
              </a:rPr>
              <a:t>2-4 mois en entreprise</a:t>
            </a:r>
          </a:p>
          <a:p>
            <a:pPr algn="just">
              <a:lnSpc>
                <a:spcPts val="1705"/>
              </a:lnSpc>
            </a:pPr>
            <a:endParaRPr lang="en-US" sz="1200" i="1" spc="4" dirty="0">
              <a:solidFill>
                <a:srgbClr val="231F20"/>
              </a:solidFill>
              <a:latin typeface="IBM Plex Sans Italics"/>
              <a:ea typeface="IBM Plex Sans Italics"/>
              <a:cs typeface="IBM Plex Sans Italics"/>
              <a:sym typeface="IBM Plex Sans Italics"/>
            </a:endParaR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pSp>
        <p:nvGrpSpPr>
          <p:cNvPr id="2" name="Group 2"/>
          <p:cNvGrpSpPr>
            <a:grpSpLocks noChangeAspect="1"/>
          </p:cNvGrpSpPr>
          <p:nvPr/>
        </p:nvGrpSpPr>
        <p:grpSpPr>
          <a:xfrm>
            <a:off x="1202512" y="4924130"/>
            <a:ext cx="762505" cy="679580"/>
            <a:chOff x="0" y="0"/>
            <a:chExt cx="762495" cy="679577"/>
          </a:xfrm>
        </p:grpSpPr>
        <p:sp>
          <p:nvSpPr>
            <p:cNvPr id="3" name="Freeform 3"/>
            <p:cNvSpPr/>
            <p:nvPr/>
          </p:nvSpPr>
          <p:spPr>
            <a:xfrm>
              <a:off x="63500" y="63500"/>
              <a:ext cx="635508" cy="552577"/>
            </a:xfrm>
            <a:custGeom>
              <a:avLst/>
              <a:gdLst/>
              <a:ahLst/>
              <a:cxnLst/>
              <a:rect l="l" t="t" r="r" b="b"/>
              <a:pathLst>
                <a:path w="635508" h="552577">
                  <a:moveTo>
                    <a:pt x="631698" y="290322"/>
                  </a:moveTo>
                  <a:lnTo>
                    <a:pt x="487045" y="538480"/>
                  </a:lnTo>
                  <a:cubicBezTo>
                    <a:pt x="481965" y="547243"/>
                    <a:pt x="472567" y="552577"/>
                    <a:pt x="462407" y="552577"/>
                  </a:cubicBezTo>
                  <a:lnTo>
                    <a:pt x="173101" y="552577"/>
                  </a:lnTo>
                  <a:cubicBezTo>
                    <a:pt x="162941" y="552577"/>
                    <a:pt x="153543" y="547243"/>
                    <a:pt x="148463" y="538480"/>
                  </a:cubicBezTo>
                  <a:lnTo>
                    <a:pt x="3810" y="290322"/>
                  </a:lnTo>
                  <a:cubicBezTo>
                    <a:pt x="-1270" y="281559"/>
                    <a:pt x="-1270" y="270891"/>
                    <a:pt x="3810" y="262128"/>
                  </a:cubicBezTo>
                  <a:lnTo>
                    <a:pt x="148463" y="14097"/>
                  </a:lnTo>
                  <a:cubicBezTo>
                    <a:pt x="153543" y="5334"/>
                    <a:pt x="162941" y="0"/>
                    <a:pt x="173101" y="0"/>
                  </a:cubicBezTo>
                  <a:lnTo>
                    <a:pt x="462407" y="0"/>
                  </a:lnTo>
                  <a:cubicBezTo>
                    <a:pt x="472567" y="0"/>
                    <a:pt x="481965" y="5334"/>
                    <a:pt x="487045" y="14097"/>
                  </a:cubicBezTo>
                  <a:lnTo>
                    <a:pt x="631698" y="262128"/>
                  </a:lnTo>
                  <a:cubicBezTo>
                    <a:pt x="636778" y="270891"/>
                    <a:pt x="636778" y="281559"/>
                    <a:pt x="631698" y="290322"/>
                  </a:cubicBezTo>
                </a:path>
              </a:pathLst>
            </a:custGeom>
            <a:solidFill>
              <a:srgbClr val="7DE314"/>
            </a:solidFill>
          </p:spPr>
          <p:txBody>
            <a:bodyPr/>
            <a:lstStyle/>
            <a:p>
              <a:endParaRPr lang="fr-FR"/>
            </a:p>
          </p:txBody>
        </p:sp>
        <p:sp>
          <p:nvSpPr>
            <p:cNvPr id="4" name="Freeform 4"/>
            <p:cNvSpPr/>
            <p:nvPr/>
          </p:nvSpPr>
          <p:spPr>
            <a:xfrm>
              <a:off x="260223" y="145923"/>
              <a:ext cx="438785" cy="470027"/>
            </a:xfrm>
            <a:custGeom>
              <a:avLst/>
              <a:gdLst/>
              <a:ahLst/>
              <a:cxnLst/>
              <a:rect l="l" t="t" r="r" b="b"/>
              <a:pathLst>
                <a:path w="438785" h="470027">
                  <a:moveTo>
                    <a:pt x="261239" y="0"/>
                  </a:moveTo>
                  <a:lnTo>
                    <a:pt x="366014" y="179705"/>
                  </a:lnTo>
                  <a:cubicBezTo>
                    <a:pt x="371094" y="188468"/>
                    <a:pt x="371094" y="199136"/>
                    <a:pt x="366014" y="207899"/>
                  </a:cubicBezTo>
                  <a:lnTo>
                    <a:pt x="255905" y="396875"/>
                  </a:lnTo>
                  <a:cubicBezTo>
                    <a:pt x="250825" y="405638"/>
                    <a:pt x="241427" y="410972"/>
                    <a:pt x="231267" y="410972"/>
                  </a:cubicBezTo>
                  <a:lnTo>
                    <a:pt x="10795" y="410972"/>
                  </a:lnTo>
                  <a:cubicBezTo>
                    <a:pt x="7112" y="410972"/>
                    <a:pt x="3429" y="410210"/>
                    <a:pt x="0" y="408813"/>
                  </a:cubicBezTo>
                  <a:lnTo>
                    <a:pt x="61849" y="470027"/>
                  </a:lnTo>
                  <a:lnTo>
                    <a:pt x="265684" y="470027"/>
                  </a:lnTo>
                  <a:cubicBezTo>
                    <a:pt x="275844" y="470027"/>
                    <a:pt x="285242" y="464693"/>
                    <a:pt x="290322" y="455930"/>
                  </a:cubicBezTo>
                  <a:lnTo>
                    <a:pt x="434975" y="208026"/>
                  </a:lnTo>
                  <a:cubicBezTo>
                    <a:pt x="437515" y="203708"/>
                    <a:pt x="438785" y="198755"/>
                    <a:pt x="438785" y="193929"/>
                  </a:cubicBezTo>
                  <a:lnTo>
                    <a:pt x="437515" y="184150"/>
                  </a:lnTo>
                  <a:lnTo>
                    <a:pt x="424434" y="161671"/>
                  </a:lnTo>
                  <a:close/>
                </a:path>
              </a:pathLst>
            </a:custGeom>
            <a:solidFill>
              <a:srgbClr val="3DC903"/>
            </a:solidFill>
          </p:spPr>
          <p:txBody>
            <a:bodyPr/>
            <a:lstStyle/>
            <a:p>
              <a:endParaRPr lang="fr-FR"/>
            </a:p>
          </p:txBody>
        </p:sp>
        <p:sp>
          <p:nvSpPr>
            <p:cNvPr id="5" name="Freeform 5"/>
            <p:cNvSpPr/>
            <p:nvPr/>
          </p:nvSpPr>
          <p:spPr>
            <a:xfrm>
              <a:off x="132461" y="122682"/>
              <a:ext cx="497459" cy="434213"/>
            </a:xfrm>
            <a:custGeom>
              <a:avLst/>
              <a:gdLst/>
              <a:ahLst/>
              <a:cxnLst/>
              <a:rect l="l" t="t" r="r" b="b"/>
              <a:pathLst>
                <a:path w="497459" h="434213">
                  <a:moveTo>
                    <a:pt x="493776" y="231140"/>
                  </a:moveTo>
                  <a:lnTo>
                    <a:pt x="383667" y="420116"/>
                  </a:lnTo>
                  <a:cubicBezTo>
                    <a:pt x="378587" y="428879"/>
                    <a:pt x="369189" y="434213"/>
                    <a:pt x="359029" y="434213"/>
                  </a:cubicBezTo>
                  <a:lnTo>
                    <a:pt x="138557" y="434213"/>
                  </a:lnTo>
                  <a:cubicBezTo>
                    <a:pt x="134747" y="434213"/>
                    <a:pt x="131191" y="433451"/>
                    <a:pt x="127762" y="432054"/>
                  </a:cubicBezTo>
                  <a:lnTo>
                    <a:pt x="127635" y="432054"/>
                  </a:lnTo>
                  <a:lnTo>
                    <a:pt x="117094" y="425577"/>
                  </a:lnTo>
                  <a:lnTo>
                    <a:pt x="3810" y="231140"/>
                  </a:lnTo>
                  <a:cubicBezTo>
                    <a:pt x="-1270" y="222377"/>
                    <a:pt x="-1270" y="211709"/>
                    <a:pt x="3810" y="202946"/>
                  </a:cubicBezTo>
                  <a:lnTo>
                    <a:pt x="113919" y="14097"/>
                  </a:lnTo>
                  <a:cubicBezTo>
                    <a:pt x="118999" y="5334"/>
                    <a:pt x="128397" y="0"/>
                    <a:pt x="138557" y="0"/>
                  </a:cubicBezTo>
                  <a:lnTo>
                    <a:pt x="358902" y="0"/>
                  </a:lnTo>
                  <a:cubicBezTo>
                    <a:pt x="369062" y="0"/>
                    <a:pt x="378460" y="5334"/>
                    <a:pt x="383540" y="14097"/>
                  </a:cubicBezTo>
                  <a:lnTo>
                    <a:pt x="493649" y="203073"/>
                  </a:lnTo>
                  <a:cubicBezTo>
                    <a:pt x="498729" y="211836"/>
                    <a:pt x="498729" y="222504"/>
                    <a:pt x="493649" y="231267"/>
                  </a:cubicBezTo>
                </a:path>
              </a:pathLst>
            </a:custGeom>
            <a:solidFill>
              <a:srgbClr val="FFFFFF"/>
            </a:solidFill>
          </p:spPr>
          <p:txBody>
            <a:bodyPr/>
            <a:lstStyle/>
            <a:p>
              <a:endParaRPr lang="fr-FR"/>
            </a:p>
          </p:txBody>
        </p:sp>
        <p:sp>
          <p:nvSpPr>
            <p:cNvPr id="6" name="Freeform 6"/>
            <p:cNvSpPr/>
            <p:nvPr/>
          </p:nvSpPr>
          <p:spPr>
            <a:xfrm>
              <a:off x="260477" y="267970"/>
              <a:ext cx="120269" cy="140081"/>
            </a:xfrm>
            <a:custGeom>
              <a:avLst/>
              <a:gdLst/>
              <a:ahLst/>
              <a:cxnLst/>
              <a:rect l="l" t="t" r="r" b="b"/>
              <a:pathLst>
                <a:path w="120269" h="140081">
                  <a:moveTo>
                    <a:pt x="120269" y="70231"/>
                  </a:moveTo>
                  <a:lnTo>
                    <a:pt x="115697" y="98298"/>
                  </a:lnTo>
                  <a:cubicBezTo>
                    <a:pt x="112649" y="106807"/>
                    <a:pt x="108458" y="114173"/>
                    <a:pt x="103124" y="120396"/>
                  </a:cubicBezTo>
                  <a:lnTo>
                    <a:pt x="91440" y="131445"/>
                  </a:lnTo>
                  <a:cubicBezTo>
                    <a:pt x="76708" y="138303"/>
                    <a:pt x="68707" y="140081"/>
                    <a:pt x="60198" y="140081"/>
                  </a:cubicBezTo>
                  <a:lnTo>
                    <a:pt x="43434" y="138430"/>
                  </a:lnTo>
                  <a:cubicBezTo>
                    <a:pt x="28829" y="131572"/>
                    <a:pt x="22479" y="126619"/>
                    <a:pt x="17145" y="120396"/>
                  </a:cubicBezTo>
                  <a:lnTo>
                    <a:pt x="4572" y="98298"/>
                  </a:lnTo>
                  <a:cubicBezTo>
                    <a:pt x="1524" y="89789"/>
                    <a:pt x="0" y="80391"/>
                    <a:pt x="0" y="70231"/>
                  </a:cubicBezTo>
                  <a:lnTo>
                    <a:pt x="4572" y="42164"/>
                  </a:lnTo>
                  <a:cubicBezTo>
                    <a:pt x="7620" y="33655"/>
                    <a:pt x="11811" y="26289"/>
                    <a:pt x="17145" y="20066"/>
                  </a:cubicBezTo>
                  <a:lnTo>
                    <a:pt x="28829" y="8890"/>
                  </a:lnTo>
                  <a:cubicBezTo>
                    <a:pt x="43434" y="1778"/>
                    <a:pt x="51435" y="0"/>
                    <a:pt x="60071" y="0"/>
                  </a:cubicBezTo>
                  <a:lnTo>
                    <a:pt x="76581" y="1778"/>
                  </a:lnTo>
                  <a:cubicBezTo>
                    <a:pt x="91313" y="8890"/>
                    <a:pt x="97663" y="13716"/>
                    <a:pt x="103124" y="19939"/>
                  </a:cubicBezTo>
                  <a:lnTo>
                    <a:pt x="115697" y="42037"/>
                  </a:lnTo>
                  <a:cubicBezTo>
                    <a:pt x="118745" y="50546"/>
                    <a:pt x="120269" y="59944"/>
                    <a:pt x="120269" y="70104"/>
                  </a:cubicBezTo>
                  <a:moveTo>
                    <a:pt x="88773" y="70104"/>
                  </a:moveTo>
                  <a:lnTo>
                    <a:pt x="88011" y="58293"/>
                  </a:lnTo>
                  <a:cubicBezTo>
                    <a:pt x="85217" y="48006"/>
                    <a:pt x="83185" y="43561"/>
                    <a:pt x="80645" y="39878"/>
                  </a:cubicBezTo>
                  <a:lnTo>
                    <a:pt x="75057" y="33401"/>
                  </a:lnTo>
                  <a:lnTo>
                    <a:pt x="64262" y="28448"/>
                  </a:lnTo>
                  <a:cubicBezTo>
                    <a:pt x="55753" y="28448"/>
                    <a:pt x="51816" y="29464"/>
                    <a:pt x="48260" y="31496"/>
                  </a:cubicBezTo>
                  <a:lnTo>
                    <a:pt x="41783" y="36322"/>
                  </a:lnTo>
                  <a:cubicBezTo>
                    <a:pt x="36703" y="43688"/>
                    <a:pt x="34671" y="48133"/>
                    <a:pt x="33274" y="53340"/>
                  </a:cubicBezTo>
                  <a:lnTo>
                    <a:pt x="31115" y="64135"/>
                  </a:lnTo>
                  <a:cubicBezTo>
                    <a:pt x="31115" y="76454"/>
                    <a:pt x="31877" y="82042"/>
                    <a:pt x="33274" y="87122"/>
                  </a:cubicBezTo>
                  <a:lnTo>
                    <a:pt x="36703" y="96520"/>
                  </a:lnTo>
                  <a:cubicBezTo>
                    <a:pt x="41783" y="103886"/>
                    <a:pt x="44831" y="106807"/>
                    <a:pt x="48387" y="108712"/>
                  </a:cubicBezTo>
                  <a:lnTo>
                    <a:pt x="55753" y="111760"/>
                  </a:lnTo>
                  <a:lnTo>
                    <a:pt x="68199" y="110744"/>
                  </a:lnTo>
                  <a:cubicBezTo>
                    <a:pt x="75184" y="106680"/>
                    <a:pt x="78232" y="103886"/>
                    <a:pt x="80772" y="100203"/>
                  </a:cubicBezTo>
                  <a:lnTo>
                    <a:pt x="85344" y="92075"/>
                  </a:lnTo>
                  <a:cubicBezTo>
                    <a:pt x="88138" y="81915"/>
                    <a:pt x="88900" y="76327"/>
                    <a:pt x="88900" y="70104"/>
                  </a:cubicBezTo>
                </a:path>
              </a:pathLst>
            </a:custGeom>
            <a:solidFill>
              <a:srgbClr val="7DE314"/>
            </a:solidFill>
          </p:spPr>
          <p:txBody>
            <a:bodyPr/>
            <a:lstStyle/>
            <a:p>
              <a:endParaRPr lang="fr-FR"/>
            </a:p>
          </p:txBody>
        </p:sp>
        <p:sp>
          <p:nvSpPr>
            <p:cNvPr id="7" name="Freeform 7"/>
            <p:cNvSpPr/>
            <p:nvPr/>
          </p:nvSpPr>
          <p:spPr>
            <a:xfrm>
              <a:off x="399034" y="273939"/>
              <a:ext cx="99187" cy="131953"/>
            </a:xfrm>
            <a:custGeom>
              <a:avLst/>
              <a:gdLst/>
              <a:ahLst/>
              <a:cxnLst/>
              <a:rect l="l" t="t" r="r" b="b"/>
              <a:pathLst>
                <a:path w="99187" h="131953">
                  <a:moveTo>
                    <a:pt x="99187" y="104013"/>
                  </a:moveTo>
                  <a:lnTo>
                    <a:pt x="99187" y="131953"/>
                  </a:lnTo>
                  <a:lnTo>
                    <a:pt x="4572" y="131953"/>
                  </a:lnTo>
                  <a:lnTo>
                    <a:pt x="4572" y="104013"/>
                  </a:lnTo>
                  <a:lnTo>
                    <a:pt x="37719" y="104013"/>
                  </a:lnTo>
                  <a:lnTo>
                    <a:pt x="37719" y="34036"/>
                  </a:lnTo>
                  <a:cubicBezTo>
                    <a:pt x="36322" y="35941"/>
                    <a:pt x="34036" y="37719"/>
                    <a:pt x="31115" y="39751"/>
                  </a:cubicBezTo>
                  <a:lnTo>
                    <a:pt x="24765" y="43434"/>
                  </a:lnTo>
                  <a:lnTo>
                    <a:pt x="13970" y="48260"/>
                  </a:lnTo>
                  <a:cubicBezTo>
                    <a:pt x="6350" y="50419"/>
                    <a:pt x="3048" y="50927"/>
                    <a:pt x="0" y="50927"/>
                  </a:cubicBezTo>
                  <a:lnTo>
                    <a:pt x="0" y="22098"/>
                  </a:lnTo>
                  <a:cubicBezTo>
                    <a:pt x="2794" y="22098"/>
                    <a:pt x="6223" y="21209"/>
                    <a:pt x="10287" y="19431"/>
                  </a:cubicBezTo>
                  <a:lnTo>
                    <a:pt x="18288" y="15494"/>
                  </a:lnTo>
                  <a:cubicBezTo>
                    <a:pt x="26035" y="10541"/>
                    <a:pt x="29464" y="8128"/>
                    <a:pt x="32258" y="5715"/>
                  </a:cubicBezTo>
                  <a:lnTo>
                    <a:pt x="36957" y="1397"/>
                  </a:lnTo>
                  <a:lnTo>
                    <a:pt x="69723" y="0"/>
                  </a:lnTo>
                  <a:lnTo>
                    <a:pt x="69723" y="103886"/>
                  </a:lnTo>
                  <a:close/>
                </a:path>
              </a:pathLst>
            </a:custGeom>
            <a:solidFill>
              <a:srgbClr val="7DE314"/>
            </a:solidFill>
          </p:spPr>
          <p:txBody>
            <a:bodyPr/>
            <a:lstStyle/>
            <a:p>
              <a:endParaRPr lang="fr-FR"/>
            </a:p>
          </p:txBody>
        </p:sp>
      </p:grpSp>
      <p:grpSp>
        <p:nvGrpSpPr>
          <p:cNvPr id="8" name="Group 8"/>
          <p:cNvGrpSpPr>
            <a:grpSpLocks noChangeAspect="1"/>
          </p:cNvGrpSpPr>
          <p:nvPr/>
        </p:nvGrpSpPr>
        <p:grpSpPr>
          <a:xfrm>
            <a:off x="3461909" y="4916900"/>
            <a:ext cx="762505" cy="686800"/>
            <a:chOff x="0" y="0"/>
            <a:chExt cx="762495" cy="686803"/>
          </a:xfrm>
        </p:grpSpPr>
        <p:sp>
          <p:nvSpPr>
            <p:cNvPr id="9" name="Freeform 9"/>
            <p:cNvSpPr/>
            <p:nvPr/>
          </p:nvSpPr>
          <p:spPr>
            <a:xfrm>
              <a:off x="63500" y="63500"/>
              <a:ext cx="635508" cy="559816"/>
            </a:xfrm>
            <a:custGeom>
              <a:avLst/>
              <a:gdLst/>
              <a:ahLst/>
              <a:cxnLst/>
              <a:rect l="l" t="t" r="r" b="b"/>
              <a:pathLst>
                <a:path w="635508" h="559816">
                  <a:moveTo>
                    <a:pt x="631698" y="294132"/>
                  </a:moveTo>
                  <a:lnTo>
                    <a:pt x="487045" y="545592"/>
                  </a:lnTo>
                  <a:cubicBezTo>
                    <a:pt x="481965" y="554482"/>
                    <a:pt x="472567" y="559816"/>
                    <a:pt x="462407" y="559816"/>
                  </a:cubicBezTo>
                  <a:lnTo>
                    <a:pt x="173101" y="559816"/>
                  </a:lnTo>
                  <a:cubicBezTo>
                    <a:pt x="162941" y="559816"/>
                    <a:pt x="153543" y="554355"/>
                    <a:pt x="148463" y="545592"/>
                  </a:cubicBezTo>
                  <a:lnTo>
                    <a:pt x="3810" y="294132"/>
                  </a:lnTo>
                  <a:cubicBezTo>
                    <a:pt x="-1270" y="285242"/>
                    <a:pt x="-1270" y="274447"/>
                    <a:pt x="3810" y="265557"/>
                  </a:cubicBezTo>
                  <a:lnTo>
                    <a:pt x="148463" y="14224"/>
                  </a:lnTo>
                  <a:cubicBezTo>
                    <a:pt x="153543" y="5334"/>
                    <a:pt x="162941" y="0"/>
                    <a:pt x="173101" y="0"/>
                  </a:cubicBezTo>
                  <a:lnTo>
                    <a:pt x="462407" y="0"/>
                  </a:lnTo>
                  <a:cubicBezTo>
                    <a:pt x="472567" y="0"/>
                    <a:pt x="481965" y="5461"/>
                    <a:pt x="487045" y="14224"/>
                  </a:cubicBezTo>
                  <a:lnTo>
                    <a:pt x="631698" y="265684"/>
                  </a:lnTo>
                  <a:cubicBezTo>
                    <a:pt x="636778" y="274574"/>
                    <a:pt x="636778" y="285369"/>
                    <a:pt x="631698" y="294259"/>
                  </a:cubicBezTo>
                </a:path>
              </a:pathLst>
            </a:custGeom>
            <a:solidFill>
              <a:srgbClr val="00CC9C"/>
            </a:solidFill>
          </p:spPr>
          <p:txBody>
            <a:bodyPr/>
            <a:lstStyle/>
            <a:p>
              <a:endParaRPr lang="fr-FR"/>
            </a:p>
          </p:txBody>
        </p:sp>
        <p:sp>
          <p:nvSpPr>
            <p:cNvPr id="10" name="Freeform 10"/>
            <p:cNvSpPr/>
            <p:nvPr/>
          </p:nvSpPr>
          <p:spPr>
            <a:xfrm>
              <a:off x="260223" y="147066"/>
              <a:ext cx="438785" cy="476123"/>
            </a:xfrm>
            <a:custGeom>
              <a:avLst/>
              <a:gdLst/>
              <a:ahLst/>
              <a:cxnLst/>
              <a:rect l="l" t="t" r="r" b="b"/>
              <a:pathLst>
                <a:path w="438785" h="476123">
                  <a:moveTo>
                    <a:pt x="261239" y="0"/>
                  </a:moveTo>
                  <a:lnTo>
                    <a:pt x="366014" y="182118"/>
                  </a:lnTo>
                  <a:cubicBezTo>
                    <a:pt x="371094" y="191008"/>
                    <a:pt x="371094" y="201803"/>
                    <a:pt x="366014" y="210693"/>
                  </a:cubicBezTo>
                  <a:lnTo>
                    <a:pt x="255905" y="402082"/>
                  </a:lnTo>
                  <a:cubicBezTo>
                    <a:pt x="250825" y="410972"/>
                    <a:pt x="241427" y="416306"/>
                    <a:pt x="231267" y="416306"/>
                  </a:cubicBezTo>
                  <a:lnTo>
                    <a:pt x="10795" y="416306"/>
                  </a:lnTo>
                  <a:cubicBezTo>
                    <a:pt x="7112" y="416306"/>
                    <a:pt x="3429" y="415544"/>
                    <a:pt x="0" y="414147"/>
                  </a:cubicBezTo>
                  <a:lnTo>
                    <a:pt x="61849" y="476123"/>
                  </a:lnTo>
                  <a:lnTo>
                    <a:pt x="265684" y="476123"/>
                  </a:lnTo>
                  <a:cubicBezTo>
                    <a:pt x="275844" y="476123"/>
                    <a:pt x="285242" y="470662"/>
                    <a:pt x="290322" y="461899"/>
                  </a:cubicBezTo>
                  <a:lnTo>
                    <a:pt x="434975" y="210566"/>
                  </a:lnTo>
                  <a:cubicBezTo>
                    <a:pt x="437515" y="206121"/>
                    <a:pt x="438785" y="201168"/>
                    <a:pt x="438785" y="196342"/>
                  </a:cubicBezTo>
                  <a:lnTo>
                    <a:pt x="437515" y="186436"/>
                  </a:lnTo>
                  <a:lnTo>
                    <a:pt x="424434" y="163576"/>
                  </a:lnTo>
                  <a:close/>
                </a:path>
              </a:pathLst>
            </a:custGeom>
            <a:solidFill>
              <a:srgbClr val="00A35E"/>
            </a:solidFill>
          </p:spPr>
          <p:txBody>
            <a:bodyPr/>
            <a:lstStyle/>
            <a:p>
              <a:endParaRPr lang="fr-FR"/>
            </a:p>
          </p:txBody>
        </p:sp>
        <p:sp>
          <p:nvSpPr>
            <p:cNvPr id="11" name="Freeform 11"/>
            <p:cNvSpPr/>
            <p:nvPr/>
          </p:nvSpPr>
          <p:spPr>
            <a:xfrm>
              <a:off x="132461" y="123444"/>
              <a:ext cx="497459" cy="439928"/>
            </a:xfrm>
            <a:custGeom>
              <a:avLst/>
              <a:gdLst/>
              <a:ahLst/>
              <a:cxnLst/>
              <a:rect l="l" t="t" r="r" b="b"/>
              <a:pathLst>
                <a:path w="497459" h="439928">
                  <a:moveTo>
                    <a:pt x="493776" y="234188"/>
                  </a:moveTo>
                  <a:lnTo>
                    <a:pt x="383667" y="425704"/>
                  </a:lnTo>
                  <a:cubicBezTo>
                    <a:pt x="378587" y="434594"/>
                    <a:pt x="369189" y="439928"/>
                    <a:pt x="359029" y="439928"/>
                  </a:cubicBezTo>
                  <a:lnTo>
                    <a:pt x="138557" y="439928"/>
                  </a:lnTo>
                  <a:cubicBezTo>
                    <a:pt x="134747" y="439928"/>
                    <a:pt x="131191" y="439166"/>
                    <a:pt x="127762" y="437769"/>
                  </a:cubicBezTo>
                  <a:lnTo>
                    <a:pt x="127635" y="437642"/>
                  </a:lnTo>
                  <a:lnTo>
                    <a:pt x="117094" y="431038"/>
                  </a:lnTo>
                  <a:lnTo>
                    <a:pt x="3810" y="234061"/>
                  </a:lnTo>
                  <a:cubicBezTo>
                    <a:pt x="-1270" y="225171"/>
                    <a:pt x="-1270" y="214376"/>
                    <a:pt x="3810" y="205486"/>
                  </a:cubicBezTo>
                  <a:lnTo>
                    <a:pt x="113919" y="14224"/>
                  </a:lnTo>
                  <a:cubicBezTo>
                    <a:pt x="118999" y="5334"/>
                    <a:pt x="128397" y="0"/>
                    <a:pt x="138557" y="0"/>
                  </a:cubicBezTo>
                  <a:lnTo>
                    <a:pt x="358902" y="0"/>
                  </a:lnTo>
                  <a:cubicBezTo>
                    <a:pt x="369062" y="0"/>
                    <a:pt x="378460" y="5461"/>
                    <a:pt x="383540" y="14224"/>
                  </a:cubicBezTo>
                  <a:lnTo>
                    <a:pt x="493649" y="205613"/>
                  </a:lnTo>
                  <a:cubicBezTo>
                    <a:pt x="498729" y="214503"/>
                    <a:pt x="498729" y="225298"/>
                    <a:pt x="493649" y="234188"/>
                  </a:cubicBezTo>
                </a:path>
              </a:pathLst>
            </a:custGeom>
            <a:solidFill>
              <a:srgbClr val="FFFFFF"/>
            </a:solidFill>
          </p:spPr>
          <p:txBody>
            <a:bodyPr/>
            <a:lstStyle/>
            <a:p>
              <a:endParaRPr lang="fr-FR"/>
            </a:p>
          </p:txBody>
        </p:sp>
        <p:sp>
          <p:nvSpPr>
            <p:cNvPr id="12" name="Freeform 12"/>
            <p:cNvSpPr/>
            <p:nvPr/>
          </p:nvSpPr>
          <p:spPr>
            <a:xfrm>
              <a:off x="260477" y="270510"/>
              <a:ext cx="120269" cy="142240"/>
            </a:xfrm>
            <a:custGeom>
              <a:avLst/>
              <a:gdLst/>
              <a:ahLst/>
              <a:cxnLst/>
              <a:rect l="l" t="t" r="r" b="b"/>
              <a:pathLst>
                <a:path w="120269" h="142240">
                  <a:moveTo>
                    <a:pt x="120269" y="71374"/>
                  </a:moveTo>
                  <a:lnTo>
                    <a:pt x="115697" y="99822"/>
                  </a:lnTo>
                  <a:cubicBezTo>
                    <a:pt x="112649" y="108458"/>
                    <a:pt x="108458" y="115951"/>
                    <a:pt x="103124" y="122301"/>
                  </a:cubicBezTo>
                  <a:lnTo>
                    <a:pt x="91440" y="133477"/>
                  </a:lnTo>
                  <a:cubicBezTo>
                    <a:pt x="76708" y="140462"/>
                    <a:pt x="68707" y="142240"/>
                    <a:pt x="60198" y="142240"/>
                  </a:cubicBezTo>
                  <a:lnTo>
                    <a:pt x="43434" y="140462"/>
                  </a:lnTo>
                  <a:cubicBezTo>
                    <a:pt x="28829" y="133477"/>
                    <a:pt x="22479" y="128524"/>
                    <a:pt x="17145" y="122174"/>
                  </a:cubicBezTo>
                  <a:lnTo>
                    <a:pt x="4572" y="99695"/>
                  </a:lnTo>
                  <a:cubicBezTo>
                    <a:pt x="1524" y="91059"/>
                    <a:pt x="0" y="81534"/>
                    <a:pt x="0" y="71247"/>
                  </a:cubicBezTo>
                  <a:lnTo>
                    <a:pt x="4572" y="42799"/>
                  </a:lnTo>
                  <a:cubicBezTo>
                    <a:pt x="7620" y="34163"/>
                    <a:pt x="11811" y="26670"/>
                    <a:pt x="17145" y="20320"/>
                  </a:cubicBezTo>
                  <a:lnTo>
                    <a:pt x="28829" y="9017"/>
                  </a:lnTo>
                  <a:cubicBezTo>
                    <a:pt x="43434" y="1905"/>
                    <a:pt x="51435" y="0"/>
                    <a:pt x="60071" y="0"/>
                  </a:cubicBezTo>
                  <a:lnTo>
                    <a:pt x="76581" y="1778"/>
                  </a:lnTo>
                  <a:cubicBezTo>
                    <a:pt x="91313" y="8890"/>
                    <a:pt x="97663" y="13843"/>
                    <a:pt x="103124" y="20193"/>
                  </a:cubicBezTo>
                  <a:lnTo>
                    <a:pt x="115697" y="42672"/>
                  </a:lnTo>
                  <a:cubicBezTo>
                    <a:pt x="118745" y="51308"/>
                    <a:pt x="120269" y="60833"/>
                    <a:pt x="120269" y="71120"/>
                  </a:cubicBezTo>
                  <a:moveTo>
                    <a:pt x="88773" y="71120"/>
                  </a:moveTo>
                  <a:lnTo>
                    <a:pt x="88011" y="59182"/>
                  </a:lnTo>
                  <a:cubicBezTo>
                    <a:pt x="85217" y="48768"/>
                    <a:pt x="83185" y="44196"/>
                    <a:pt x="80645" y="40513"/>
                  </a:cubicBezTo>
                  <a:lnTo>
                    <a:pt x="75057" y="33909"/>
                  </a:lnTo>
                  <a:lnTo>
                    <a:pt x="64262" y="28829"/>
                  </a:lnTo>
                  <a:cubicBezTo>
                    <a:pt x="55753" y="28829"/>
                    <a:pt x="51816" y="29845"/>
                    <a:pt x="48260" y="31877"/>
                  </a:cubicBezTo>
                  <a:lnTo>
                    <a:pt x="41783" y="36830"/>
                  </a:lnTo>
                  <a:cubicBezTo>
                    <a:pt x="36703" y="44323"/>
                    <a:pt x="34671" y="48768"/>
                    <a:pt x="33274" y="53975"/>
                  </a:cubicBezTo>
                  <a:lnTo>
                    <a:pt x="31115" y="64897"/>
                  </a:lnTo>
                  <a:cubicBezTo>
                    <a:pt x="31115" y="77343"/>
                    <a:pt x="31877" y="83058"/>
                    <a:pt x="33274" y="88138"/>
                  </a:cubicBezTo>
                  <a:lnTo>
                    <a:pt x="36703" y="97790"/>
                  </a:lnTo>
                  <a:cubicBezTo>
                    <a:pt x="41783" y="105283"/>
                    <a:pt x="44831" y="108204"/>
                    <a:pt x="48387" y="110236"/>
                  </a:cubicBezTo>
                  <a:lnTo>
                    <a:pt x="55753" y="113284"/>
                  </a:lnTo>
                  <a:lnTo>
                    <a:pt x="68199" y="112268"/>
                  </a:lnTo>
                  <a:cubicBezTo>
                    <a:pt x="75184" y="108204"/>
                    <a:pt x="78232" y="105283"/>
                    <a:pt x="80772" y="101600"/>
                  </a:cubicBezTo>
                  <a:lnTo>
                    <a:pt x="85344" y="93472"/>
                  </a:lnTo>
                  <a:cubicBezTo>
                    <a:pt x="88138" y="83185"/>
                    <a:pt x="88900" y="77470"/>
                    <a:pt x="88900" y="71247"/>
                  </a:cubicBezTo>
                </a:path>
              </a:pathLst>
            </a:custGeom>
            <a:solidFill>
              <a:srgbClr val="00CC9C"/>
            </a:solidFill>
          </p:spPr>
          <p:txBody>
            <a:bodyPr/>
            <a:lstStyle/>
            <a:p>
              <a:endParaRPr lang="fr-FR"/>
            </a:p>
          </p:txBody>
        </p:sp>
        <p:sp>
          <p:nvSpPr>
            <p:cNvPr id="13" name="Freeform 13"/>
            <p:cNvSpPr/>
            <p:nvPr/>
          </p:nvSpPr>
          <p:spPr>
            <a:xfrm>
              <a:off x="394716" y="274320"/>
              <a:ext cx="112395" cy="136144"/>
            </a:xfrm>
            <a:custGeom>
              <a:avLst/>
              <a:gdLst/>
              <a:ahLst/>
              <a:cxnLst/>
              <a:rect l="l" t="t" r="r" b="b"/>
              <a:pathLst>
                <a:path w="112395" h="136144">
                  <a:moveTo>
                    <a:pt x="0" y="136017"/>
                  </a:moveTo>
                  <a:lnTo>
                    <a:pt x="508" y="122682"/>
                  </a:lnTo>
                  <a:cubicBezTo>
                    <a:pt x="2667" y="111252"/>
                    <a:pt x="4572" y="106045"/>
                    <a:pt x="7366" y="101219"/>
                  </a:cubicBezTo>
                  <a:lnTo>
                    <a:pt x="13843" y="91821"/>
                  </a:lnTo>
                  <a:cubicBezTo>
                    <a:pt x="23368" y="83439"/>
                    <a:pt x="29337" y="79248"/>
                    <a:pt x="36703" y="75184"/>
                  </a:cubicBezTo>
                  <a:lnTo>
                    <a:pt x="48641" y="68707"/>
                  </a:lnTo>
                  <a:cubicBezTo>
                    <a:pt x="58420" y="63500"/>
                    <a:pt x="62484" y="61214"/>
                    <a:pt x="65786" y="58928"/>
                  </a:cubicBezTo>
                  <a:lnTo>
                    <a:pt x="71501" y="54483"/>
                  </a:lnTo>
                  <a:lnTo>
                    <a:pt x="75819" y="47371"/>
                  </a:lnTo>
                  <a:lnTo>
                    <a:pt x="73914" y="35687"/>
                  </a:lnTo>
                  <a:cubicBezTo>
                    <a:pt x="66421" y="28956"/>
                    <a:pt x="61087" y="27305"/>
                    <a:pt x="54102" y="27305"/>
                  </a:cubicBezTo>
                  <a:lnTo>
                    <a:pt x="46990" y="27813"/>
                  </a:lnTo>
                  <a:lnTo>
                    <a:pt x="37846" y="31242"/>
                  </a:lnTo>
                  <a:lnTo>
                    <a:pt x="29972" y="36576"/>
                  </a:lnTo>
                  <a:lnTo>
                    <a:pt x="23368" y="43053"/>
                  </a:lnTo>
                  <a:lnTo>
                    <a:pt x="1397" y="22225"/>
                  </a:lnTo>
                  <a:cubicBezTo>
                    <a:pt x="3429" y="20066"/>
                    <a:pt x="6350" y="17653"/>
                    <a:pt x="10033" y="15113"/>
                  </a:cubicBezTo>
                  <a:lnTo>
                    <a:pt x="18161" y="10160"/>
                  </a:lnTo>
                  <a:cubicBezTo>
                    <a:pt x="28194" y="5588"/>
                    <a:pt x="33909" y="3810"/>
                    <a:pt x="40005" y="2286"/>
                  </a:cubicBezTo>
                  <a:lnTo>
                    <a:pt x="52705" y="0"/>
                  </a:lnTo>
                  <a:cubicBezTo>
                    <a:pt x="67564" y="0"/>
                    <a:pt x="74676" y="1016"/>
                    <a:pt x="80899" y="2921"/>
                  </a:cubicBezTo>
                  <a:lnTo>
                    <a:pt x="92329" y="7620"/>
                  </a:lnTo>
                  <a:cubicBezTo>
                    <a:pt x="100838" y="14605"/>
                    <a:pt x="104140" y="18796"/>
                    <a:pt x="106426" y="23749"/>
                  </a:cubicBezTo>
                  <a:lnTo>
                    <a:pt x="109855" y="34036"/>
                  </a:lnTo>
                  <a:cubicBezTo>
                    <a:pt x="109855" y="45212"/>
                    <a:pt x="108839" y="50038"/>
                    <a:pt x="106807" y="54356"/>
                  </a:cubicBezTo>
                  <a:lnTo>
                    <a:pt x="102235" y="62357"/>
                  </a:lnTo>
                  <a:cubicBezTo>
                    <a:pt x="96012" y="68961"/>
                    <a:pt x="92583" y="71755"/>
                    <a:pt x="89027" y="74168"/>
                  </a:cubicBezTo>
                  <a:lnTo>
                    <a:pt x="81788" y="78740"/>
                  </a:lnTo>
                  <a:lnTo>
                    <a:pt x="72390" y="83947"/>
                  </a:lnTo>
                  <a:cubicBezTo>
                    <a:pt x="65278" y="88011"/>
                    <a:pt x="61722" y="90170"/>
                    <a:pt x="58166" y="92583"/>
                  </a:cubicBezTo>
                  <a:lnTo>
                    <a:pt x="51435" y="97536"/>
                  </a:lnTo>
                  <a:lnTo>
                    <a:pt x="43307" y="105283"/>
                  </a:lnTo>
                  <a:lnTo>
                    <a:pt x="112395" y="107823"/>
                  </a:lnTo>
                  <a:lnTo>
                    <a:pt x="112395" y="136144"/>
                  </a:lnTo>
                  <a:close/>
                </a:path>
              </a:pathLst>
            </a:custGeom>
            <a:solidFill>
              <a:srgbClr val="00CC9C"/>
            </a:solidFill>
          </p:spPr>
          <p:txBody>
            <a:bodyPr/>
            <a:lstStyle/>
            <a:p>
              <a:endParaRPr lang="fr-FR"/>
            </a:p>
          </p:txBody>
        </p:sp>
      </p:grpSp>
      <p:grpSp>
        <p:nvGrpSpPr>
          <p:cNvPr id="14" name="Group 14"/>
          <p:cNvGrpSpPr>
            <a:grpSpLocks noChangeAspect="1"/>
          </p:cNvGrpSpPr>
          <p:nvPr/>
        </p:nvGrpSpPr>
        <p:grpSpPr>
          <a:xfrm>
            <a:off x="0" y="2584247"/>
            <a:ext cx="7559993" cy="1642539"/>
            <a:chOff x="0" y="0"/>
            <a:chExt cx="7559992" cy="1642542"/>
          </a:xfrm>
        </p:grpSpPr>
        <p:sp>
          <p:nvSpPr>
            <p:cNvPr id="15" name="Freeform 15"/>
            <p:cNvSpPr/>
            <p:nvPr/>
          </p:nvSpPr>
          <p:spPr>
            <a:xfrm>
              <a:off x="0" y="0"/>
              <a:ext cx="7560056" cy="1642491"/>
            </a:xfrm>
            <a:custGeom>
              <a:avLst/>
              <a:gdLst/>
              <a:ahLst/>
              <a:cxnLst/>
              <a:rect l="l" t="t" r="r" b="b"/>
              <a:pathLst>
                <a:path w="7560056" h="1642491">
                  <a:moveTo>
                    <a:pt x="0" y="1642491"/>
                  </a:moveTo>
                  <a:lnTo>
                    <a:pt x="7560056" y="1642491"/>
                  </a:lnTo>
                  <a:lnTo>
                    <a:pt x="7560056" y="0"/>
                  </a:lnTo>
                  <a:lnTo>
                    <a:pt x="0" y="0"/>
                  </a:lnTo>
                  <a:close/>
                </a:path>
              </a:pathLst>
            </a:custGeom>
            <a:solidFill>
              <a:srgbClr val="1A1447"/>
            </a:solidFill>
          </p:spPr>
          <p:txBody>
            <a:bodyPr/>
            <a:lstStyle/>
            <a:p>
              <a:endParaRPr lang="fr-FR"/>
            </a:p>
          </p:txBody>
        </p:sp>
      </p:grpSp>
      <p:grpSp>
        <p:nvGrpSpPr>
          <p:cNvPr id="16" name="Group 16"/>
          <p:cNvGrpSpPr>
            <a:grpSpLocks noChangeAspect="1"/>
          </p:cNvGrpSpPr>
          <p:nvPr/>
        </p:nvGrpSpPr>
        <p:grpSpPr>
          <a:xfrm>
            <a:off x="5475351" y="4909652"/>
            <a:ext cx="762505" cy="694058"/>
            <a:chOff x="0" y="0"/>
            <a:chExt cx="762495" cy="694055"/>
          </a:xfrm>
        </p:grpSpPr>
        <p:sp>
          <p:nvSpPr>
            <p:cNvPr id="17" name="Freeform 17"/>
            <p:cNvSpPr/>
            <p:nvPr/>
          </p:nvSpPr>
          <p:spPr>
            <a:xfrm>
              <a:off x="63500" y="63500"/>
              <a:ext cx="635508" cy="567055"/>
            </a:xfrm>
            <a:custGeom>
              <a:avLst/>
              <a:gdLst/>
              <a:ahLst/>
              <a:cxnLst/>
              <a:rect l="l" t="t" r="r" b="b"/>
              <a:pathLst>
                <a:path w="635508" h="567055">
                  <a:moveTo>
                    <a:pt x="631698" y="297942"/>
                  </a:moveTo>
                  <a:lnTo>
                    <a:pt x="487045" y="552577"/>
                  </a:lnTo>
                  <a:cubicBezTo>
                    <a:pt x="481965" y="561594"/>
                    <a:pt x="472567" y="567055"/>
                    <a:pt x="462407" y="567055"/>
                  </a:cubicBezTo>
                  <a:lnTo>
                    <a:pt x="173101" y="567055"/>
                  </a:lnTo>
                  <a:cubicBezTo>
                    <a:pt x="162941" y="567055"/>
                    <a:pt x="153543" y="561594"/>
                    <a:pt x="148463" y="552577"/>
                  </a:cubicBezTo>
                  <a:lnTo>
                    <a:pt x="3810" y="297942"/>
                  </a:lnTo>
                  <a:cubicBezTo>
                    <a:pt x="-1270" y="288925"/>
                    <a:pt x="-1270" y="278003"/>
                    <a:pt x="3810" y="268986"/>
                  </a:cubicBezTo>
                  <a:lnTo>
                    <a:pt x="148463" y="14478"/>
                  </a:lnTo>
                  <a:cubicBezTo>
                    <a:pt x="153543" y="5461"/>
                    <a:pt x="162941" y="0"/>
                    <a:pt x="173101" y="0"/>
                  </a:cubicBezTo>
                  <a:lnTo>
                    <a:pt x="462407" y="0"/>
                  </a:lnTo>
                  <a:cubicBezTo>
                    <a:pt x="472567" y="0"/>
                    <a:pt x="481965" y="5461"/>
                    <a:pt x="487045" y="14478"/>
                  </a:cubicBezTo>
                  <a:lnTo>
                    <a:pt x="631698" y="269113"/>
                  </a:lnTo>
                  <a:cubicBezTo>
                    <a:pt x="636778" y="278130"/>
                    <a:pt x="636778" y="289052"/>
                    <a:pt x="631698" y="298069"/>
                  </a:cubicBezTo>
                </a:path>
              </a:pathLst>
            </a:custGeom>
            <a:solidFill>
              <a:srgbClr val="14A1BF"/>
            </a:solidFill>
          </p:spPr>
          <p:txBody>
            <a:bodyPr/>
            <a:lstStyle/>
            <a:p>
              <a:endParaRPr lang="fr-FR"/>
            </a:p>
          </p:txBody>
        </p:sp>
        <p:sp>
          <p:nvSpPr>
            <p:cNvPr id="18" name="Freeform 18"/>
            <p:cNvSpPr/>
            <p:nvPr/>
          </p:nvSpPr>
          <p:spPr>
            <a:xfrm>
              <a:off x="260350" y="148082"/>
              <a:ext cx="438658" cy="482473"/>
            </a:xfrm>
            <a:custGeom>
              <a:avLst/>
              <a:gdLst/>
              <a:ahLst/>
              <a:cxnLst/>
              <a:rect l="l" t="t" r="r" b="b"/>
              <a:pathLst>
                <a:path w="438658" h="482473">
                  <a:moveTo>
                    <a:pt x="261112" y="0"/>
                  </a:moveTo>
                  <a:lnTo>
                    <a:pt x="365887" y="184404"/>
                  </a:lnTo>
                  <a:cubicBezTo>
                    <a:pt x="370967" y="193421"/>
                    <a:pt x="370967" y="204343"/>
                    <a:pt x="365887" y="213360"/>
                  </a:cubicBezTo>
                  <a:lnTo>
                    <a:pt x="255778" y="407289"/>
                  </a:lnTo>
                  <a:cubicBezTo>
                    <a:pt x="250698" y="416306"/>
                    <a:pt x="241300" y="421767"/>
                    <a:pt x="231140" y="421767"/>
                  </a:cubicBezTo>
                  <a:lnTo>
                    <a:pt x="10795" y="421767"/>
                  </a:lnTo>
                  <a:cubicBezTo>
                    <a:pt x="6985" y="421767"/>
                    <a:pt x="3429" y="421005"/>
                    <a:pt x="0" y="419608"/>
                  </a:cubicBezTo>
                  <a:lnTo>
                    <a:pt x="61849" y="482473"/>
                  </a:lnTo>
                  <a:lnTo>
                    <a:pt x="265557" y="482473"/>
                  </a:lnTo>
                  <a:cubicBezTo>
                    <a:pt x="275717" y="482473"/>
                    <a:pt x="285115" y="477012"/>
                    <a:pt x="290195" y="467995"/>
                  </a:cubicBezTo>
                  <a:lnTo>
                    <a:pt x="434848" y="213360"/>
                  </a:lnTo>
                  <a:cubicBezTo>
                    <a:pt x="437388" y="208915"/>
                    <a:pt x="438658" y="203835"/>
                    <a:pt x="438658" y="198882"/>
                  </a:cubicBezTo>
                  <a:lnTo>
                    <a:pt x="437388" y="188849"/>
                  </a:lnTo>
                  <a:lnTo>
                    <a:pt x="424307" y="165735"/>
                  </a:lnTo>
                  <a:close/>
                </a:path>
              </a:pathLst>
            </a:custGeom>
            <a:solidFill>
              <a:srgbClr val="036391"/>
            </a:solidFill>
          </p:spPr>
          <p:txBody>
            <a:bodyPr/>
            <a:lstStyle/>
            <a:p>
              <a:endParaRPr lang="fr-FR"/>
            </a:p>
          </p:txBody>
        </p:sp>
        <p:sp>
          <p:nvSpPr>
            <p:cNvPr id="19" name="Freeform 19"/>
            <p:cNvSpPr/>
            <p:nvPr/>
          </p:nvSpPr>
          <p:spPr>
            <a:xfrm>
              <a:off x="132461" y="124206"/>
              <a:ext cx="497459" cy="445643"/>
            </a:xfrm>
            <a:custGeom>
              <a:avLst/>
              <a:gdLst/>
              <a:ahLst/>
              <a:cxnLst/>
              <a:rect l="l" t="t" r="r" b="b"/>
              <a:pathLst>
                <a:path w="497459" h="445643">
                  <a:moveTo>
                    <a:pt x="493776" y="237236"/>
                  </a:moveTo>
                  <a:lnTo>
                    <a:pt x="383667" y="431165"/>
                  </a:lnTo>
                  <a:cubicBezTo>
                    <a:pt x="378587" y="440182"/>
                    <a:pt x="369189" y="445643"/>
                    <a:pt x="359029" y="445643"/>
                  </a:cubicBezTo>
                  <a:lnTo>
                    <a:pt x="138557" y="445643"/>
                  </a:lnTo>
                  <a:cubicBezTo>
                    <a:pt x="134747" y="445643"/>
                    <a:pt x="131191" y="444881"/>
                    <a:pt x="127762" y="443484"/>
                  </a:cubicBezTo>
                  <a:lnTo>
                    <a:pt x="127635" y="443357"/>
                  </a:lnTo>
                  <a:lnTo>
                    <a:pt x="117094" y="436753"/>
                  </a:lnTo>
                  <a:lnTo>
                    <a:pt x="3810" y="237236"/>
                  </a:lnTo>
                  <a:cubicBezTo>
                    <a:pt x="-1270" y="228219"/>
                    <a:pt x="-1270" y="217297"/>
                    <a:pt x="3810" y="208280"/>
                  </a:cubicBezTo>
                  <a:lnTo>
                    <a:pt x="113919" y="14478"/>
                  </a:lnTo>
                  <a:cubicBezTo>
                    <a:pt x="118999" y="5461"/>
                    <a:pt x="128397" y="0"/>
                    <a:pt x="138557" y="0"/>
                  </a:cubicBezTo>
                  <a:lnTo>
                    <a:pt x="358902" y="0"/>
                  </a:lnTo>
                  <a:cubicBezTo>
                    <a:pt x="369062" y="0"/>
                    <a:pt x="378460" y="5461"/>
                    <a:pt x="383540" y="14478"/>
                  </a:cubicBezTo>
                  <a:lnTo>
                    <a:pt x="493649" y="208407"/>
                  </a:lnTo>
                  <a:cubicBezTo>
                    <a:pt x="498729" y="217424"/>
                    <a:pt x="498729" y="228346"/>
                    <a:pt x="493649" y="237363"/>
                  </a:cubicBezTo>
                </a:path>
              </a:pathLst>
            </a:custGeom>
            <a:solidFill>
              <a:srgbClr val="FFFFFF"/>
            </a:solidFill>
          </p:spPr>
          <p:txBody>
            <a:bodyPr/>
            <a:lstStyle/>
            <a:p>
              <a:endParaRPr lang="fr-FR"/>
            </a:p>
          </p:txBody>
        </p:sp>
        <p:sp>
          <p:nvSpPr>
            <p:cNvPr id="20" name="Freeform 20"/>
            <p:cNvSpPr/>
            <p:nvPr/>
          </p:nvSpPr>
          <p:spPr>
            <a:xfrm>
              <a:off x="260477" y="273431"/>
              <a:ext cx="120269" cy="143764"/>
            </a:xfrm>
            <a:custGeom>
              <a:avLst/>
              <a:gdLst/>
              <a:ahLst/>
              <a:cxnLst/>
              <a:rect l="l" t="t" r="r" b="b"/>
              <a:pathLst>
                <a:path w="120269" h="143764">
                  <a:moveTo>
                    <a:pt x="120269" y="72009"/>
                  </a:moveTo>
                  <a:lnTo>
                    <a:pt x="115697" y="100838"/>
                  </a:lnTo>
                  <a:cubicBezTo>
                    <a:pt x="112649" y="109601"/>
                    <a:pt x="108458" y="117221"/>
                    <a:pt x="103124" y="123571"/>
                  </a:cubicBezTo>
                  <a:lnTo>
                    <a:pt x="91440" y="134874"/>
                  </a:lnTo>
                  <a:cubicBezTo>
                    <a:pt x="76708" y="141986"/>
                    <a:pt x="68707" y="143764"/>
                    <a:pt x="60198" y="143764"/>
                  </a:cubicBezTo>
                  <a:lnTo>
                    <a:pt x="43434" y="141986"/>
                  </a:lnTo>
                  <a:cubicBezTo>
                    <a:pt x="28829" y="134874"/>
                    <a:pt x="22479" y="129921"/>
                    <a:pt x="17145" y="123571"/>
                  </a:cubicBezTo>
                  <a:lnTo>
                    <a:pt x="4572" y="100838"/>
                  </a:lnTo>
                  <a:cubicBezTo>
                    <a:pt x="1524" y="92075"/>
                    <a:pt x="0" y="82550"/>
                    <a:pt x="0" y="72009"/>
                  </a:cubicBezTo>
                  <a:lnTo>
                    <a:pt x="4572" y="43180"/>
                  </a:lnTo>
                  <a:cubicBezTo>
                    <a:pt x="7620" y="34417"/>
                    <a:pt x="11811" y="26797"/>
                    <a:pt x="17145" y="20447"/>
                  </a:cubicBezTo>
                  <a:lnTo>
                    <a:pt x="28829" y="9017"/>
                  </a:lnTo>
                  <a:cubicBezTo>
                    <a:pt x="43434" y="1778"/>
                    <a:pt x="51435" y="0"/>
                    <a:pt x="60071" y="0"/>
                  </a:cubicBezTo>
                  <a:lnTo>
                    <a:pt x="76581" y="1778"/>
                  </a:lnTo>
                  <a:cubicBezTo>
                    <a:pt x="91313" y="9017"/>
                    <a:pt x="97663" y="14097"/>
                    <a:pt x="103124" y="20447"/>
                  </a:cubicBezTo>
                  <a:lnTo>
                    <a:pt x="115697" y="43180"/>
                  </a:lnTo>
                  <a:cubicBezTo>
                    <a:pt x="118745" y="51943"/>
                    <a:pt x="120269" y="61468"/>
                    <a:pt x="120269" y="72009"/>
                  </a:cubicBezTo>
                  <a:moveTo>
                    <a:pt x="88773" y="72009"/>
                  </a:moveTo>
                  <a:lnTo>
                    <a:pt x="88011" y="59944"/>
                  </a:lnTo>
                  <a:cubicBezTo>
                    <a:pt x="85217" y="49403"/>
                    <a:pt x="83185" y="44831"/>
                    <a:pt x="80645" y="41021"/>
                  </a:cubicBezTo>
                  <a:lnTo>
                    <a:pt x="75057" y="34290"/>
                  </a:lnTo>
                  <a:lnTo>
                    <a:pt x="64262" y="29210"/>
                  </a:lnTo>
                  <a:cubicBezTo>
                    <a:pt x="55753" y="29210"/>
                    <a:pt x="51816" y="30226"/>
                    <a:pt x="48260" y="32258"/>
                  </a:cubicBezTo>
                  <a:lnTo>
                    <a:pt x="41783" y="37211"/>
                  </a:lnTo>
                  <a:cubicBezTo>
                    <a:pt x="36703" y="44831"/>
                    <a:pt x="34671" y="49276"/>
                    <a:pt x="33274" y="54610"/>
                  </a:cubicBezTo>
                  <a:lnTo>
                    <a:pt x="31115" y="65659"/>
                  </a:lnTo>
                  <a:cubicBezTo>
                    <a:pt x="31115" y="78232"/>
                    <a:pt x="31877" y="84074"/>
                    <a:pt x="33274" y="89281"/>
                  </a:cubicBezTo>
                  <a:lnTo>
                    <a:pt x="36703" y="99060"/>
                  </a:lnTo>
                  <a:cubicBezTo>
                    <a:pt x="41783" y="106680"/>
                    <a:pt x="44831" y="109601"/>
                    <a:pt x="48387" y="111633"/>
                  </a:cubicBezTo>
                  <a:lnTo>
                    <a:pt x="55753" y="114681"/>
                  </a:lnTo>
                  <a:lnTo>
                    <a:pt x="68199" y="113665"/>
                  </a:lnTo>
                  <a:cubicBezTo>
                    <a:pt x="75184" y="109601"/>
                    <a:pt x="78232" y="106680"/>
                    <a:pt x="80772" y="102870"/>
                  </a:cubicBezTo>
                  <a:lnTo>
                    <a:pt x="85344" y="94615"/>
                  </a:lnTo>
                  <a:cubicBezTo>
                    <a:pt x="88138" y="84201"/>
                    <a:pt x="88900" y="78486"/>
                    <a:pt x="88900" y="72136"/>
                  </a:cubicBezTo>
                </a:path>
              </a:pathLst>
            </a:custGeom>
            <a:solidFill>
              <a:srgbClr val="14A1BF"/>
            </a:solidFill>
          </p:spPr>
          <p:txBody>
            <a:bodyPr/>
            <a:lstStyle/>
            <a:p>
              <a:endParaRPr lang="fr-FR"/>
            </a:p>
          </p:txBody>
        </p:sp>
        <p:sp>
          <p:nvSpPr>
            <p:cNvPr id="21" name="Freeform 21"/>
            <p:cNvSpPr/>
            <p:nvPr/>
          </p:nvSpPr>
          <p:spPr>
            <a:xfrm>
              <a:off x="388493" y="278638"/>
              <a:ext cx="114681" cy="170815"/>
            </a:xfrm>
            <a:custGeom>
              <a:avLst/>
              <a:gdLst/>
              <a:ahLst/>
              <a:cxnLst/>
              <a:rect l="l" t="t" r="r" b="b"/>
              <a:pathLst>
                <a:path w="114681" h="170815">
                  <a:moveTo>
                    <a:pt x="82296" y="80264"/>
                  </a:moveTo>
                  <a:cubicBezTo>
                    <a:pt x="91948" y="82042"/>
                    <a:pt x="99695" y="86741"/>
                    <a:pt x="105664" y="94361"/>
                  </a:cubicBezTo>
                  <a:cubicBezTo>
                    <a:pt x="111633" y="101981"/>
                    <a:pt x="114681" y="111379"/>
                    <a:pt x="114681" y="122428"/>
                  </a:cubicBezTo>
                  <a:lnTo>
                    <a:pt x="113284" y="136525"/>
                  </a:lnTo>
                  <a:cubicBezTo>
                    <a:pt x="107569" y="148463"/>
                    <a:pt x="103505" y="153670"/>
                    <a:pt x="98298" y="157734"/>
                  </a:cubicBezTo>
                  <a:lnTo>
                    <a:pt x="86741" y="165100"/>
                  </a:lnTo>
                  <a:cubicBezTo>
                    <a:pt x="71882" y="169672"/>
                    <a:pt x="63500" y="170815"/>
                    <a:pt x="54102" y="170815"/>
                  </a:cubicBezTo>
                  <a:lnTo>
                    <a:pt x="22733" y="164973"/>
                  </a:lnTo>
                  <a:cubicBezTo>
                    <a:pt x="13589" y="161163"/>
                    <a:pt x="6096" y="155448"/>
                    <a:pt x="0" y="148082"/>
                  </a:cubicBezTo>
                  <a:lnTo>
                    <a:pt x="17653" y="125603"/>
                  </a:lnTo>
                  <a:cubicBezTo>
                    <a:pt x="21717" y="130810"/>
                    <a:pt x="26543" y="134874"/>
                    <a:pt x="32131" y="137668"/>
                  </a:cubicBezTo>
                  <a:lnTo>
                    <a:pt x="44704" y="141986"/>
                  </a:lnTo>
                  <a:cubicBezTo>
                    <a:pt x="62611" y="141986"/>
                    <a:pt x="69850" y="140081"/>
                    <a:pt x="74803" y="136271"/>
                  </a:cubicBezTo>
                  <a:lnTo>
                    <a:pt x="82296" y="126619"/>
                  </a:lnTo>
                  <a:cubicBezTo>
                    <a:pt x="82296" y="110490"/>
                    <a:pt x="79375" y="104140"/>
                    <a:pt x="73660" y="99822"/>
                  </a:cubicBezTo>
                  <a:cubicBezTo>
                    <a:pt x="67945" y="95504"/>
                    <a:pt x="59182" y="93218"/>
                    <a:pt x="47498" y="93218"/>
                  </a:cubicBezTo>
                  <a:lnTo>
                    <a:pt x="41021" y="93218"/>
                  </a:lnTo>
                  <a:lnTo>
                    <a:pt x="41021" y="69723"/>
                  </a:lnTo>
                  <a:lnTo>
                    <a:pt x="48260" y="69723"/>
                  </a:lnTo>
                  <a:cubicBezTo>
                    <a:pt x="57912" y="69723"/>
                    <a:pt x="65405" y="67564"/>
                    <a:pt x="70612" y="63246"/>
                  </a:cubicBezTo>
                  <a:lnTo>
                    <a:pt x="78486" y="53340"/>
                  </a:lnTo>
                  <a:cubicBezTo>
                    <a:pt x="78486" y="40132"/>
                    <a:pt x="76327" y="35306"/>
                    <a:pt x="72009" y="32131"/>
                  </a:cubicBezTo>
                  <a:lnTo>
                    <a:pt x="61976" y="27432"/>
                  </a:lnTo>
                  <a:cubicBezTo>
                    <a:pt x="47879" y="27432"/>
                    <a:pt x="41402" y="29083"/>
                    <a:pt x="35687" y="32385"/>
                  </a:cubicBezTo>
                  <a:lnTo>
                    <a:pt x="25400" y="40386"/>
                  </a:lnTo>
                  <a:lnTo>
                    <a:pt x="2286" y="24130"/>
                  </a:lnTo>
                  <a:cubicBezTo>
                    <a:pt x="4572" y="20447"/>
                    <a:pt x="7747" y="17272"/>
                    <a:pt x="11557" y="14351"/>
                  </a:cubicBezTo>
                  <a:lnTo>
                    <a:pt x="19812" y="8890"/>
                  </a:lnTo>
                  <a:cubicBezTo>
                    <a:pt x="29591" y="4572"/>
                    <a:pt x="34925" y="2921"/>
                    <a:pt x="40640" y="1778"/>
                  </a:cubicBezTo>
                  <a:lnTo>
                    <a:pt x="52324" y="0"/>
                  </a:lnTo>
                  <a:cubicBezTo>
                    <a:pt x="66294" y="0"/>
                    <a:pt x="73533" y="1016"/>
                    <a:pt x="80010" y="3048"/>
                  </a:cubicBezTo>
                  <a:lnTo>
                    <a:pt x="92202" y="8001"/>
                  </a:lnTo>
                  <a:cubicBezTo>
                    <a:pt x="101727" y="15240"/>
                    <a:pt x="105283" y="19685"/>
                    <a:pt x="107950" y="24765"/>
                  </a:cubicBezTo>
                  <a:lnTo>
                    <a:pt x="111760" y="35687"/>
                  </a:lnTo>
                  <a:cubicBezTo>
                    <a:pt x="111760" y="46736"/>
                    <a:pt x="110998" y="51181"/>
                    <a:pt x="109601" y="55499"/>
                  </a:cubicBezTo>
                  <a:lnTo>
                    <a:pt x="106172" y="63627"/>
                  </a:lnTo>
                  <a:cubicBezTo>
                    <a:pt x="100838" y="70612"/>
                    <a:pt x="97790" y="73533"/>
                    <a:pt x="94107" y="75819"/>
                  </a:cubicBezTo>
                  <a:lnTo>
                    <a:pt x="86487" y="79756"/>
                  </a:lnTo>
                </a:path>
              </a:pathLst>
            </a:custGeom>
            <a:solidFill>
              <a:srgbClr val="14A1BF"/>
            </a:solidFill>
          </p:spPr>
          <p:txBody>
            <a:bodyPr/>
            <a:lstStyle/>
            <a:p>
              <a:endParaRPr lang="fr-FR"/>
            </a:p>
          </p:txBody>
        </p:sp>
      </p:grpSp>
      <p:grpSp>
        <p:nvGrpSpPr>
          <p:cNvPr id="22" name="Group 22"/>
          <p:cNvGrpSpPr>
            <a:grpSpLocks noChangeAspect="1"/>
          </p:cNvGrpSpPr>
          <p:nvPr/>
        </p:nvGrpSpPr>
        <p:grpSpPr>
          <a:xfrm>
            <a:off x="454638" y="296494"/>
            <a:ext cx="6466446" cy="1976704"/>
            <a:chOff x="0" y="0"/>
            <a:chExt cx="6466446" cy="1976704"/>
          </a:xfrm>
        </p:grpSpPr>
        <p:sp>
          <p:nvSpPr>
            <p:cNvPr id="23" name="Freeform 23"/>
            <p:cNvSpPr/>
            <p:nvPr/>
          </p:nvSpPr>
          <p:spPr>
            <a:xfrm>
              <a:off x="1884299" y="1236472"/>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4" name="Freeform 24"/>
            <p:cNvSpPr/>
            <p:nvPr/>
          </p:nvSpPr>
          <p:spPr>
            <a:xfrm>
              <a:off x="3229102" y="122643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5" name="Freeform 25"/>
            <p:cNvSpPr/>
            <p:nvPr/>
          </p:nvSpPr>
          <p:spPr>
            <a:xfrm>
              <a:off x="4606036" y="1220978"/>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6" name="Freeform 26"/>
            <p:cNvSpPr/>
            <p:nvPr/>
          </p:nvSpPr>
          <p:spPr>
            <a:xfrm>
              <a:off x="63500" y="381000"/>
              <a:ext cx="6053328" cy="1532255"/>
            </a:xfrm>
            <a:custGeom>
              <a:avLst/>
              <a:gdLst/>
              <a:ahLst/>
              <a:cxnLst/>
              <a:rect l="l" t="t" r="r" b="b"/>
              <a:pathLst>
                <a:path w="6053328" h="1532255">
                  <a:moveTo>
                    <a:pt x="12700" y="1506855"/>
                  </a:moveTo>
                  <a:lnTo>
                    <a:pt x="6040628" y="1506855"/>
                  </a:lnTo>
                  <a:lnTo>
                    <a:pt x="6040628" y="1519555"/>
                  </a:lnTo>
                  <a:lnTo>
                    <a:pt x="6027928" y="1519555"/>
                  </a:lnTo>
                  <a:lnTo>
                    <a:pt x="6027928" y="12700"/>
                  </a:lnTo>
                  <a:lnTo>
                    <a:pt x="6040628" y="12700"/>
                  </a:lnTo>
                  <a:lnTo>
                    <a:pt x="6040628" y="25400"/>
                  </a:lnTo>
                  <a:lnTo>
                    <a:pt x="12700" y="25400"/>
                  </a:lnTo>
                  <a:lnTo>
                    <a:pt x="12700" y="12700"/>
                  </a:lnTo>
                  <a:lnTo>
                    <a:pt x="25400" y="12700"/>
                  </a:lnTo>
                  <a:lnTo>
                    <a:pt x="25400" y="1519555"/>
                  </a:lnTo>
                  <a:lnTo>
                    <a:pt x="12700" y="1519555"/>
                  </a:lnTo>
                  <a:lnTo>
                    <a:pt x="12700" y="1506855"/>
                  </a:lnTo>
                  <a:moveTo>
                    <a:pt x="12700" y="1532255"/>
                  </a:moveTo>
                  <a:lnTo>
                    <a:pt x="0" y="1532255"/>
                  </a:lnTo>
                  <a:lnTo>
                    <a:pt x="0" y="0"/>
                  </a:lnTo>
                  <a:lnTo>
                    <a:pt x="6053328" y="0"/>
                  </a:lnTo>
                  <a:lnTo>
                    <a:pt x="6053328" y="1532255"/>
                  </a:lnTo>
                  <a:lnTo>
                    <a:pt x="12700" y="1532255"/>
                  </a:lnTo>
                  <a:close/>
                </a:path>
              </a:pathLst>
            </a:custGeom>
            <a:solidFill>
              <a:srgbClr val="1A1447"/>
            </a:solidFill>
          </p:spPr>
          <p:txBody>
            <a:bodyPr/>
            <a:lstStyle/>
            <a:p>
              <a:endParaRPr lang="fr-FR"/>
            </a:p>
          </p:txBody>
        </p:sp>
        <p:sp>
          <p:nvSpPr>
            <p:cNvPr id="27" name="Freeform 27"/>
            <p:cNvSpPr/>
            <p:nvPr/>
          </p:nvSpPr>
          <p:spPr>
            <a:xfrm>
              <a:off x="559435" y="179451"/>
              <a:ext cx="1947672" cy="416433"/>
            </a:xfrm>
            <a:custGeom>
              <a:avLst/>
              <a:gdLst/>
              <a:ahLst/>
              <a:cxnLst/>
              <a:rect l="l" t="t" r="r" b="b"/>
              <a:pathLst>
                <a:path w="1947672" h="416433">
                  <a:moveTo>
                    <a:pt x="0" y="416433"/>
                  </a:moveTo>
                  <a:lnTo>
                    <a:pt x="1947672" y="416433"/>
                  </a:lnTo>
                  <a:lnTo>
                    <a:pt x="1947672" y="0"/>
                  </a:lnTo>
                  <a:lnTo>
                    <a:pt x="0" y="0"/>
                  </a:lnTo>
                  <a:close/>
                </a:path>
              </a:pathLst>
            </a:custGeom>
            <a:solidFill>
              <a:srgbClr val="FFFFFF"/>
            </a:solidFill>
          </p:spPr>
          <p:txBody>
            <a:bodyPr/>
            <a:lstStyle/>
            <a:p>
              <a:endParaRPr lang="fr-FR"/>
            </a:p>
          </p:txBody>
        </p:sp>
        <p:sp>
          <p:nvSpPr>
            <p:cNvPr id="28" name="Freeform 28"/>
            <p:cNvSpPr/>
            <p:nvPr/>
          </p:nvSpPr>
          <p:spPr>
            <a:xfrm>
              <a:off x="5722620" y="63500"/>
              <a:ext cx="680339" cy="646176"/>
            </a:xfrm>
            <a:custGeom>
              <a:avLst/>
              <a:gdLst/>
              <a:ahLst/>
              <a:cxnLst/>
              <a:rect l="l" t="t" r="r" b="b"/>
              <a:pathLst>
                <a:path w="680339" h="646176">
                  <a:moveTo>
                    <a:pt x="340233" y="646049"/>
                  </a:moveTo>
                  <a:cubicBezTo>
                    <a:pt x="528066" y="646049"/>
                    <a:pt x="680339" y="501396"/>
                    <a:pt x="680339" y="322961"/>
                  </a:cubicBezTo>
                  <a:cubicBezTo>
                    <a:pt x="680339" y="144526"/>
                    <a:pt x="528066" y="0"/>
                    <a:pt x="340233" y="0"/>
                  </a:cubicBezTo>
                  <a:cubicBezTo>
                    <a:pt x="152400" y="0"/>
                    <a:pt x="0" y="144653"/>
                    <a:pt x="0" y="323088"/>
                  </a:cubicBezTo>
                  <a:cubicBezTo>
                    <a:pt x="0" y="501523"/>
                    <a:pt x="152273" y="646176"/>
                    <a:pt x="340106" y="646176"/>
                  </a:cubicBezTo>
                </a:path>
              </a:pathLst>
            </a:custGeom>
            <a:solidFill>
              <a:srgbClr val="1A1447"/>
            </a:solidFill>
          </p:spPr>
          <p:txBody>
            <a:bodyPr/>
            <a:lstStyle/>
            <a:p>
              <a:endParaRPr lang="fr-FR"/>
            </a:p>
          </p:txBody>
        </p:sp>
        <p:sp>
          <p:nvSpPr>
            <p:cNvPr id="29" name="Freeform 29"/>
            <p:cNvSpPr/>
            <p:nvPr/>
          </p:nvSpPr>
          <p:spPr>
            <a:xfrm>
              <a:off x="566674" y="1236472"/>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grpSp>
      <p:sp>
        <p:nvSpPr>
          <p:cNvPr id="30" name="TextBox 99"/>
          <p:cNvSpPr txBox="1"/>
          <p:nvPr/>
        </p:nvSpPr>
        <p:spPr>
          <a:xfrm>
            <a:off x="6672167" y="9979838"/>
            <a:ext cx="248917" cy="240665"/>
          </a:xfrm>
          <a:prstGeom prst="rect">
            <a:avLst/>
          </a:prstGeom>
        </p:spPr>
        <p:txBody>
          <a:bodyPr lIns="0" tIns="0" rIns="0" bIns="0" rtlCol="0" anchor="t">
            <a:spAutoFit/>
          </a:bodyPr>
          <a:lstStyle/>
          <a:p>
            <a:pPr algn="l">
              <a:lnSpc>
                <a:spcPts val="1959"/>
              </a:lnSpc>
            </a:pPr>
            <a:r>
              <a:rPr lang="en-US" sz="1399" b="1" spc="8" dirty="0">
                <a:solidFill>
                  <a:srgbClr val="231F20"/>
                </a:solidFill>
                <a:latin typeface="IBM Plex Sans Bold"/>
                <a:ea typeface="IBM Plex Sans Bold"/>
                <a:cs typeface="IBM Plex Sans Bold"/>
                <a:sym typeface="IBM Plex Sans Bold"/>
              </a:rPr>
              <a:t>23</a:t>
            </a:r>
          </a:p>
        </p:txBody>
      </p:sp>
      <p:sp>
        <p:nvSpPr>
          <p:cNvPr id="32" name="TextBox 32"/>
          <p:cNvSpPr txBox="1"/>
          <p:nvPr/>
        </p:nvSpPr>
        <p:spPr>
          <a:xfrm>
            <a:off x="643661" y="6581470"/>
            <a:ext cx="1773936" cy="179536"/>
          </a:xfrm>
          <a:prstGeom prst="rect">
            <a:avLst/>
          </a:prstGeom>
        </p:spPr>
        <p:txBody>
          <a:bodyPr wrap="square" lIns="0" tIns="0" rIns="0" bIns="0" rtlCol="0" anchor="t">
            <a:spAutoFit/>
          </a:bodyPr>
          <a:lstStyle/>
          <a:p>
            <a:pPr algn="l">
              <a:lnSpc>
                <a:spcPts val="1439"/>
              </a:lnSpc>
            </a:pPr>
            <a:r>
              <a:rPr lang="en-US" sz="1200" i="1" spc="4" dirty="0">
                <a:solidFill>
                  <a:srgbClr val="231F20"/>
                </a:solidFill>
                <a:latin typeface="IBM Plex Sans Italics"/>
                <a:ea typeface="IBM Plex Sans Italics"/>
                <a:cs typeface="IBM Plex Sans Italics"/>
                <a:sym typeface="IBM Plex Sans Italics"/>
              </a:rPr>
              <a:t>French Language &amp; culture every morning
Professionals Workshops, Seminars and Exhibitions
Professional Networking and job hunting
</a:t>
            </a:r>
          </a:p>
        </p:txBody>
      </p:sp>
      <p:sp>
        <p:nvSpPr>
          <p:cNvPr id="33" name="TextBox 33"/>
          <p:cNvSpPr txBox="1"/>
          <p:nvPr/>
        </p:nvSpPr>
        <p:spPr>
          <a:xfrm>
            <a:off x="798281" y="5606948"/>
            <a:ext cx="1856994" cy="179536"/>
          </a:xfrm>
          <a:prstGeom prst="rect">
            <a:avLst/>
          </a:prstGeom>
        </p:spPr>
        <p:txBody>
          <a:bodyPr wrap="square"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HIGH DEMANDS INDUSTRIES IN FRANCE</a:t>
            </a:r>
          </a:p>
        </p:txBody>
      </p:sp>
      <p:sp>
        <p:nvSpPr>
          <p:cNvPr id="34" name="TextBox 35"/>
          <p:cNvSpPr txBox="1"/>
          <p:nvPr/>
        </p:nvSpPr>
        <p:spPr>
          <a:xfrm>
            <a:off x="618277" y="8558289"/>
            <a:ext cx="3238353" cy="179536"/>
          </a:xfrm>
          <a:prstGeom prst="rect">
            <a:avLst/>
          </a:prstGeom>
        </p:spPr>
        <p:txBody>
          <a:bodyPr wrap="square" lIns="0" tIns="0" rIns="0" bIns="0" rtlCol="0" anchor="t">
            <a:spAutoFit/>
          </a:bodyPr>
          <a:lstStyle/>
          <a:p>
            <a:pPr algn="l">
              <a:lnSpc>
                <a:spcPts val="1439"/>
              </a:lnSpc>
            </a:pPr>
            <a:r>
              <a:rPr lang="en-US" sz="1200" i="1" spc="4" dirty="0" err="1">
                <a:solidFill>
                  <a:srgbClr val="1A1447"/>
                </a:solidFill>
                <a:latin typeface="IBM Plex Sans Italics"/>
                <a:ea typeface="IBM Plex Sans Italics"/>
                <a:cs typeface="IBM Plex Sans Italics"/>
                <a:sym typeface="IBM Plex Sans Italics"/>
              </a:rPr>
              <a:t>• Product manager 
• Marketing manager
• Sales manager
• Key account manager
• Retail management &amp; purchasing
• International project manager
</a:t>
            </a:r>
            <a:endParaRPr lang="en-US" sz="1200" i="1" spc="4" dirty="0">
              <a:solidFill>
                <a:srgbClr val="1A1447"/>
              </a:solidFill>
              <a:latin typeface="IBM Plex Sans Italics"/>
              <a:ea typeface="IBM Plex Sans Italics"/>
              <a:cs typeface="IBM Plex Sans Italics"/>
              <a:sym typeface="IBM Plex Sans Italics"/>
            </a:endParaRPr>
          </a:p>
        </p:txBody>
      </p:sp>
      <p:sp>
        <p:nvSpPr>
          <p:cNvPr id="35" name="TextBox 52"/>
          <p:cNvSpPr txBox="1"/>
          <p:nvPr/>
        </p:nvSpPr>
        <p:spPr>
          <a:xfrm>
            <a:off x="2445344" y="1281655"/>
            <a:ext cx="838810" cy="212174"/>
          </a:xfrm>
          <a:prstGeom prst="rect">
            <a:avLst/>
          </a:prstGeom>
        </p:spPr>
        <p:txBody>
          <a:bodyPr lIns="0" tIns="0" rIns="0" bIns="0" rtlCol="0" anchor="t">
            <a:spAutoFit/>
          </a:bodyPr>
          <a:lstStyle/>
          <a:p>
            <a:pPr algn="just">
              <a:lnSpc>
                <a:spcPts val="1783"/>
              </a:lnSpc>
            </a:pPr>
            <a:r>
              <a:rPr lang="en-US" sz="1200" spc="7" dirty="0">
                <a:solidFill>
                  <a:srgbClr val="464395"/>
                </a:solidFill>
                <a:latin typeface="IBM Plex Sans"/>
                <a:ea typeface="IBM Plex Sans"/>
                <a:cs typeface="IBM Plex Sans"/>
                <a:sym typeface="IBM Plex Sans"/>
              </a:rPr>
              <a:t>LANGUAGE</a:t>
            </a:r>
            <a:endParaRPr lang="en-US" sz="1200" i="1" spc="4" dirty="0">
              <a:solidFill>
                <a:srgbClr val="231F20"/>
              </a:solidFill>
              <a:latin typeface="IBM Plex Sans Italics"/>
              <a:ea typeface="IBM Plex Sans Italics"/>
              <a:cs typeface="IBM Plex Sans Italics"/>
              <a:sym typeface="IBM Plex Sans Italics"/>
            </a:endParaRPr>
          </a:p>
        </p:txBody>
      </p:sp>
      <p:sp>
        <p:nvSpPr>
          <p:cNvPr id="36" name="TextBox 38"/>
          <p:cNvSpPr txBox="1"/>
          <p:nvPr/>
        </p:nvSpPr>
        <p:spPr>
          <a:xfrm>
            <a:off x="3923062" y="1483624"/>
            <a:ext cx="951900" cy="212174"/>
          </a:xfrm>
          <a:prstGeom prst="rect">
            <a:avLst/>
          </a:prstGeom>
        </p:spPr>
        <p:txBody>
          <a:bodyPr lIns="0" tIns="0" rIns="0" bIns="0" rtlCol="0" anchor="t">
            <a:spAutoFit/>
          </a:bodyPr>
          <a:lstStyle/>
          <a:p>
            <a:pPr>
              <a:lnSpc>
                <a:spcPts val="1796"/>
              </a:lnSpc>
            </a:pPr>
            <a:r>
              <a:rPr lang="en-US" sz="1200" i="1" spc="7" dirty="0">
                <a:solidFill>
                  <a:srgbClr val="231F20"/>
                </a:solidFill>
                <a:latin typeface="IBM Plex Sans Italics"/>
                <a:ea typeface="IBM Plex Sans Italics"/>
                <a:cs typeface="IBM Plex Sans Italics"/>
                <a:sym typeface="IBM Plex Sans Italics"/>
              </a:rPr>
              <a:t>3-6 mois en entreprise</a:t>
            </a:r>
            <a:endParaRPr lang="en-US" sz="1200" i="1" spc="4" dirty="0">
              <a:solidFill>
                <a:srgbClr val="231F20"/>
              </a:solidFill>
              <a:latin typeface="IBM Plex Sans Italics"/>
              <a:ea typeface="IBM Plex Sans Italics"/>
              <a:cs typeface="IBM Plex Sans Italics"/>
              <a:sym typeface="IBM Plex Sans Italics"/>
            </a:endParaRPr>
          </a:p>
        </p:txBody>
      </p:sp>
      <p:sp>
        <p:nvSpPr>
          <p:cNvPr id="37" name="TextBox 36"/>
          <p:cNvSpPr txBox="1"/>
          <p:nvPr/>
        </p:nvSpPr>
        <p:spPr>
          <a:xfrm>
            <a:off x="2951845" y="6563801"/>
            <a:ext cx="1763097" cy="179536"/>
          </a:xfrm>
          <a:prstGeom prst="rect">
            <a:avLst/>
          </a:prstGeom>
        </p:spPr>
        <p:txBody>
          <a:bodyPr lIns="0" tIns="0" rIns="0" bIns="0" rtlCol="0" anchor="t">
            <a:spAutoFit/>
          </a:bodyPr>
          <a:lstStyle/>
          <a:p>
            <a:pPr algn="just">
              <a:lnSpc>
                <a:spcPts val="1439"/>
              </a:lnSpc>
            </a:pPr>
            <a:r>
              <a:rPr lang="en-US" sz="1200" i="1" spc="4" dirty="0">
                <a:solidFill>
                  <a:srgbClr val="231F20"/>
                </a:solidFill>
                <a:latin typeface="IBM Plex Sans Italics"/>
                <a:ea typeface="IBM Plex Sans Italics"/>
                <a:cs typeface="IBM Plex Sans Italics"/>
                <a:sym typeface="IBM Plex Sans Italics"/>
              </a:rPr>
              <a:t>Market analyzis &amp; International Marketing
Case study and Digital Marketing practices
</a:t>
            </a:r>
          </a:p>
        </p:txBody>
      </p:sp>
      <p:sp>
        <p:nvSpPr>
          <p:cNvPr id="38" name="TextBox 37"/>
          <p:cNvSpPr txBox="1"/>
          <p:nvPr/>
        </p:nvSpPr>
        <p:spPr>
          <a:xfrm>
            <a:off x="2883389" y="5606948"/>
            <a:ext cx="1856994"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YOU CAN START
FROM FRENCH BEGINNER</a:t>
            </a:r>
          </a:p>
        </p:txBody>
      </p:sp>
      <p:sp>
        <p:nvSpPr>
          <p:cNvPr id="39" name="TextBox 39"/>
          <p:cNvSpPr txBox="1"/>
          <p:nvPr/>
        </p:nvSpPr>
        <p:spPr>
          <a:xfrm>
            <a:off x="5196249" y="1527315"/>
            <a:ext cx="1306830" cy="179536"/>
          </a:xfrm>
          <a:prstGeom prst="rect">
            <a:avLst/>
          </a:prstGeom>
        </p:spPr>
        <p:txBody>
          <a:bodyPr lIns="0" tIns="0" rIns="0" bIns="0" rtlCol="0" anchor="t">
            <a:spAutoFit/>
          </a:bodyPr>
          <a:lstStyle/>
          <a:p>
            <a:pPr>
              <a:lnSpc>
                <a:spcPts val="1439"/>
              </a:lnSpc>
            </a:pPr>
            <a:r>
              <a:rPr lang="en-US" sz="1200" i="1" spc="4" dirty="0">
                <a:solidFill>
                  <a:srgbClr val="231F20"/>
                </a:solidFill>
                <a:latin typeface="IBM Plex Sans Italics"/>
                <a:ea typeface="IBM Plex Sans Italics"/>
                <a:cs typeface="IBM Plex Sans Italics"/>
                <a:sym typeface="IBM Plex Sans Italics"/>
              </a:rPr>
              <a:t>On file and interview</a:t>
            </a:r>
          </a:p>
        </p:txBody>
      </p:sp>
      <p:sp>
        <p:nvSpPr>
          <p:cNvPr id="40" name="TextBox 41"/>
          <p:cNvSpPr txBox="1"/>
          <p:nvPr/>
        </p:nvSpPr>
        <p:spPr>
          <a:xfrm>
            <a:off x="5127250" y="6542094"/>
            <a:ext cx="1456639" cy="179536"/>
          </a:xfrm>
          <a:prstGeom prst="rect">
            <a:avLst/>
          </a:prstGeom>
        </p:spPr>
        <p:txBody>
          <a:bodyPr lIns="0" tIns="0" rIns="0" bIns="0" rtlCol="0" anchor="t">
            <a:spAutoFit/>
          </a:bodyPr>
          <a:lstStyle/>
          <a:p>
            <a:pPr algn="l">
              <a:lnSpc>
                <a:spcPts val="1439"/>
              </a:lnSpc>
            </a:pPr>
            <a:r>
              <a:rPr lang="en-US" sz="1200" i="1" spc="4" dirty="0">
                <a:solidFill>
                  <a:srgbClr val="231F20"/>
                </a:solidFill>
                <a:latin typeface="IBM Plex Sans Italics"/>
                <a:ea typeface="IBM Plex Sans Italics"/>
                <a:cs typeface="IBM Plex Sans Italics"/>
                <a:sym typeface="IBM Plex Sans Italics"/>
              </a:rPr>
              <a:t>Hospitality Management
Tourism Marketing &amp; Management
</a:t>
            </a:r>
          </a:p>
        </p:txBody>
      </p:sp>
      <p:sp>
        <p:nvSpPr>
          <p:cNvPr id="41" name="TextBox 40"/>
          <p:cNvSpPr txBox="1"/>
          <p:nvPr/>
        </p:nvSpPr>
        <p:spPr>
          <a:xfrm>
            <a:off x="5130670" y="5606948"/>
            <a:ext cx="1641348"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DOUBLE DEGREE INCLUDING ONE RNCP</a:t>
            </a:r>
          </a:p>
        </p:txBody>
      </p:sp>
      <p:sp>
        <p:nvSpPr>
          <p:cNvPr id="42" name="TextBox 42"/>
          <p:cNvSpPr txBox="1"/>
          <p:nvPr/>
        </p:nvSpPr>
        <p:spPr>
          <a:xfrm>
            <a:off x="611800" y="2786767"/>
            <a:ext cx="6092133" cy="179536"/>
          </a:xfrm>
          <a:prstGeom prst="rect">
            <a:avLst/>
          </a:prstGeom>
        </p:spPr>
        <p:txBody>
          <a:bodyPr lIns="0" tIns="0" rIns="0" bIns="0" rtlCol="0" anchor="t">
            <a:spAutoFit/>
          </a:bodyPr>
          <a:lstStyle/>
          <a:p>
            <a:pPr algn="just">
              <a:lnSpc>
                <a:spcPts val="1439"/>
              </a:lnSpc>
            </a:pPr>
            <a:r>
              <a:rPr lang="en-US" sz="1200" spc="7" dirty="0">
                <a:solidFill>
                  <a:srgbClr val="FFFFFF"/>
                </a:solidFill>
                <a:latin typeface="IBM Plex Sans"/>
                <a:ea typeface="IBM Plex Sans"/>
                <a:cs typeface="IBM Plex Sans"/>
                <a:sym typeface="IBM Plex Sans"/>
              </a:rPr>
              <a:t>The Hospitality and Tourism Management (HTM) program helps student to develop spe- cific knowledges in hospitality and tourism industry. 
This curriculum’s mission is to enhance to provide specific knowledges about these in- dustries, how their informations systems works and get to know concepts such as yield management. All these will make you more competitive in this market than a graduate from a general business management program.
</a:t>
            </a:r>
          </a:p>
        </p:txBody>
      </p:sp>
      <p:sp>
        <p:nvSpPr>
          <p:cNvPr id="43" name="TextBox 43"/>
          <p:cNvSpPr txBox="1"/>
          <p:nvPr/>
        </p:nvSpPr>
        <p:spPr>
          <a:xfrm>
            <a:off x="6278525" y="429625"/>
            <a:ext cx="525475" cy="397269"/>
          </a:xfrm>
          <a:prstGeom prst="rect">
            <a:avLst/>
          </a:prstGeom>
        </p:spPr>
        <p:txBody>
          <a:bodyPr lIns="0" tIns="0" rIns="0" bIns="0" rtlCol="0" anchor="t">
            <a:spAutoFit/>
          </a:bodyPr>
          <a:lstStyle/>
          <a:p>
            <a:pPr algn="ctr">
              <a:lnSpc>
                <a:spcPts val="1660"/>
              </a:lnSpc>
            </a:pPr>
            <a:r>
              <a:rPr lang="en-US" sz="1399" b="1" spc="8" dirty="0">
                <a:solidFill>
                  <a:srgbClr val="FFFFFF"/>
                </a:solidFill>
                <a:latin typeface="IBM Plex Sans Bold"/>
                <a:ea typeface="IBM Plex Sans Bold"/>
                <a:cs typeface="IBM Plex Sans Bold"/>
                <a:sym typeface="IBM Plex Sans Bold"/>
              </a:rPr>
              <a:t>2 </a:t>
            </a:r>
          </a:p>
          <a:p>
            <a:pPr algn="l">
              <a:lnSpc>
                <a:spcPts val="1423"/>
              </a:lnSpc>
            </a:pPr>
            <a:r>
              <a:rPr lang="en-US" sz="1200" b="1" spc="7" dirty="0">
                <a:solidFill>
                  <a:srgbClr val="FFFFFF"/>
                </a:solidFill>
                <a:latin typeface="IBM Plex Sans Bold"/>
                <a:ea typeface="IBM Plex Sans Bold"/>
                <a:cs typeface="IBM Plex Sans Bold"/>
                <a:sym typeface="IBM Plex Sans Bold"/>
              </a:rPr>
              <a:t>YEARS</a:t>
            </a:r>
          </a:p>
        </p:txBody>
      </p:sp>
      <p:sp>
        <p:nvSpPr>
          <p:cNvPr id="44" name="TextBox 44"/>
          <p:cNvSpPr txBox="1"/>
          <p:nvPr/>
        </p:nvSpPr>
        <p:spPr>
          <a:xfrm>
            <a:off x="2560053" y="10301611"/>
            <a:ext cx="2515629" cy="151428"/>
          </a:xfrm>
          <a:prstGeom prst="rect">
            <a:avLst/>
          </a:prstGeom>
        </p:spPr>
        <p:txBody>
          <a:bodyPr lIns="0" tIns="0" rIns="0" bIns="0" rtlCol="0" anchor="t">
            <a:spAutoFit/>
          </a:bodyPr>
          <a:lstStyle/>
          <a:p>
            <a:pPr algn="l">
              <a:lnSpc>
                <a:spcPts val="1260"/>
              </a:lnSpc>
            </a:pPr>
            <a:r>
              <a:rPr lang="en-US" sz="900" i="1" spc="25" dirty="0" err="1">
                <a:solidFill>
                  <a:srgbClr val="939496"/>
                </a:solidFill>
                <a:latin typeface="IBM Plex Sans Italics"/>
                <a:ea typeface="IBM Plex Sans Italics"/>
                <a:cs typeface="IBM Plex Sans Italics"/>
                <a:sym typeface="IBM Plex Sans Italics"/>
              </a:rPr>
              <a:t>Etablissement</a:t>
            </a:r>
            <a:r>
              <a:rPr lang="en-US" sz="900" i="1" spc="25" dirty="0">
                <a:solidFill>
                  <a:srgbClr val="939496"/>
                </a:solidFill>
                <a:latin typeface="IBM Plex Sans Italics"/>
                <a:ea typeface="IBM Plex Sans Italics"/>
                <a:cs typeface="IBM Plex Sans Italics"/>
                <a:sym typeface="IBM Plex Sans Italics"/>
              </a:rPr>
              <a:t> </a:t>
            </a:r>
            <a:r>
              <a:rPr lang="en-US" sz="900" i="1" spc="25" dirty="0" err="1">
                <a:solidFill>
                  <a:srgbClr val="939496"/>
                </a:solidFill>
                <a:latin typeface="IBM Plex Sans Italics"/>
                <a:ea typeface="IBM Plex Sans Italics"/>
                <a:cs typeface="IBM Plex Sans Italics"/>
                <a:sym typeface="IBM Plex Sans Italics"/>
              </a:rPr>
              <a:t>d’enseignement</a:t>
            </a:r>
            <a:r>
              <a:rPr lang="en-US" sz="900" i="1" spc="25" dirty="0">
                <a:solidFill>
                  <a:srgbClr val="939496"/>
                </a:solidFill>
                <a:latin typeface="IBM Plex Sans Italics"/>
                <a:ea typeface="IBM Plex Sans Italics"/>
                <a:cs typeface="IBM Plex Sans Italics"/>
                <a:sym typeface="IBM Plex Sans Italics"/>
              </a:rPr>
              <a:t> supérieur </a:t>
            </a:r>
            <a:r>
              <a:rPr lang="en-US" sz="900" i="1" spc="25" dirty="0" err="1">
                <a:solidFill>
                  <a:srgbClr val="939496"/>
                </a:solidFill>
                <a:latin typeface="IBM Plex Sans Italics"/>
                <a:ea typeface="IBM Plex Sans Italics"/>
                <a:cs typeface="IBM Plex Sans Italics"/>
                <a:sym typeface="IBM Plex Sans Italics"/>
              </a:rPr>
              <a:t>privé</a:t>
            </a:r>
            <a:endParaRPr lang="en-US" sz="900" i="1" spc="25" dirty="0">
              <a:solidFill>
                <a:srgbClr val="939496"/>
              </a:solidFill>
              <a:latin typeface="IBM Plex Sans Italics"/>
              <a:ea typeface="IBM Plex Sans Italics"/>
              <a:cs typeface="IBM Plex Sans Italics"/>
              <a:sym typeface="IBM Plex Sans Italics"/>
            </a:endParaRPr>
          </a:p>
        </p:txBody>
      </p:sp>
      <p:sp>
        <p:nvSpPr>
          <p:cNvPr id="45" name="TextBox 46"/>
          <p:cNvSpPr txBox="1"/>
          <p:nvPr/>
        </p:nvSpPr>
        <p:spPr>
          <a:xfrm>
            <a:off x="626278" y="6127490"/>
            <a:ext cx="3837772"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TEACHING UNITS</a:t>
            </a:r>
          </a:p>
        </p:txBody>
      </p:sp>
      <p:sp>
        <p:nvSpPr>
          <p:cNvPr id="46" name="TextBox 45"/>
          <p:cNvSpPr txBox="1"/>
          <p:nvPr/>
        </p:nvSpPr>
        <p:spPr>
          <a:xfrm>
            <a:off x="618277" y="8095164"/>
            <a:ext cx="3464773" cy="299056"/>
          </a:xfrm>
          <a:prstGeom prst="rect">
            <a:avLst/>
          </a:prstGeom>
        </p:spPr>
        <p:txBody>
          <a:bodyPr wrap="square" lIns="0" tIns="0" rIns="0" bIns="0" rtlCol="0" anchor="t">
            <a:spAutoFit/>
          </a:bodyPr>
          <a:lstStyle/>
          <a:p>
            <a:pPr algn="l">
              <a:lnSpc>
                <a:spcPts val="2520"/>
              </a:lnSpc>
            </a:pPr>
            <a:r>
              <a:rPr lang="en-US" sz="1800" b="1" i="1">
                <a:solidFill>
                  <a:srgbClr val="EA8C39"/>
                </a:solidFill>
                <a:latin typeface="IBM Plex Sans Bold Italics"/>
                <a:ea typeface="IBM Plex Sans Bold Italics"/>
                <a:cs typeface="IBM Plex Sans Bold Italics"/>
                <a:sym typeface="IBM Plex Sans Bold Italics"/>
              </a:rPr>
              <a:t>OCCUPATIONS</a:t>
            </a:r>
          </a:p>
        </p:txBody>
      </p:sp>
      <p:sp>
        <p:nvSpPr>
          <p:cNvPr id="47" name="TextBox 47"/>
          <p:cNvSpPr txBox="1"/>
          <p:nvPr/>
        </p:nvSpPr>
        <p:spPr>
          <a:xfrm>
            <a:off x="600894" y="4421000"/>
            <a:ext cx="386315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TOP3 - KEY POINTS</a:t>
            </a:r>
          </a:p>
        </p:txBody>
      </p:sp>
      <p:sp>
        <p:nvSpPr>
          <p:cNvPr id="48" name="TextBox 48"/>
          <p:cNvSpPr txBox="1"/>
          <p:nvPr/>
        </p:nvSpPr>
        <p:spPr>
          <a:xfrm>
            <a:off x="1127645" y="915400"/>
            <a:ext cx="5150879" cy="299056"/>
          </a:xfrm>
          <a:prstGeom prst="rect">
            <a:avLst/>
          </a:prstGeom>
        </p:spPr>
        <p:txBody>
          <a:bodyPr wrap="square" lIns="0" tIns="0" rIns="0" bIns="0" rtlCol="0" anchor="t">
            <a:spAutoFit/>
          </a:bodyPr>
          <a:lstStyle/>
          <a:p>
            <a:pPr algn="l">
              <a:lnSpc>
                <a:spcPts val="2520"/>
              </a:lnSpc>
            </a:pPr>
            <a:r>
              <a:rPr lang="en-US" sz="1800" b="1" spc="7" dirty="0">
                <a:solidFill>
                  <a:srgbClr val="1A1447"/>
                </a:solidFill>
                <a:latin typeface="IBM Plex Sans Bold"/>
                <a:ea typeface="IBM Plex Sans Bold"/>
                <a:cs typeface="IBM Plex Sans Bold"/>
                <a:sym typeface="IBM Plex Sans Bold"/>
              </a:rPr>
              <a:t>HOSPITALITY &amp; TOURISM MANAGEMENT</a:t>
            </a:r>
          </a:p>
        </p:txBody>
      </p:sp>
      <p:sp>
        <p:nvSpPr>
          <p:cNvPr id="49" name="TextBox 49"/>
          <p:cNvSpPr txBox="1"/>
          <p:nvPr/>
        </p:nvSpPr>
        <p:spPr>
          <a:xfrm>
            <a:off x="5150644" y="1289818"/>
            <a:ext cx="783022" cy="192491"/>
          </a:xfrm>
          <a:prstGeom prst="rect">
            <a:avLst/>
          </a:prstGeom>
        </p:spPr>
        <p:txBody>
          <a:bodyPr lIns="0" tIns="0" rIns="0" bIns="0" rtlCol="0" anchor="t">
            <a:spAutoFit/>
          </a:bodyPr>
          <a:lstStyle/>
          <a:p>
            <a:pPr algn="l">
              <a:lnSpc>
                <a:spcPts val="1539"/>
              </a:lnSpc>
            </a:pPr>
            <a:r>
              <a:rPr lang="en-US" sz="1100" spc="6" dirty="0">
                <a:solidFill>
                  <a:srgbClr val="464395"/>
                </a:solidFill>
                <a:latin typeface="IBM Plex Sans"/>
                <a:ea typeface="IBM Plex Sans"/>
                <a:cs typeface="IBM Plex Sans"/>
                <a:sym typeface="IBM Plex Sans"/>
              </a:rPr>
              <a:t>ADMISSION</a:t>
            </a:r>
          </a:p>
        </p:txBody>
      </p:sp>
      <p:sp>
        <p:nvSpPr>
          <p:cNvPr id="50" name="TextBox 50"/>
          <p:cNvSpPr txBox="1"/>
          <p:nvPr/>
        </p:nvSpPr>
        <p:spPr>
          <a:xfrm>
            <a:off x="1107748" y="411985"/>
            <a:ext cx="1496263" cy="405699"/>
          </a:xfrm>
          <a:prstGeom prst="rect">
            <a:avLst/>
          </a:prstGeom>
        </p:spPr>
        <p:txBody>
          <a:bodyPr lIns="0" tIns="0" rIns="0" bIns="0" rtlCol="0" anchor="t">
            <a:spAutoFit/>
          </a:bodyPr>
          <a:lstStyle/>
          <a:p>
            <a:pPr algn="l">
              <a:lnSpc>
                <a:spcPts val="3359"/>
              </a:lnSpc>
            </a:pPr>
            <a:r>
              <a:rPr lang="en-US" sz="2400" b="1" spc="14" dirty="0">
                <a:solidFill>
                  <a:srgbClr val="231F20"/>
                </a:solidFill>
                <a:latin typeface="IBM Plex Sans Bold"/>
                <a:ea typeface="IBM Plex Sans Bold"/>
                <a:cs typeface="IBM Plex Sans Bold"/>
                <a:sym typeface="IBM Plex Sans Bold"/>
              </a:rPr>
              <a:t>MASTERE</a:t>
            </a:r>
          </a:p>
        </p:txBody>
      </p:sp>
      <p:sp>
        <p:nvSpPr>
          <p:cNvPr id="52" name="TextBox 51">
            <a:extLst>
              <a:ext uri="{FF2B5EF4-FFF2-40B4-BE49-F238E27FC236}">
                <a16:creationId xmlns:a16="http://schemas.microsoft.com/office/drawing/2014/main" id="{08B6434F-E251-F3F4-A8EE-0DB40DADF62C}"/>
              </a:ext>
            </a:extLst>
          </p:cNvPr>
          <p:cNvSpPr txBox="1"/>
          <p:nvPr/>
        </p:nvSpPr>
        <p:spPr>
          <a:xfrm>
            <a:off x="1256030" y="1299715"/>
            <a:ext cx="1040102" cy="192938"/>
          </a:xfrm>
          <a:prstGeom prst="rect">
            <a:avLst/>
          </a:prstGeom>
        </p:spPr>
        <p:txBody>
          <a:bodyPr wrap="square" lIns="0" tIns="0" rIns="0" bIns="0" rtlCol="0" anchor="t">
            <a:spAutoFit/>
          </a:bodyPr>
          <a:lstStyle/>
          <a:p>
            <a:pPr algn="just">
              <a:lnSpc>
                <a:spcPts val="1614"/>
              </a:lnSpc>
            </a:pPr>
            <a:r>
              <a:rPr lang="en-US" sz="1200" spc="7" dirty="0">
                <a:solidFill>
                  <a:srgbClr val="464395"/>
                </a:solidFill>
                <a:latin typeface="IBM Plex Sans"/>
                <a:ea typeface="IBM Plex Sans"/>
                <a:cs typeface="IBM Plex Sans"/>
                <a:sym typeface="IBM Plex Sans"/>
              </a:rPr>
              <a:t>2 INTAKES</a:t>
            </a:r>
            <a:endParaRPr lang="en-US" sz="1200" i="1" spc="4" dirty="0">
              <a:solidFill>
                <a:srgbClr val="231F20"/>
              </a:solidFill>
              <a:latin typeface="IBM Plex Sans Italics"/>
              <a:ea typeface="IBM Plex Sans Italics"/>
              <a:cs typeface="IBM Plex Sans Italics"/>
              <a:sym typeface="IBM Plex Sans Italics"/>
            </a:endParaRPr>
          </a:p>
        </p:txBody>
      </p:sp>
      <p:sp>
        <p:nvSpPr>
          <p:cNvPr id="53" name="TextBox 31">
            <a:extLst>
              <a:ext uri="{FF2B5EF4-FFF2-40B4-BE49-F238E27FC236}">
                <a16:creationId xmlns:a16="http://schemas.microsoft.com/office/drawing/2014/main" id="{63339F6C-44AA-C06C-C876-B9C66129B42B}"/>
              </a:ext>
            </a:extLst>
          </p:cNvPr>
          <p:cNvSpPr txBox="1"/>
          <p:nvPr/>
        </p:nvSpPr>
        <p:spPr>
          <a:xfrm>
            <a:off x="1252559" y="1505911"/>
            <a:ext cx="812873" cy="192938"/>
          </a:xfrm>
          <a:prstGeom prst="rect">
            <a:avLst/>
          </a:prstGeom>
        </p:spPr>
        <p:txBody>
          <a:bodyPr lIns="0" tIns="0" rIns="0" bIns="0" rtlCol="0" anchor="t">
            <a:spAutoFit/>
          </a:bodyPr>
          <a:lstStyle/>
          <a:p>
            <a:pPr>
              <a:lnSpc>
                <a:spcPts val="1614"/>
              </a:lnSpc>
            </a:pPr>
            <a:r>
              <a:rPr lang="en-US" sz="1200" i="1" spc="7" dirty="0">
                <a:solidFill>
                  <a:srgbClr val="231F20"/>
                </a:solidFill>
                <a:latin typeface="IBM Plex Sans Italics"/>
                <a:ea typeface="IBM Plex Sans Italics"/>
                <a:cs typeface="IBM Plex Sans Italics"/>
                <a:sym typeface="IBM Plex Sans Italics"/>
              </a:rPr>
              <a:t>Fall Spring</a:t>
            </a:r>
            <a:endParaRPr lang="en-US" sz="1200" i="1" spc="4" dirty="0">
              <a:solidFill>
                <a:srgbClr val="231F20"/>
              </a:solidFill>
              <a:latin typeface="IBM Plex Sans Italics"/>
              <a:ea typeface="IBM Plex Sans Italics"/>
              <a:cs typeface="IBM Plex Sans Italics"/>
              <a:sym typeface="IBM Plex Sans Italics"/>
            </a:endParaRPr>
          </a:p>
        </p:txBody>
      </p:sp>
      <p:sp>
        <p:nvSpPr>
          <p:cNvPr id="55" name="TextBox 34">
            <a:extLst>
              <a:ext uri="{FF2B5EF4-FFF2-40B4-BE49-F238E27FC236}">
                <a16:creationId xmlns:a16="http://schemas.microsoft.com/office/drawing/2014/main" id="{7F360BAA-61BF-FE8B-0AC4-A991BC941086}"/>
              </a:ext>
            </a:extLst>
          </p:cNvPr>
          <p:cNvSpPr txBox="1"/>
          <p:nvPr/>
        </p:nvSpPr>
        <p:spPr>
          <a:xfrm>
            <a:off x="2467440" y="1508374"/>
            <a:ext cx="838811" cy="221792"/>
          </a:xfrm>
          <a:prstGeom prst="rect">
            <a:avLst/>
          </a:prstGeom>
        </p:spPr>
        <p:txBody>
          <a:bodyPr lIns="0" tIns="0" rIns="0" bIns="0" rtlCol="0" anchor="t">
            <a:spAutoFit/>
          </a:bodyPr>
          <a:lstStyle/>
          <a:p>
            <a:pPr>
              <a:lnSpc>
                <a:spcPts val="1908"/>
              </a:lnSpc>
            </a:pPr>
            <a:r>
              <a:rPr lang="en-US" sz="1200" i="1" spc="4" dirty="0" err="1">
                <a:solidFill>
                  <a:srgbClr val="231F20"/>
                </a:solidFill>
                <a:latin typeface="IBM Plex Sans Italics"/>
                <a:ea typeface="IBM Plex Sans Italics"/>
                <a:cs typeface="IBM Plex Sans Italics"/>
                <a:sym typeface="IBM Plex Sans Italics"/>
              </a:rPr>
              <a:t>English &amp; French</a:t>
            </a:r>
            <a:r>
              <a:rPr lang="en-US" sz="1200" i="1" spc="4" dirty="0">
                <a:solidFill>
                  <a:srgbClr val="231F20"/>
                </a:solidFill>
                <a:latin typeface="IBM Plex Sans Italics"/>
                <a:ea typeface="IBM Plex Sans Italics"/>
                <a:cs typeface="IBM Plex Sans Italics"/>
                <a:sym typeface="IBM Plex Sans Italics"/>
              </a:rPr>
              <a:t/>
            </a:r>
          </a:p>
        </p:txBody>
      </p:sp>
      <p:sp>
        <p:nvSpPr>
          <p:cNvPr id="56" name="TextBox 53">
            <a:extLst>
              <a:ext uri="{FF2B5EF4-FFF2-40B4-BE49-F238E27FC236}">
                <a16:creationId xmlns:a16="http://schemas.microsoft.com/office/drawing/2014/main" id="{C7B0528E-AFDC-2B75-9630-CDE5B04D540C}"/>
              </a:ext>
            </a:extLst>
          </p:cNvPr>
          <p:cNvSpPr txBox="1"/>
          <p:nvPr/>
        </p:nvSpPr>
        <p:spPr>
          <a:xfrm>
            <a:off x="3909566" y="1257967"/>
            <a:ext cx="1091866" cy="212174"/>
          </a:xfrm>
          <a:prstGeom prst="rect">
            <a:avLst/>
          </a:prstGeom>
        </p:spPr>
        <p:txBody>
          <a:bodyPr lIns="0" tIns="0" rIns="0" bIns="0" rtlCol="0" anchor="t">
            <a:spAutoFit/>
          </a:bodyPr>
          <a:lstStyle/>
          <a:p>
            <a:pPr algn="just">
              <a:lnSpc>
                <a:spcPts val="1796"/>
              </a:lnSpc>
            </a:pPr>
            <a:r>
              <a:rPr lang="en-US" sz="1200" spc="4" dirty="0">
                <a:solidFill>
                  <a:srgbClr val="464395"/>
                </a:solidFill>
                <a:latin typeface="IBM Plex Sans"/>
                <a:ea typeface="IBM Plex Sans"/>
                <a:cs typeface="IBM Plex Sans"/>
                <a:sym typeface="IBM Plex Sans"/>
              </a:rPr>
              <a:t>INTERNSHIP</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pSp>
        <p:nvGrpSpPr>
          <p:cNvPr id="2" name="Group 2"/>
          <p:cNvGrpSpPr>
            <a:grpSpLocks noChangeAspect="1"/>
          </p:cNvGrpSpPr>
          <p:nvPr/>
        </p:nvGrpSpPr>
        <p:grpSpPr>
          <a:xfrm>
            <a:off x="1202512" y="4924130"/>
            <a:ext cx="762505" cy="679580"/>
            <a:chOff x="0" y="0"/>
            <a:chExt cx="762495" cy="679577"/>
          </a:xfrm>
        </p:grpSpPr>
        <p:sp>
          <p:nvSpPr>
            <p:cNvPr id="3" name="Freeform 3"/>
            <p:cNvSpPr/>
            <p:nvPr/>
          </p:nvSpPr>
          <p:spPr>
            <a:xfrm>
              <a:off x="63500" y="63500"/>
              <a:ext cx="635508" cy="552577"/>
            </a:xfrm>
            <a:custGeom>
              <a:avLst/>
              <a:gdLst/>
              <a:ahLst/>
              <a:cxnLst/>
              <a:rect l="l" t="t" r="r" b="b"/>
              <a:pathLst>
                <a:path w="635508" h="552577">
                  <a:moveTo>
                    <a:pt x="631698" y="290322"/>
                  </a:moveTo>
                  <a:lnTo>
                    <a:pt x="487045" y="538480"/>
                  </a:lnTo>
                  <a:cubicBezTo>
                    <a:pt x="481965" y="547243"/>
                    <a:pt x="472567" y="552577"/>
                    <a:pt x="462407" y="552577"/>
                  </a:cubicBezTo>
                  <a:lnTo>
                    <a:pt x="173101" y="552577"/>
                  </a:lnTo>
                  <a:cubicBezTo>
                    <a:pt x="162941" y="552577"/>
                    <a:pt x="153543" y="547243"/>
                    <a:pt x="148463" y="538480"/>
                  </a:cubicBezTo>
                  <a:lnTo>
                    <a:pt x="3810" y="290322"/>
                  </a:lnTo>
                  <a:cubicBezTo>
                    <a:pt x="-1270" y="281559"/>
                    <a:pt x="-1270" y="270891"/>
                    <a:pt x="3810" y="262128"/>
                  </a:cubicBezTo>
                  <a:lnTo>
                    <a:pt x="148463" y="14097"/>
                  </a:lnTo>
                  <a:cubicBezTo>
                    <a:pt x="153543" y="5334"/>
                    <a:pt x="162941" y="0"/>
                    <a:pt x="173101" y="0"/>
                  </a:cubicBezTo>
                  <a:lnTo>
                    <a:pt x="462407" y="0"/>
                  </a:lnTo>
                  <a:cubicBezTo>
                    <a:pt x="472567" y="0"/>
                    <a:pt x="481965" y="5334"/>
                    <a:pt x="487045" y="14097"/>
                  </a:cubicBezTo>
                  <a:lnTo>
                    <a:pt x="631698" y="262128"/>
                  </a:lnTo>
                  <a:cubicBezTo>
                    <a:pt x="636778" y="270891"/>
                    <a:pt x="636778" y="281559"/>
                    <a:pt x="631698" y="290322"/>
                  </a:cubicBezTo>
                </a:path>
              </a:pathLst>
            </a:custGeom>
            <a:solidFill>
              <a:srgbClr val="7DE314"/>
            </a:solidFill>
          </p:spPr>
          <p:txBody>
            <a:bodyPr/>
            <a:lstStyle/>
            <a:p>
              <a:endParaRPr lang="fr-FR"/>
            </a:p>
          </p:txBody>
        </p:sp>
        <p:sp>
          <p:nvSpPr>
            <p:cNvPr id="4" name="Freeform 4"/>
            <p:cNvSpPr/>
            <p:nvPr/>
          </p:nvSpPr>
          <p:spPr>
            <a:xfrm>
              <a:off x="260223" y="145923"/>
              <a:ext cx="438785" cy="470027"/>
            </a:xfrm>
            <a:custGeom>
              <a:avLst/>
              <a:gdLst/>
              <a:ahLst/>
              <a:cxnLst/>
              <a:rect l="l" t="t" r="r" b="b"/>
              <a:pathLst>
                <a:path w="438785" h="470027">
                  <a:moveTo>
                    <a:pt x="261239" y="0"/>
                  </a:moveTo>
                  <a:lnTo>
                    <a:pt x="366014" y="179705"/>
                  </a:lnTo>
                  <a:cubicBezTo>
                    <a:pt x="371094" y="188468"/>
                    <a:pt x="371094" y="199136"/>
                    <a:pt x="366014" y="207899"/>
                  </a:cubicBezTo>
                  <a:lnTo>
                    <a:pt x="255905" y="396875"/>
                  </a:lnTo>
                  <a:cubicBezTo>
                    <a:pt x="250825" y="405638"/>
                    <a:pt x="241427" y="410972"/>
                    <a:pt x="231267" y="410972"/>
                  </a:cubicBezTo>
                  <a:lnTo>
                    <a:pt x="10795" y="410972"/>
                  </a:lnTo>
                  <a:cubicBezTo>
                    <a:pt x="7112" y="410972"/>
                    <a:pt x="3429" y="410210"/>
                    <a:pt x="0" y="408813"/>
                  </a:cubicBezTo>
                  <a:lnTo>
                    <a:pt x="61849" y="470027"/>
                  </a:lnTo>
                  <a:lnTo>
                    <a:pt x="265684" y="470027"/>
                  </a:lnTo>
                  <a:cubicBezTo>
                    <a:pt x="275844" y="470027"/>
                    <a:pt x="285242" y="464693"/>
                    <a:pt x="290322" y="455930"/>
                  </a:cubicBezTo>
                  <a:lnTo>
                    <a:pt x="434975" y="208026"/>
                  </a:lnTo>
                  <a:cubicBezTo>
                    <a:pt x="437515" y="203708"/>
                    <a:pt x="438785" y="198755"/>
                    <a:pt x="438785" y="193929"/>
                  </a:cubicBezTo>
                  <a:lnTo>
                    <a:pt x="437515" y="184150"/>
                  </a:lnTo>
                  <a:lnTo>
                    <a:pt x="424434" y="161671"/>
                  </a:lnTo>
                  <a:close/>
                </a:path>
              </a:pathLst>
            </a:custGeom>
            <a:solidFill>
              <a:srgbClr val="3DC903"/>
            </a:solidFill>
          </p:spPr>
          <p:txBody>
            <a:bodyPr/>
            <a:lstStyle/>
            <a:p>
              <a:endParaRPr lang="fr-FR"/>
            </a:p>
          </p:txBody>
        </p:sp>
        <p:sp>
          <p:nvSpPr>
            <p:cNvPr id="5" name="Freeform 5"/>
            <p:cNvSpPr/>
            <p:nvPr/>
          </p:nvSpPr>
          <p:spPr>
            <a:xfrm>
              <a:off x="132461" y="122682"/>
              <a:ext cx="497459" cy="434213"/>
            </a:xfrm>
            <a:custGeom>
              <a:avLst/>
              <a:gdLst/>
              <a:ahLst/>
              <a:cxnLst/>
              <a:rect l="l" t="t" r="r" b="b"/>
              <a:pathLst>
                <a:path w="497459" h="434213">
                  <a:moveTo>
                    <a:pt x="493776" y="231140"/>
                  </a:moveTo>
                  <a:lnTo>
                    <a:pt x="383667" y="420116"/>
                  </a:lnTo>
                  <a:cubicBezTo>
                    <a:pt x="378587" y="428879"/>
                    <a:pt x="369189" y="434213"/>
                    <a:pt x="359029" y="434213"/>
                  </a:cubicBezTo>
                  <a:lnTo>
                    <a:pt x="138557" y="434213"/>
                  </a:lnTo>
                  <a:cubicBezTo>
                    <a:pt x="134747" y="434213"/>
                    <a:pt x="131191" y="433451"/>
                    <a:pt x="127762" y="432054"/>
                  </a:cubicBezTo>
                  <a:lnTo>
                    <a:pt x="127635" y="432054"/>
                  </a:lnTo>
                  <a:lnTo>
                    <a:pt x="117094" y="425577"/>
                  </a:lnTo>
                  <a:lnTo>
                    <a:pt x="3810" y="231140"/>
                  </a:lnTo>
                  <a:cubicBezTo>
                    <a:pt x="-1270" y="222377"/>
                    <a:pt x="-1270" y="211709"/>
                    <a:pt x="3810" y="202946"/>
                  </a:cubicBezTo>
                  <a:lnTo>
                    <a:pt x="113919" y="14097"/>
                  </a:lnTo>
                  <a:cubicBezTo>
                    <a:pt x="118999" y="5334"/>
                    <a:pt x="128397" y="0"/>
                    <a:pt x="138557" y="0"/>
                  </a:cubicBezTo>
                  <a:lnTo>
                    <a:pt x="358902" y="0"/>
                  </a:lnTo>
                  <a:cubicBezTo>
                    <a:pt x="369062" y="0"/>
                    <a:pt x="378460" y="5334"/>
                    <a:pt x="383540" y="14097"/>
                  </a:cubicBezTo>
                  <a:lnTo>
                    <a:pt x="493649" y="203073"/>
                  </a:lnTo>
                  <a:cubicBezTo>
                    <a:pt x="498729" y="211836"/>
                    <a:pt x="498729" y="222504"/>
                    <a:pt x="493649" y="231267"/>
                  </a:cubicBezTo>
                </a:path>
              </a:pathLst>
            </a:custGeom>
            <a:solidFill>
              <a:srgbClr val="FFFFFF"/>
            </a:solidFill>
          </p:spPr>
          <p:txBody>
            <a:bodyPr/>
            <a:lstStyle/>
            <a:p>
              <a:endParaRPr lang="fr-FR"/>
            </a:p>
          </p:txBody>
        </p:sp>
        <p:sp>
          <p:nvSpPr>
            <p:cNvPr id="6" name="Freeform 6"/>
            <p:cNvSpPr/>
            <p:nvPr/>
          </p:nvSpPr>
          <p:spPr>
            <a:xfrm>
              <a:off x="260477" y="267970"/>
              <a:ext cx="120269" cy="140081"/>
            </a:xfrm>
            <a:custGeom>
              <a:avLst/>
              <a:gdLst/>
              <a:ahLst/>
              <a:cxnLst/>
              <a:rect l="l" t="t" r="r" b="b"/>
              <a:pathLst>
                <a:path w="120269" h="140081">
                  <a:moveTo>
                    <a:pt x="120269" y="70231"/>
                  </a:moveTo>
                  <a:lnTo>
                    <a:pt x="115697" y="98298"/>
                  </a:lnTo>
                  <a:cubicBezTo>
                    <a:pt x="112649" y="106807"/>
                    <a:pt x="108458" y="114173"/>
                    <a:pt x="103124" y="120396"/>
                  </a:cubicBezTo>
                  <a:lnTo>
                    <a:pt x="91440" y="131445"/>
                  </a:lnTo>
                  <a:cubicBezTo>
                    <a:pt x="76708" y="138303"/>
                    <a:pt x="68707" y="140081"/>
                    <a:pt x="60198" y="140081"/>
                  </a:cubicBezTo>
                  <a:lnTo>
                    <a:pt x="43434" y="138430"/>
                  </a:lnTo>
                  <a:cubicBezTo>
                    <a:pt x="28829" y="131572"/>
                    <a:pt x="22479" y="126619"/>
                    <a:pt x="17145" y="120396"/>
                  </a:cubicBezTo>
                  <a:lnTo>
                    <a:pt x="4572" y="98298"/>
                  </a:lnTo>
                  <a:cubicBezTo>
                    <a:pt x="1524" y="89789"/>
                    <a:pt x="0" y="80391"/>
                    <a:pt x="0" y="70231"/>
                  </a:cubicBezTo>
                  <a:lnTo>
                    <a:pt x="4572" y="42164"/>
                  </a:lnTo>
                  <a:cubicBezTo>
                    <a:pt x="7620" y="33655"/>
                    <a:pt x="11811" y="26289"/>
                    <a:pt x="17145" y="20066"/>
                  </a:cubicBezTo>
                  <a:lnTo>
                    <a:pt x="28829" y="8890"/>
                  </a:lnTo>
                  <a:cubicBezTo>
                    <a:pt x="43434" y="1778"/>
                    <a:pt x="51435" y="0"/>
                    <a:pt x="60071" y="0"/>
                  </a:cubicBezTo>
                  <a:lnTo>
                    <a:pt x="76581" y="1778"/>
                  </a:lnTo>
                  <a:cubicBezTo>
                    <a:pt x="91313" y="8890"/>
                    <a:pt x="97663" y="13716"/>
                    <a:pt x="103124" y="19939"/>
                  </a:cubicBezTo>
                  <a:lnTo>
                    <a:pt x="115697" y="42037"/>
                  </a:lnTo>
                  <a:cubicBezTo>
                    <a:pt x="118745" y="50546"/>
                    <a:pt x="120269" y="59944"/>
                    <a:pt x="120269" y="70104"/>
                  </a:cubicBezTo>
                  <a:moveTo>
                    <a:pt x="88773" y="70104"/>
                  </a:moveTo>
                  <a:lnTo>
                    <a:pt x="88011" y="58293"/>
                  </a:lnTo>
                  <a:cubicBezTo>
                    <a:pt x="85217" y="48006"/>
                    <a:pt x="83185" y="43561"/>
                    <a:pt x="80645" y="39878"/>
                  </a:cubicBezTo>
                  <a:lnTo>
                    <a:pt x="75057" y="33401"/>
                  </a:lnTo>
                  <a:lnTo>
                    <a:pt x="64262" y="28448"/>
                  </a:lnTo>
                  <a:cubicBezTo>
                    <a:pt x="55753" y="28448"/>
                    <a:pt x="51816" y="29464"/>
                    <a:pt x="48260" y="31496"/>
                  </a:cubicBezTo>
                  <a:lnTo>
                    <a:pt x="41783" y="36322"/>
                  </a:lnTo>
                  <a:cubicBezTo>
                    <a:pt x="36703" y="43688"/>
                    <a:pt x="34671" y="48133"/>
                    <a:pt x="33274" y="53340"/>
                  </a:cubicBezTo>
                  <a:lnTo>
                    <a:pt x="31115" y="64135"/>
                  </a:lnTo>
                  <a:cubicBezTo>
                    <a:pt x="31115" y="76454"/>
                    <a:pt x="31877" y="82042"/>
                    <a:pt x="33274" y="87122"/>
                  </a:cubicBezTo>
                  <a:lnTo>
                    <a:pt x="36703" y="96520"/>
                  </a:lnTo>
                  <a:cubicBezTo>
                    <a:pt x="41783" y="103886"/>
                    <a:pt x="44831" y="106807"/>
                    <a:pt x="48387" y="108712"/>
                  </a:cubicBezTo>
                  <a:lnTo>
                    <a:pt x="55753" y="111760"/>
                  </a:lnTo>
                  <a:lnTo>
                    <a:pt x="68199" y="110744"/>
                  </a:lnTo>
                  <a:cubicBezTo>
                    <a:pt x="75184" y="106680"/>
                    <a:pt x="78232" y="103886"/>
                    <a:pt x="80772" y="100203"/>
                  </a:cubicBezTo>
                  <a:lnTo>
                    <a:pt x="85344" y="92075"/>
                  </a:lnTo>
                  <a:cubicBezTo>
                    <a:pt x="88138" y="81915"/>
                    <a:pt x="88900" y="76327"/>
                    <a:pt x="88900" y="70104"/>
                  </a:cubicBezTo>
                </a:path>
              </a:pathLst>
            </a:custGeom>
            <a:solidFill>
              <a:srgbClr val="7DE314"/>
            </a:solidFill>
          </p:spPr>
          <p:txBody>
            <a:bodyPr/>
            <a:lstStyle/>
            <a:p>
              <a:endParaRPr lang="fr-FR"/>
            </a:p>
          </p:txBody>
        </p:sp>
        <p:sp>
          <p:nvSpPr>
            <p:cNvPr id="7" name="Freeform 7"/>
            <p:cNvSpPr/>
            <p:nvPr/>
          </p:nvSpPr>
          <p:spPr>
            <a:xfrm>
              <a:off x="399034" y="273939"/>
              <a:ext cx="99187" cy="131953"/>
            </a:xfrm>
            <a:custGeom>
              <a:avLst/>
              <a:gdLst/>
              <a:ahLst/>
              <a:cxnLst/>
              <a:rect l="l" t="t" r="r" b="b"/>
              <a:pathLst>
                <a:path w="99187" h="131953">
                  <a:moveTo>
                    <a:pt x="99187" y="104013"/>
                  </a:moveTo>
                  <a:lnTo>
                    <a:pt x="99187" y="131953"/>
                  </a:lnTo>
                  <a:lnTo>
                    <a:pt x="4572" y="131953"/>
                  </a:lnTo>
                  <a:lnTo>
                    <a:pt x="4572" y="104013"/>
                  </a:lnTo>
                  <a:lnTo>
                    <a:pt x="37719" y="104013"/>
                  </a:lnTo>
                  <a:lnTo>
                    <a:pt x="37719" y="34036"/>
                  </a:lnTo>
                  <a:cubicBezTo>
                    <a:pt x="36322" y="35941"/>
                    <a:pt x="34036" y="37719"/>
                    <a:pt x="31115" y="39751"/>
                  </a:cubicBezTo>
                  <a:lnTo>
                    <a:pt x="24765" y="43434"/>
                  </a:lnTo>
                  <a:lnTo>
                    <a:pt x="13970" y="48260"/>
                  </a:lnTo>
                  <a:cubicBezTo>
                    <a:pt x="6350" y="50419"/>
                    <a:pt x="3048" y="50927"/>
                    <a:pt x="0" y="50927"/>
                  </a:cubicBezTo>
                  <a:lnTo>
                    <a:pt x="0" y="22098"/>
                  </a:lnTo>
                  <a:cubicBezTo>
                    <a:pt x="2794" y="22098"/>
                    <a:pt x="6223" y="21209"/>
                    <a:pt x="10287" y="19431"/>
                  </a:cubicBezTo>
                  <a:lnTo>
                    <a:pt x="18288" y="15494"/>
                  </a:lnTo>
                  <a:cubicBezTo>
                    <a:pt x="26035" y="10541"/>
                    <a:pt x="29464" y="8128"/>
                    <a:pt x="32258" y="5715"/>
                  </a:cubicBezTo>
                  <a:lnTo>
                    <a:pt x="36957" y="1397"/>
                  </a:lnTo>
                  <a:lnTo>
                    <a:pt x="69723" y="0"/>
                  </a:lnTo>
                  <a:lnTo>
                    <a:pt x="69723" y="103886"/>
                  </a:lnTo>
                  <a:close/>
                </a:path>
              </a:pathLst>
            </a:custGeom>
            <a:solidFill>
              <a:srgbClr val="7DE314"/>
            </a:solidFill>
          </p:spPr>
          <p:txBody>
            <a:bodyPr/>
            <a:lstStyle/>
            <a:p>
              <a:endParaRPr lang="fr-FR"/>
            </a:p>
          </p:txBody>
        </p:sp>
      </p:grpSp>
      <p:grpSp>
        <p:nvGrpSpPr>
          <p:cNvPr id="8" name="Group 8"/>
          <p:cNvGrpSpPr>
            <a:grpSpLocks noChangeAspect="1"/>
          </p:cNvGrpSpPr>
          <p:nvPr/>
        </p:nvGrpSpPr>
        <p:grpSpPr>
          <a:xfrm>
            <a:off x="3461909" y="4916900"/>
            <a:ext cx="762505" cy="686800"/>
            <a:chOff x="0" y="0"/>
            <a:chExt cx="762495" cy="686803"/>
          </a:xfrm>
        </p:grpSpPr>
        <p:sp>
          <p:nvSpPr>
            <p:cNvPr id="9" name="Freeform 9"/>
            <p:cNvSpPr/>
            <p:nvPr/>
          </p:nvSpPr>
          <p:spPr>
            <a:xfrm>
              <a:off x="63500" y="63500"/>
              <a:ext cx="635508" cy="559816"/>
            </a:xfrm>
            <a:custGeom>
              <a:avLst/>
              <a:gdLst/>
              <a:ahLst/>
              <a:cxnLst/>
              <a:rect l="l" t="t" r="r" b="b"/>
              <a:pathLst>
                <a:path w="635508" h="559816">
                  <a:moveTo>
                    <a:pt x="631698" y="294132"/>
                  </a:moveTo>
                  <a:lnTo>
                    <a:pt x="487045" y="545592"/>
                  </a:lnTo>
                  <a:cubicBezTo>
                    <a:pt x="481965" y="554482"/>
                    <a:pt x="472567" y="559816"/>
                    <a:pt x="462407" y="559816"/>
                  </a:cubicBezTo>
                  <a:lnTo>
                    <a:pt x="173101" y="559816"/>
                  </a:lnTo>
                  <a:cubicBezTo>
                    <a:pt x="162941" y="559816"/>
                    <a:pt x="153543" y="554355"/>
                    <a:pt x="148463" y="545592"/>
                  </a:cubicBezTo>
                  <a:lnTo>
                    <a:pt x="3810" y="294132"/>
                  </a:lnTo>
                  <a:cubicBezTo>
                    <a:pt x="-1270" y="285242"/>
                    <a:pt x="-1270" y="274447"/>
                    <a:pt x="3810" y="265557"/>
                  </a:cubicBezTo>
                  <a:lnTo>
                    <a:pt x="148463" y="14224"/>
                  </a:lnTo>
                  <a:cubicBezTo>
                    <a:pt x="153543" y="5334"/>
                    <a:pt x="162941" y="0"/>
                    <a:pt x="173101" y="0"/>
                  </a:cubicBezTo>
                  <a:lnTo>
                    <a:pt x="462407" y="0"/>
                  </a:lnTo>
                  <a:cubicBezTo>
                    <a:pt x="472567" y="0"/>
                    <a:pt x="481965" y="5461"/>
                    <a:pt x="487045" y="14224"/>
                  </a:cubicBezTo>
                  <a:lnTo>
                    <a:pt x="631698" y="265684"/>
                  </a:lnTo>
                  <a:cubicBezTo>
                    <a:pt x="636778" y="274574"/>
                    <a:pt x="636778" y="285369"/>
                    <a:pt x="631698" y="294259"/>
                  </a:cubicBezTo>
                </a:path>
              </a:pathLst>
            </a:custGeom>
            <a:solidFill>
              <a:srgbClr val="00CC9C"/>
            </a:solidFill>
          </p:spPr>
          <p:txBody>
            <a:bodyPr/>
            <a:lstStyle/>
            <a:p>
              <a:endParaRPr lang="fr-FR"/>
            </a:p>
          </p:txBody>
        </p:sp>
        <p:sp>
          <p:nvSpPr>
            <p:cNvPr id="10" name="Freeform 10"/>
            <p:cNvSpPr/>
            <p:nvPr/>
          </p:nvSpPr>
          <p:spPr>
            <a:xfrm>
              <a:off x="260223" y="147066"/>
              <a:ext cx="438785" cy="476123"/>
            </a:xfrm>
            <a:custGeom>
              <a:avLst/>
              <a:gdLst/>
              <a:ahLst/>
              <a:cxnLst/>
              <a:rect l="l" t="t" r="r" b="b"/>
              <a:pathLst>
                <a:path w="438785" h="476123">
                  <a:moveTo>
                    <a:pt x="261239" y="0"/>
                  </a:moveTo>
                  <a:lnTo>
                    <a:pt x="366014" y="182118"/>
                  </a:lnTo>
                  <a:cubicBezTo>
                    <a:pt x="371094" y="191008"/>
                    <a:pt x="371094" y="201803"/>
                    <a:pt x="366014" y="210693"/>
                  </a:cubicBezTo>
                  <a:lnTo>
                    <a:pt x="255905" y="402082"/>
                  </a:lnTo>
                  <a:cubicBezTo>
                    <a:pt x="250825" y="410972"/>
                    <a:pt x="241427" y="416306"/>
                    <a:pt x="231267" y="416306"/>
                  </a:cubicBezTo>
                  <a:lnTo>
                    <a:pt x="10795" y="416306"/>
                  </a:lnTo>
                  <a:cubicBezTo>
                    <a:pt x="7112" y="416306"/>
                    <a:pt x="3429" y="415544"/>
                    <a:pt x="0" y="414147"/>
                  </a:cubicBezTo>
                  <a:lnTo>
                    <a:pt x="61849" y="476123"/>
                  </a:lnTo>
                  <a:lnTo>
                    <a:pt x="265684" y="476123"/>
                  </a:lnTo>
                  <a:cubicBezTo>
                    <a:pt x="275844" y="476123"/>
                    <a:pt x="285242" y="470662"/>
                    <a:pt x="290322" y="461899"/>
                  </a:cubicBezTo>
                  <a:lnTo>
                    <a:pt x="434975" y="210566"/>
                  </a:lnTo>
                  <a:cubicBezTo>
                    <a:pt x="437515" y="206121"/>
                    <a:pt x="438785" y="201168"/>
                    <a:pt x="438785" y="196342"/>
                  </a:cubicBezTo>
                  <a:lnTo>
                    <a:pt x="437515" y="186436"/>
                  </a:lnTo>
                  <a:lnTo>
                    <a:pt x="424434" y="163576"/>
                  </a:lnTo>
                  <a:close/>
                </a:path>
              </a:pathLst>
            </a:custGeom>
            <a:solidFill>
              <a:srgbClr val="00A35E"/>
            </a:solidFill>
          </p:spPr>
          <p:txBody>
            <a:bodyPr/>
            <a:lstStyle/>
            <a:p>
              <a:endParaRPr lang="fr-FR"/>
            </a:p>
          </p:txBody>
        </p:sp>
        <p:sp>
          <p:nvSpPr>
            <p:cNvPr id="11" name="Freeform 11"/>
            <p:cNvSpPr/>
            <p:nvPr/>
          </p:nvSpPr>
          <p:spPr>
            <a:xfrm>
              <a:off x="132461" y="123444"/>
              <a:ext cx="497459" cy="439928"/>
            </a:xfrm>
            <a:custGeom>
              <a:avLst/>
              <a:gdLst/>
              <a:ahLst/>
              <a:cxnLst/>
              <a:rect l="l" t="t" r="r" b="b"/>
              <a:pathLst>
                <a:path w="497459" h="439928">
                  <a:moveTo>
                    <a:pt x="493776" y="234188"/>
                  </a:moveTo>
                  <a:lnTo>
                    <a:pt x="383667" y="425704"/>
                  </a:lnTo>
                  <a:cubicBezTo>
                    <a:pt x="378587" y="434594"/>
                    <a:pt x="369189" y="439928"/>
                    <a:pt x="359029" y="439928"/>
                  </a:cubicBezTo>
                  <a:lnTo>
                    <a:pt x="138557" y="439928"/>
                  </a:lnTo>
                  <a:cubicBezTo>
                    <a:pt x="134747" y="439928"/>
                    <a:pt x="131191" y="439166"/>
                    <a:pt x="127762" y="437769"/>
                  </a:cubicBezTo>
                  <a:lnTo>
                    <a:pt x="127635" y="437642"/>
                  </a:lnTo>
                  <a:lnTo>
                    <a:pt x="117094" y="431038"/>
                  </a:lnTo>
                  <a:lnTo>
                    <a:pt x="3810" y="234061"/>
                  </a:lnTo>
                  <a:cubicBezTo>
                    <a:pt x="-1270" y="225171"/>
                    <a:pt x="-1270" y="214376"/>
                    <a:pt x="3810" y="205486"/>
                  </a:cubicBezTo>
                  <a:lnTo>
                    <a:pt x="113919" y="14224"/>
                  </a:lnTo>
                  <a:cubicBezTo>
                    <a:pt x="118999" y="5334"/>
                    <a:pt x="128397" y="0"/>
                    <a:pt x="138557" y="0"/>
                  </a:cubicBezTo>
                  <a:lnTo>
                    <a:pt x="358902" y="0"/>
                  </a:lnTo>
                  <a:cubicBezTo>
                    <a:pt x="369062" y="0"/>
                    <a:pt x="378460" y="5461"/>
                    <a:pt x="383540" y="14224"/>
                  </a:cubicBezTo>
                  <a:lnTo>
                    <a:pt x="493649" y="205613"/>
                  </a:lnTo>
                  <a:cubicBezTo>
                    <a:pt x="498729" y="214503"/>
                    <a:pt x="498729" y="225298"/>
                    <a:pt x="493649" y="234188"/>
                  </a:cubicBezTo>
                </a:path>
              </a:pathLst>
            </a:custGeom>
            <a:solidFill>
              <a:srgbClr val="FFFFFF"/>
            </a:solidFill>
          </p:spPr>
          <p:txBody>
            <a:bodyPr/>
            <a:lstStyle/>
            <a:p>
              <a:endParaRPr lang="fr-FR"/>
            </a:p>
          </p:txBody>
        </p:sp>
        <p:sp>
          <p:nvSpPr>
            <p:cNvPr id="12" name="Freeform 12"/>
            <p:cNvSpPr/>
            <p:nvPr/>
          </p:nvSpPr>
          <p:spPr>
            <a:xfrm>
              <a:off x="260477" y="270510"/>
              <a:ext cx="120269" cy="142240"/>
            </a:xfrm>
            <a:custGeom>
              <a:avLst/>
              <a:gdLst/>
              <a:ahLst/>
              <a:cxnLst/>
              <a:rect l="l" t="t" r="r" b="b"/>
              <a:pathLst>
                <a:path w="120269" h="142240">
                  <a:moveTo>
                    <a:pt x="120269" y="71374"/>
                  </a:moveTo>
                  <a:lnTo>
                    <a:pt x="115697" y="99822"/>
                  </a:lnTo>
                  <a:cubicBezTo>
                    <a:pt x="112649" y="108458"/>
                    <a:pt x="108458" y="115951"/>
                    <a:pt x="103124" y="122301"/>
                  </a:cubicBezTo>
                  <a:lnTo>
                    <a:pt x="91440" y="133477"/>
                  </a:lnTo>
                  <a:cubicBezTo>
                    <a:pt x="76708" y="140462"/>
                    <a:pt x="68707" y="142240"/>
                    <a:pt x="60198" y="142240"/>
                  </a:cubicBezTo>
                  <a:lnTo>
                    <a:pt x="43434" y="140462"/>
                  </a:lnTo>
                  <a:cubicBezTo>
                    <a:pt x="28829" y="133477"/>
                    <a:pt x="22479" y="128524"/>
                    <a:pt x="17145" y="122174"/>
                  </a:cubicBezTo>
                  <a:lnTo>
                    <a:pt x="4572" y="99695"/>
                  </a:lnTo>
                  <a:cubicBezTo>
                    <a:pt x="1524" y="91059"/>
                    <a:pt x="0" y="81534"/>
                    <a:pt x="0" y="71247"/>
                  </a:cubicBezTo>
                  <a:lnTo>
                    <a:pt x="4572" y="42799"/>
                  </a:lnTo>
                  <a:cubicBezTo>
                    <a:pt x="7620" y="34163"/>
                    <a:pt x="11811" y="26670"/>
                    <a:pt x="17145" y="20320"/>
                  </a:cubicBezTo>
                  <a:lnTo>
                    <a:pt x="28829" y="9017"/>
                  </a:lnTo>
                  <a:cubicBezTo>
                    <a:pt x="43434" y="1905"/>
                    <a:pt x="51435" y="0"/>
                    <a:pt x="60071" y="0"/>
                  </a:cubicBezTo>
                  <a:lnTo>
                    <a:pt x="76581" y="1778"/>
                  </a:lnTo>
                  <a:cubicBezTo>
                    <a:pt x="91313" y="8890"/>
                    <a:pt x="97663" y="13843"/>
                    <a:pt x="103124" y="20193"/>
                  </a:cubicBezTo>
                  <a:lnTo>
                    <a:pt x="115697" y="42672"/>
                  </a:lnTo>
                  <a:cubicBezTo>
                    <a:pt x="118745" y="51308"/>
                    <a:pt x="120269" y="60833"/>
                    <a:pt x="120269" y="71120"/>
                  </a:cubicBezTo>
                  <a:moveTo>
                    <a:pt x="88773" y="71120"/>
                  </a:moveTo>
                  <a:lnTo>
                    <a:pt x="88011" y="59182"/>
                  </a:lnTo>
                  <a:cubicBezTo>
                    <a:pt x="85217" y="48768"/>
                    <a:pt x="83185" y="44196"/>
                    <a:pt x="80645" y="40513"/>
                  </a:cubicBezTo>
                  <a:lnTo>
                    <a:pt x="75057" y="33909"/>
                  </a:lnTo>
                  <a:lnTo>
                    <a:pt x="64262" y="28829"/>
                  </a:lnTo>
                  <a:cubicBezTo>
                    <a:pt x="55753" y="28829"/>
                    <a:pt x="51816" y="29845"/>
                    <a:pt x="48260" y="31877"/>
                  </a:cubicBezTo>
                  <a:lnTo>
                    <a:pt x="41783" y="36830"/>
                  </a:lnTo>
                  <a:cubicBezTo>
                    <a:pt x="36703" y="44323"/>
                    <a:pt x="34671" y="48768"/>
                    <a:pt x="33274" y="53975"/>
                  </a:cubicBezTo>
                  <a:lnTo>
                    <a:pt x="31115" y="64897"/>
                  </a:lnTo>
                  <a:cubicBezTo>
                    <a:pt x="31115" y="77343"/>
                    <a:pt x="31877" y="83058"/>
                    <a:pt x="33274" y="88138"/>
                  </a:cubicBezTo>
                  <a:lnTo>
                    <a:pt x="36703" y="97790"/>
                  </a:lnTo>
                  <a:cubicBezTo>
                    <a:pt x="41783" y="105283"/>
                    <a:pt x="44831" y="108204"/>
                    <a:pt x="48387" y="110236"/>
                  </a:cubicBezTo>
                  <a:lnTo>
                    <a:pt x="55753" y="113284"/>
                  </a:lnTo>
                  <a:lnTo>
                    <a:pt x="68199" y="112268"/>
                  </a:lnTo>
                  <a:cubicBezTo>
                    <a:pt x="75184" y="108204"/>
                    <a:pt x="78232" y="105283"/>
                    <a:pt x="80772" y="101600"/>
                  </a:cubicBezTo>
                  <a:lnTo>
                    <a:pt x="85344" y="93472"/>
                  </a:lnTo>
                  <a:cubicBezTo>
                    <a:pt x="88138" y="83185"/>
                    <a:pt x="88900" y="77470"/>
                    <a:pt x="88900" y="71247"/>
                  </a:cubicBezTo>
                </a:path>
              </a:pathLst>
            </a:custGeom>
            <a:solidFill>
              <a:srgbClr val="00CC9C"/>
            </a:solidFill>
          </p:spPr>
          <p:txBody>
            <a:bodyPr/>
            <a:lstStyle/>
            <a:p>
              <a:endParaRPr lang="fr-FR"/>
            </a:p>
          </p:txBody>
        </p:sp>
        <p:sp>
          <p:nvSpPr>
            <p:cNvPr id="13" name="Freeform 13"/>
            <p:cNvSpPr/>
            <p:nvPr/>
          </p:nvSpPr>
          <p:spPr>
            <a:xfrm>
              <a:off x="394716" y="274320"/>
              <a:ext cx="112395" cy="136144"/>
            </a:xfrm>
            <a:custGeom>
              <a:avLst/>
              <a:gdLst/>
              <a:ahLst/>
              <a:cxnLst/>
              <a:rect l="l" t="t" r="r" b="b"/>
              <a:pathLst>
                <a:path w="112395" h="136144">
                  <a:moveTo>
                    <a:pt x="0" y="136017"/>
                  </a:moveTo>
                  <a:lnTo>
                    <a:pt x="508" y="122682"/>
                  </a:lnTo>
                  <a:cubicBezTo>
                    <a:pt x="2667" y="111252"/>
                    <a:pt x="4572" y="106045"/>
                    <a:pt x="7366" y="101219"/>
                  </a:cubicBezTo>
                  <a:lnTo>
                    <a:pt x="13843" y="91821"/>
                  </a:lnTo>
                  <a:cubicBezTo>
                    <a:pt x="23368" y="83439"/>
                    <a:pt x="29337" y="79248"/>
                    <a:pt x="36703" y="75184"/>
                  </a:cubicBezTo>
                  <a:lnTo>
                    <a:pt x="48641" y="68707"/>
                  </a:lnTo>
                  <a:cubicBezTo>
                    <a:pt x="58420" y="63500"/>
                    <a:pt x="62484" y="61214"/>
                    <a:pt x="65786" y="58928"/>
                  </a:cubicBezTo>
                  <a:lnTo>
                    <a:pt x="71501" y="54483"/>
                  </a:lnTo>
                  <a:lnTo>
                    <a:pt x="75819" y="47371"/>
                  </a:lnTo>
                  <a:lnTo>
                    <a:pt x="73914" y="35687"/>
                  </a:lnTo>
                  <a:cubicBezTo>
                    <a:pt x="66421" y="28956"/>
                    <a:pt x="61087" y="27305"/>
                    <a:pt x="54102" y="27305"/>
                  </a:cubicBezTo>
                  <a:lnTo>
                    <a:pt x="46990" y="27813"/>
                  </a:lnTo>
                  <a:lnTo>
                    <a:pt x="37846" y="31242"/>
                  </a:lnTo>
                  <a:lnTo>
                    <a:pt x="29972" y="36576"/>
                  </a:lnTo>
                  <a:lnTo>
                    <a:pt x="23368" y="43053"/>
                  </a:lnTo>
                  <a:lnTo>
                    <a:pt x="1397" y="22225"/>
                  </a:lnTo>
                  <a:cubicBezTo>
                    <a:pt x="3429" y="20066"/>
                    <a:pt x="6350" y="17653"/>
                    <a:pt x="10033" y="15113"/>
                  </a:cubicBezTo>
                  <a:lnTo>
                    <a:pt x="18161" y="10160"/>
                  </a:lnTo>
                  <a:cubicBezTo>
                    <a:pt x="28194" y="5588"/>
                    <a:pt x="33909" y="3810"/>
                    <a:pt x="40005" y="2286"/>
                  </a:cubicBezTo>
                  <a:lnTo>
                    <a:pt x="52705" y="0"/>
                  </a:lnTo>
                  <a:cubicBezTo>
                    <a:pt x="67564" y="0"/>
                    <a:pt x="74676" y="1016"/>
                    <a:pt x="80899" y="2921"/>
                  </a:cubicBezTo>
                  <a:lnTo>
                    <a:pt x="92329" y="7620"/>
                  </a:lnTo>
                  <a:cubicBezTo>
                    <a:pt x="100838" y="14605"/>
                    <a:pt x="104140" y="18796"/>
                    <a:pt x="106426" y="23749"/>
                  </a:cubicBezTo>
                  <a:lnTo>
                    <a:pt x="109855" y="34036"/>
                  </a:lnTo>
                  <a:cubicBezTo>
                    <a:pt x="109855" y="45212"/>
                    <a:pt x="108839" y="50038"/>
                    <a:pt x="106807" y="54356"/>
                  </a:cubicBezTo>
                  <a:lnTo>
                    <a:pt x="102235" y="62357"/>
                  </a:lnTo>
                  <a:cubicBezTo>
                    <a:pt x="96012" y="68961"/>
                    <a:pt x="92583" y="71755"/>
                    <a:pt x="89027" y="74168"/>
                  </a:cubicBezTo>
                  <a:lnTo>
                    <a:pt x="81788" y="78740"/>
                  </a:lnTo>
                  <a:lnTo>
                    <a:pt x="72390" y="83947"/>
                  </a:lnTo>
                  <a:cubicBezTo>
                    <a:pt x="65278" y="88011"/>
                    <a:pt x="61722" y="90170"/>
                    <a:pt x="58166" y="92583"/>
                  </a:cubicBezTo>
                  <a:lnTo>
                    <a:pt x="51435" y="97536"/>
                  </a:lnTo>
                  <a:lnTo>
                    <a:pt x="43307" y="105283"/>
                  </a:lnTo>
                  <a:lnTo>
                    <a:pt x="112395" y="107823"/>
                  </a:lnTo>
                  <a:lnTo>
                    <a:pt x="112395" y="136144"/>
                  </a:lnTo>
                  <a:close/>
                </a:path>
              </a:pathLst>
            </a:custGeom>
            <a:solidFill>
              <a:srgbClr val="00CC9C"/>
            </a:solidFill>
          </p:spPr>
          <p:txBody>
            <a:bodyPr/>
            <a:lstStyle/>
            <a:p>
              <a:endParaRPr lang="fr-FR"/>
            </a:p>
          </p:txBody>
        </p:sp>
      </p:grpSp>
      <p:grpSp>
        <p:nvGrpSpPr>
          <p:cNvPr id="14" name="Group 14"/>
          <p:cNvGrpSpPr>
            <a:grpSpLocks noChangeAspect="1"/>
          </p:cNvGrpSpPr>
          <p:nvPr/>
        </p:nvGrpSpPr>
        <p:grpSpPr>
          <a:xfrm>
            <a:off x="0" y="2584247"/>
            <a:ext cx="7559993" cy="1642539"/>
            <a:chOff x="0" y="0"/>
            <a:chExt cx="7559992" cy="1642542"/>
          </a:xfrm>
        </p:grpSpPr>
        <p:sp>
          <p:nvSpPr>
            <p:cNvPr id="15" name="Freeform 15"/>
            <p:cNvSpPr/>
            <p:nvPr/>
          </p:nvSpPr>
          <p:spPr>
            <a:xfrm>
              <a:off x="0" y="0"/>
              <a:ext cx="7560056" cy="1642491"/>
            </a:xfrm>
            <a:custGeom>
              <a:avLst/>
              <a:gdLst/>
              <a:ahLst/>
              <a:cxnLst/>
              <a:rect l="l" t="t" r="r" b="b"/>
              <a:pathLst>
                <a:path w="7560056" h="1642491">
                  <a:moveTo>
                    <a:pt x="0" y="1642491"/>
                  </a:moveTo>
                  <a:lnTo>
                    <a:pt x="7560056" y="1642491"/>
                  </a:lnTo>
                  <a:lnTo>
                    <a:pt x="7560056" y="0"/>
                  </a:lnTo>
                  <a:lnTo>
                    <a:pt x="0" y="0"/>
                  </a:lnTo>
                  <a:close/>
                </a:path>
              </a:pathLst>
            </a:custGeom>
            <a:solidFill>
              <a:srgbClr val="1A1447"/>
            </a:solidFill>
          </p:spPr>
          <p:txBody>
            <a:bodyPr/>
            <a:lstStyle/>
            <a:p>
              <a:endParaRPr lang="fr-FR"/>
            </a:p>
          </p:txBody>
        </p:sp>
      </p:grpSp>
      <p:grpSp>
        <p:nvGrpSpPr>
          <p:cNvPr id="16" name="Group 16"/>
          <p:cNvGrpSpPr>
            <a:grpSpLocks noChangeAspect="1"/>
          </p:cNvGrpSpPr>
          <p:nvPr/>
        </p:nvGrpSpPr>
        <p:grpSpPr>
          <a:xfrm>
            <a:off x="5475351" y="4909652"/>
            <a:ext cx="762505" cy="694058"/>
            <a:chOff x="0" y="0"/>
            <a:chExt cx="762495" cy="694055"/>
          </a:xfrm>
        </p:grpSpPr>
        <p:sp>
          <p:nvSpPr>
            <p:cNvPr id="17" name="Freeform 17"/>
            <p:cNvSpPr/>
            <p:nvPr/>
          </p:nvSpPr>
          <p:spPr>
            <a:xfrm>
              <a:off x="63500" y="63500"/>
              <a:ext cx="635508" cy="567055"/>
            </a:xfrm>
            <a:custGeom>
              <a:avLst/>
              <a:gdLst/>
              <a:ahLst/>
              <a:cxnLst/>
              <a:rect l="l" t="t" r="r" b="b"/>
              <a:pathLst>
                <a:path w="635508" h="567055">
                  <a:moveTo>
                    <a:pt x="631698" y="297942"/>
                  </a:moveTo>
                  <a:lnTo>
                    <a:pt x="487045" y="552577"/>
                  </a:lnTo>
                  <a:cubicBezTo>
                    <a:pt x="481965" y="561594"/>
                    <a:pt x="472567" y="567055"/>
                    <a:pt x="462407" y="567055"/>
                  </a:cubicBezTo>
                  <a:lnTo>
                    <a:pt x="173101" y="567055"/>
                  </a:lnTo>
                  <a:cubicBezTo>
                    <a:pt x="162941" y="567055"/>
                    <a:pt x="153543" y="561594"/>
                    <a:pt x="148463" y="552577"/>
                  </a:cubicBezTo>
                  <a:lnTo>
                    <a:pt x="3810" y="297942"/>
                  </a:lnTo>
                  <a:cubicBezTo>
                    <a:pt x="-1270" y="288925"/>
                    <a:pt x="-1270" y="278003"/>
                    <a:pt x="3810" y="268986"/>
                  </a:cubicBezTo>
                  <a:lnTo>
                    <a:pt x="148463" y="14478"/>
                  </a:lnTo>
                  <a:cubicBezTo>
                    <a:pt x="153543" y="5461"/>
                    <a:pt x="162941" y="0"/>
                    <a:pt x="173101" y="0"/>
                  </a:cubicBezTo>
                  <a:lnTo>
                    <a:pt x="462407" y="0"/>
                  </a:lnTo>
                  <a:cubicBezTo>
                    <a:pt x="472567" y="0"/>
                    <a:pt x="481965" y="5461"/>
                    <a:pt x="487045" y="14478"/>
                  </a:cubicBezTo>
                  <a:lnTo>
                    <a:pt x="631698" y="269113"/>
                  </a:lnTo>
                  <a:cubicBezTo>
                    <a:pt x="636778" y="278130"/>
                    <a:pt x="636778" y="289052"/>
                    <a:pt x="631698" y="298069"/>
                  </a:cubicBezTo>
                </a:path>
              </a:pathLst>
            </a:custGeom>
            <a:solidFill>
              <a:srgbClr val="14A1BF"/>
            </a:solidFill>
          </p:spPr>
          <p:txBody>
            <a:bodyPr/>
            <a:lstStyle/>
            <a:p>
              <a:endParaRPr lang="fr-FR"/>
            </a:p>
          </p:txBody>
        </p:sp>
        <p:sp>
          <p:nvSpPr>
            <p:cNvPr id="18" name="Freeform 18"/>
            <p:cNvSpPr/>
            <p:nvPr/>
          </p:nvSpPr>
          <p:spPr>
            <a:xfrm>
              <a:off x="260350" y="148082"/>
              <a:ext cx="438658" cy="482473"/>
            </a:xfrm>
            <a:custGeom>
              <a:avLst/>
              <a:gdLst/>
              <a:ahLst/>
              <a:cxnLst/>
              <a:rect l="l" t="t" r="r" b="b"/>
              <a:pathLst>
                <a:path w="438658" h="482473">
                  <a:moveTo>
                    <a:pt x="261112" y="0"/>
                  </a:moveTo>
                  <a:lnTo>
                    <a:pt x="365887" y="184404"/>
                  </a:lnTo>
                  <a:cubicBezTo>
                    <a:pt x="370967" y="193421"/>
                    <a:pt x="370967" y="204343"/>
                    <a:pt x="365887" y="213360"/>
                  </a:cubicBezTo>
                  <a:lnTo>
                    <a:pt x="255778" y="407289"/>
                  </a:lnTo>
                  <a:cubicBezTo>
                    <a:pt x="250698" y="416306"/>
                    <a:pt x="241300" y="421767"/>
                    <a:pt x="231140" y="421767"/>
                  </a:cubicBezTo>
                  <a:lnTo>
                    <a:pt x="10795" y="421767"/>
                  </a:lnTo>
                  <a:cubicBezTo>
                    <a:pt x="6985" y="421767"/>
                    <a:pt x="3429" y="421005"/>
                    <a:pt x="0" y="419608"/>
                  </a:cubicBezTo>
                  <a:lnTo>
                    <a:pt x="61849" y="482473"/>
                  </a:lnTo>
                  <a:lnTo>
                    <a:pt x="265557" y="482473"/>
                  </a:lnTo>
                  <a:cubicBezTo>
                    <a:pt x="275717" y="482473"/>
                    <a:pt x="285115" y="477012"/>
                    <a:pt x="290195" y="467995"/>
                  </a:cubicBezTo>
                  <a:lnTo>
                    <a:pt x="434848" y="213360"/>
                  </a:lnTo>
                  <a:cubicBezTo>
                    <a:pt x="437388" y="208915"/>
                    <a:pt x="438658" y="203835"/>
                    <a:pt x="438658" y="198882"/>
                  </a:cubicBezTo>
                  <a:lnTo>
                    <a:pt x="437388" y="188849"/>
                  </a:lnTo>
                  <a:lnTo>
                    <a:pt x="424307" y="165735"/>
                  </a:lnTo>
                  <a:close/>
                </a:path>
              </a:pathLst>
            </a:custGeom>
            <a:solidFill>
              <a:srgbClr val="036391"/>
            </a:solidFill>
          </p:spPr>
          <p:txBody>
            <a:bodyPr/>
            <a:lstStyle/>
            <a:p>
              <a:endParaRPr lang="fr-FR"/>
            </a:p>
          </p:txBody>
        </p:sp>
        <p:sp>
          <p:nvSpPr>
            <p:cNvPr id="19" name="Freeform 19"/>
            <p:cNvSpPr/>
            <p:nvPr/>
          </p:nvSpPr>
          <p:spPr>
            <a:xfrm>
              <a:off x="132461" y="124206"/>
              <a:ext cx="497459" cy="445643"/>
            </a:xfrm>
            <a:custGeom>
              <a:avLst/>
              <a:gdLst/>
              <a:ahLst/>
              <a:cxnLst/>
              <a:rect l="l" t="t" r="r" b="b"/>
              <a:pathLst>
                <a:path w="497459" h="445643">
                  <a:moveTo>
                    <a:pt x="493776" y="237236"/>
                  </a:moveTo>
                  <a:lnTo>
                    <a:pt x="383667" y="431165"/>
                  </a:lnTo>
                  <a:cubicBezTo>
                    <a:pt x="378587" y="440182"/>
                    <a:pt x="369189" y="445643"/>
                    <a:pt x="359029" y="445643"/>
                  </a:cubicBezTo>
                  <a:lnTo>
                    <a:pt x="138557" y="445643"/>
                  </a:lnTo>
                  <a:cubicBezTo>
                    <a:pt x="134747" y="445643"/>
                    <a:pt x="131191" y="444881"/>
                    <a:pt x="127762" y="443484"/>
                  </a:cubicBezTo>
                  <a:lnTo>
                    <a:pt x="127635" y="443357"/>
                  </a:lnTo>
                  <a:lnTo>
                    <a:pt x="117094" y="436753"/>
                  </a:lnTo>
                  <a:lnTo>
                    <a:pt x="3810" y="237236"/>
                  </a:lnTo>
                  <a:cubicBezTo>
                    <a:pt x="-1270" y="228219"/>
                    <a:pt x="-1270" y="217297"/>
                    <a:pt x="3810" y="208280"/>
                  </a:cubicBezTo>
                  <a:lnTo>
                    <a:pt x="113919" y="14478"/>
                  </a:lnTo>
                  <a:cubicBezTo>
                    <a:pt x="118999" y="5461"/>
                    <a:pt x="128397" y="0"/>
                    <a:pt x="138557" y="0"/>
                  </a:cubicBezTo>
                  <a:lnTo>
                    <a:pt x="358902" y="0"/>
                  </a:lnTo>
                  <a:cubicBezTo>
                    <a:pt x="369062" y="0"/>
                    <a:pt x="378460" y="5461"/>
                    <a:pt x="383540" y="14478"/>
                  </a:cubicBezTo>
                  <a:lnTo>
                    <a:pt x="493649" y="208407"/>
                  </a:lnTo>
                  <a:cubicBezTo>
                    <a:pt x="498729" y="217424"/>
                    <a:pt x="498729" y="228346"/>
                    <a:pt x="493649" y="237363"/>
                  </a:cubicBezTo>
                </a:path>
              </a:pathLst>
            </a:custGeom>
            <a:solidFill>
              <a:srgbClr val="FFFFFF"/>
            </a:solidFill>
          </p:spPr>
          <p:txBody>
            <a:bodyPr/>
            <a:lstStyle/>
            <a:p>
              <a:endParaRPr lang="fr-FR"/>
            </a:p>
          </p:txBody>
        </p:sp>
        <p:sp>
          <p:nvSpPr>
            <p:cNvPr id="20" name="Freeform 20"/>
            <p:cNvSpPr/>
            <p:nvPr/>
          </p:nvSpPr>
          <p:spPr>
            <a:xfrm>
              <a:off x="260477" y="273431"/>
              <a:ext cx="120269" cy="143764"/>
            </a:xfrm>
            <a:custGeom>
              <a:avLst/>
              <a:gdLst/>
              <a:ahLst/>
              <a:cxnLst/>
              <a:rect l="l" t="t" r="r" b="b"/>
              <a:pathLst>
                <a:path w="120269" h="143764">
                  <a:moveTo>
                    <a:pt x="120269" y="72009"/>
                  </a:moveTo>
                  <a:lnTo>
                    <a:pt x="115697" y="100838"/>
                  </a:lnTo>
                  <a:cubicBezTo>
                    <a:pt x="112649" y="109601"/>
                    <a:pt x="108458" y="117221"/>
                    <a:pt x="103124" y="123571"/>
                  </a:cubicBezTo>
                  <a:lnTo>
                    <a:pt x="91440" y="134874"/>
                  </a:lnTo>
                  <a:cubicBezTo>
                    <a:pt x="76708" y="141986"/>
                    <a:pt x="68707" y="143764"/>
                    <a:pt x="60198" y="143764"/>
                  </a:cubicBezTo>
                  <a:lnTo>
                    <a:pt x="43434" y="141986"/>
                  </a:lnTo>
                  <a:cubicBezTo>
                    <a:pt x="28829" y="134874"/>
                    <a:pt x="22479" y="129921"/>
                    <a:pt x="17145" y="123571"/>
                  </a:cubicBezTo>
                  <a:lnTo>
                    <a:pt x="4572" y="100838"/>
                  </a:lnTo>
                  <a:cubicBezTo>
                    <a:pt x="1524" y="92075"/>
                    <a:pt x="0" y="82550"/>
                    <a:pt x="0" y="72009"/>
                  </a:cubicBezTo>
                  <a:lnTo>
                    <a:pt x="4572" y="43180"/>
                  </a:lnTo>
                  <a:cubicBezTo>
                    <a:pt x="7620" y="34417"/>
                    <a:pt x="11811" y="26797"/>
                    <a:pt x="17145" y="20447"/>
                  </a:cubicBezTo>
                  <a:lnTo>
                    <a:pt x="28829" y="9017"/>
                  </a:lnTo>
                  <a:cubicBezTo>
                    <a:pt x="43434" y="1778"/>
                    <a:pt x="51435" y="0"/>
                    <a:pt x="60071" y="0"/>
                  </a:cubicBezTo>
                  <a:lnTo>
                    <a:pt x="76581" y="1778"/>
                  </a:lnTo>
                  <a:cubicBezTo>
                    <a:pt x="91313" y="9017"/>
                    <a:pt x="97663" y="14097"/>
                    <a:pt x="103124" y="20447"/>
                  </a:cubicBezTo>
                  <a:lnTo>
                    <a:pt x="115697" y="43180"/>
                  </a:lnTo>
                  <a:cubicBezTo>
                    <a:pt x="118745" y="51943"/>
                    <a:pt x="120269" y="61468"/>
                    <a:pt x="120269" y="72009"/>
                  </a:cubicBezTo>
                  <a:moveTo>
                    <a:pt x="88773" y="72009"/>
                  </a:moveTo>
                  <a:lnTo>
                    <a:pt x="88011" y="59944"/>
                  </a:lnTo>
                  <a:cubicBezTo>
                    <a:pt x="85217" y="49403"/>
                    <a:pt x="83185" y="44831"/>
                    <a:pt x="80645" y="41021"/>
                  </a:cubicBezTo>
                  <a:lnTo>
                    <a:pt x="75057" y="34290"/>
                  </a:lnTo>
                  <a:lnTo>
                    <a:pt x="64262" y="29210"/>
                  </a:lnTo>
                  <a:cubicBezTo>
                    <a:pt x="55753" y="29210"/>
                    <a:pt x="51816" y="30226"/>
                    <a:pt x="48260" y="32258"/>
                  </a:cubicBezTo>
                  <a:lnTo>
                    <a:pt x="41783" y="37211"/>
                  </a:lnTo>
                  <a:cubicBezTo>
                    <a:pt x="36703" y="44831"/>
                    <a:pt x="34671" y="49276"/>
                    <a:pt x="33274" y="54610"/>
                  </a:cubicBezTo>
                  <a:lnTo>
                    <a:pt x="31115" y="65659"/>
                  </a:lnTo>
                  <a:cubicBezTo>
                    <a:pt x="31115" y="78232"/>
                    <a:pt x="31877" y="84074"/>
                    <a:pt x="33274" y="89281"/>
                  </a:cubicBezTo>
                  <a:lnTo>
                    <a:pt x="36703" y="99060"/>
                  </a:lnTo>
                  <a:cubicBezTo>
                    <a:pt x="41783" y="106680"/>
                    <a:pt x="44831" y="109601"/>
                    <a:pt x="48387" y="111633"/>
                  </a:cubicBezTo>
                  <a:lnTo>
                    <a:pt x="55753" y="114681"/>
                  </a:lnTo>
                  <a:lnTo>
                    <a:pt x="68199" y="113665"/>
                  </a:lnTo>
                  <a:cubicBezTo>
                    <a:pt x="75184" y="109601"/>
                    <a:pt x="78232" y="106680"/>
                    <a:pt x="80772" y="102870"/>
                  </a:cubicBezTo>
                  <a:lnTo>
                    <a:pt x="85344" y="94615"/>
                  </a:lnTo>
                  <a:cubicBezTo>
                    <a:pt x="88138" y="84201"/>
                    <a:pt x="88900" y="78486"/>
                    <a:pt x="88900" y="72136"/>
                  </a:cubicBezTo>
                </a:path>
              </a:pathLst>
            </a:custGeom>
            <a:solidFill>
              <a:srgbClr val="14A1BF"/>
            </a:solidFill>
          </p:spPr>
          <p:txBody>
            <a:bodyPr/>
            <a:lstStyle/>
            <a:p>
              <a:endParaRPr lang="fr-FR"/>
            </a:p>
          </p:txBody>
        </p:sp>
        <p:sp>
          <p:nvSpPr>
            <p:cNvPr id="21" name="Freeform 21"/>
            <p:cNvSpPr/>
            <p:nvPr/>
          </p:nvSpPr>
          <p:spPr>
            <a:xfrm>
              <a:off x="388493" y="278638"/>
              <a:ext cx="114681" cy="170815"/>
            </a:xfrm>
            <a:custGeom>
              <a:avLst/>
              <a:gdLst/>
              <a:ahLst/>
              <a:cxnLst/>
              <a:rect l="l" t="t" r="r" b="b"/>
              <a:pathLst>
                <a:path w="114681" h="170815">
                  <a:moveTo>
                    <a:pt x="82296" y="80264"/>
                  </a:moveTo>
                  <a:cubicBezTo>
                    <a:pt x="91948" y="82042"/>
                    <a:pt x="99695" y="86741"/>
                    <a:pt x="105664" y="94361"/>
                  </a:cubicBezTo>
                  <a:cubicBezTo>
                    <a:pt x="111633" y="101981"/>
                    <a:pt x="114681" y="111379"/>
                    <a:pt x="114681" y="122428"/>
                  </a:cubicBezTo>
                  <a:lnTo>
                    <a:pt x="113284" y="136525"/>
                  </a:lnTo>
                  <a:cubicBezTo>
                    <a:pt x="107569" y="148463"/>
                    <a:pt x="103505" y="153670"/>
                    <a:pt x="98298" y="157734"/>
                  </a:cubicBezTo>
                  <a:lnTo>
                    <a:pt x="86741" y="165100"/>
                  </a:lnTo>
                  <a:cubicBezTo>
                    <a:pt x="71882" y="169672"/>
                    <a:pt x="63500" y="170815"/>
                    <a:pt x="54102" y="170815"/>
                  </a:cubicBezTo>
                  <a:lnTo>
                    <a:pt x="22733" y="164973"/>
                  </a:lnTo>
                  <a:cubicBezTo>
                    <a:pt x="13589" y="161163"/>
                    <a:pt x="6096" y="155448"/>
                    <a:pt x="0" y="148082"/>
                  </a:cubicBezTo>
                  <a:lnTo>
                    <a:pt x="17653" y="125603"/>
                  </a:lnTo>
                  <a:cubicBezTo>
                    <a:pt x="21717" y="130810"/>
                    <a:pt x="26543" y="134874"/>
                    <a:pt x="32131" y="137668"/>
                  </a:cubicBezTo>
                  <a:lnTo>
                    <a:pt x="44704" y="141986"/>
                  </a:lnTo>
                  <a:cubicBezTo>
                    <a:pt x="62611" y="141986"/>
                    <a:pt x="69850" y="140081"/>
                    <a:pt x="74803" y="136271"/>
                  </a:cubicBezTo>
                  <a:lnTo>
                    <a:pt x="82296" y="126619"/>
                  </a:lnTo>
                  <a:cubicBezTo>
                    <a:pt x="82296" y="110490"/>
                    <a:pt x="79375" y="104140"/>
                    <a:pt x="73660" y="99822"/>
                  </a:cubicBezTo>
                  <a:cubicBezTo>
                    <a:pt x="67945" y="95504"/>
                    <a:pt x="59182" y="93218"/>
                    <a:pt x="47498" y="93218"/>
                  </a:cubicBezTo>
                  <a:lnTo>
                    <a:pt x="41021" y="93218"/>
                  </a:lnTo>
                  <a:lnTo>
                    <a:pt x="41021" y="69723"/>
                  </a:lnTo>
                  <a:lnTo>
                    <a:pt x="48260" y="69723"/>
                  </a:lnTo>
                  <a:cubicBezTo>
                    <a:pt x="57912" y="69723"/>
                    <a:pt x="65405" y="67564"/>
                    <a:pt x="70612" y="63246"/>
                  </a:cubicBezTo>
                  <a:lnTo>
                    <a:pt x="78486" y="53340"/>
                  </a:lnTo>
                  <a:cubicBezTo>
                    <a:pt x="78486" y="40132"/>
                    <a:pt x="76327" y="35306"/>
                    <a:pt x="72009" y="32131"/>
                  </a:cubicBezTo>
                  <a:lnTo>
                    <a:pt x="61976" y="27432"/>
                  </a:lnTo>
                  <a:cubicBezTo>
                    <a:pt x="47879" y="27432"/>
                    <a:pt x="41402" y="29083"/>
                    <a:pt x="35687" y="32385"/>
                  </a:cubicBezTo>
                  <a:lnTo>
                    <a:pt x="25400" y="40386"/>
                  </a:lnTo>
                  <a:lnTo>
                    <a:pt x="2286" y="24130"/>
                  </a:lnTo>
                  <a:cubicBezTo>
                    <a:pt x="4572" y="20447"/>
                    <a:pt x="7747" y="17272"/>
                    <a:pt x="11557" y="14351"/>
                  </a:cubicBezTo>
                  <a:lnTo>
                    <a:pt x="19812" y="8890"/>
                  </a:lnTo>
                  <a:cubicBezTo>
                    <a:pt x="29591" y="4572"/>
                    <a:pt x="34925" y="2921"/>
                    <a:pt x="40640" y="1778"/>
                  </a:cubicBezTo>
                  <a:lnTo>
                    <a:pt x="52324" y="0"/>
                  </a:lnTo>
                  <a:cubicBezTo>
                    <a:pt x="66294" y="0"/>
                    <a:pt x="73533" y="1016"/>
                    <a:pt x="80010" y="3048"/>
                  </a:cubicBezTo>
                  <a:lnTo>
                    <a:pt x="92202" y="8001"/>
                  </a:lnTo>
                  <a:cubicBezTo>
                    <a:pt x="101727" y="15240"/>
                    <a:pt x="105283" y="19685"/>
                    <a:pt x="107950" y="24765"/>
                  </a:cubicBezTo>
                  <a:lnTo>
                    <a:pt x="111760" y="35687"/>
                  </a:lnTo>
                  <a:cubicBezTo>
                    <a:pt x="111760" y="46736"/>
                    <a:pt x="110998" y="51181"/>
                    <a:pt x="109601" y="55499"/>
                  </a:cubicBezTo>
                  <a:lnTo>
                    <a:pt x="106172" y="63627"/>
                  </a:lnTo>
                  <a:cubicBezTo>
                    <a:pt x="100838" y="70612"/>
                    <a:pt x="97790" y="73533"/>
                    <a:pt x="94107" y="75819"/>
                  </a:cubicBezTo>
                  <a:lnTo>
                    <a:pt x="86487" y="79756"/>
                  </a:lnTo>
                </a:path>
              </a:pathLst>
            </a:custGeom>
            <a:solidFill>
              <a:srgbClr val="14A1BF"/>
            </a:solidFill>
          </p:spPr>
          <p:txBody>
            <a:bodyPr/>
            <a:lstStyle/>
            <a:p>
              <a:endParaRPr lang="fr-FR"/>
            </a:p>
          </p:txBody>
        </p:sp>
      </p:grpSp>
      <p:grpSp>
        <p:nvGrpSpPr>
          <p:cNvPr id="22" name="Group 22"/>
          <p:cNvGrpSpPr>
            <a:grpSpLocks noChangeAspect="1"/>
          </p:cNvGrpSpPr>
          <p:nvPr/>
        </p:nvGrpSpPr>
        <p:grpSpPr>
          <a:xfrm>
            <a:off x="454638" y="296494"/>
            <a:ext cx="6466446" cy="1976704"/>
            <a:chOff x="0" y="0"/>
            <a:chExt cx="6466446" cy="1976704"/>
          </a:xfrm>
        </p:grpSpPr>
        <p:sp>
          <p:nvSpPr>
            <p:cNvPr id="23" name="Freeform 23"/>
            <p:cNvSpPr/>
            <p:nvPr/>
          </p:nvSpPr>
          <p:spPr>
            <a:xfrm>
              <a:off x="1884299" y="1236472"/>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4" name="Freeform 24"/>
            <p:cNvSpPr/>
            <p:nvPr/>
          </p:nvSpPr>
          <p:spPr>
            <a:xfrm>
              <a:off x="3229102" y="122643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5" name="Freeform 25"/>
            <p:cNvSpPr/>
            <p:nvPr/>
          </p:nvSpPr>
          <p:spPr>
            <a:xfrm>
              <a:off x="4606036" y="1220978"/>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6" name="Freeform 26"/>
            <p:cNvSpPr/>
            <p:nvPr/>
          </p:nvSpPr>
          <p:spPr>
            <a:xfrm>
              <a:off x="63500" y="381000"/>
              <a:ext cx="6053328" cy="1532255"/>
            </a:xfrm>
            <a:custGeom>
              <a:avLst/>
              <a:gdLst/>
              <a:ahLst/>
              <a:cxnLst/>
              <a:rect l="l" t="t" r="r" b="b"/>
              <a:pathLst>
                <a:path w="6053328" h="1532255">
                  <a:moveTo>
                    <a:pt x="12700" y="1506855"/>
                  </a:moveTo>
                  <a:lnTo>
                    <a:pt x="6040628" y="1506855"/>
                  </a:lnTo>
                  <a:lnTo>
                    <a:pt x="6040628" y="1519555"/>
                  </a:lnTo>
                  <a:lnTo>
                    <a:pt x="6027928" y="1519555"/>
                  </a:lnTo>
                  <a:lnTo>
                    <a:pt x="6027928" y="12700"/>
                  </a:lnTo>
                  <a:lnTo>
                    <a:pt x="6040628" y="12700"/>
                  </a:lnTo>
                  <a:lnTo>
                    <a:pt x="6040628" y="25400"/>
                  </a:lnTo>
                  <a:lnTo>
                    <a:pt x="12700" y="25400"/>
                  </a:lnTo>
                  <a:lnTo>
                    <a:pt x="12700" y="12700"/>
                  </a:lnTo>
                  <a:lnTo>
                    <a:pt x="25400" y="12700"/>
                  </a:lnTo>
                  <a:lnTo>
                    <a:pt x="25400" y="1519555"/>
                  </a:lnTo>
                  <a:lnTo>
                    <a:pt x="12700" y="1519555"/>
                  </a:lnTo>
                  <a:lnTo>
                    <a:pt x="12700" y="1506855"/>
                  </a:lnTo>
                  <a:moveTo>
                    <a:pt x="12700" y="1532255"/>
                  </a:moveTo>
                  <a:lnTo>
                    <a:pt x="0" y="1532255"/>
                  </a:lnTo>
                  <a:lnTo>
                    <a:pt x="0" y="0"/>
                  </a:lnTo>
                  <a:lnTo>
                    <a:pt x="6053328" y="0"/>
                  </a:lnTo>
                  <a:lnTo>
                    <a:pt x="6053328" y="1532255"/>
                  </a:lnTo>
                  <a:lnTo>
                    <a:pt x="12700" y="1532255"/>
                  </a:lnTo>
                  <a:close/>
                </a:path>
              </a:pathLst>
            </a:custGeom>
            <a:solidFill>
              <a:srgbClr val="1A1447"/>
            </a:solidFill>
          </p:spPr>
          <p:txBody>
            <a:bodyPr/>
            <a:lstStyle/>
            <a:p>
              <a:endParaRPr lang="fr-FR"/>
            </a:p>
          </p:txBody>
        </p:sp>
        <p:sp>
          <p:nvSpPr>
            <p:cNvPr id="27" name="Freeform 27"/>
            <p:cNvSpPr/>
            <p:nvPr/>
          </p:nvSpPr>
          <p:spPr>
            <a:xfrm>
              <a:off x="559435" y="179451"/>
              <a:ext cx="1947672" cy="416433"/>
            </a:xfrm>
            <a:custGeom>
              <a:avLst/>
              <a:gdLst/>
              <a:ahLst/>
              <a:cxnLst/>
              <a:rect l="l" t="t" r="r" b="b"/>
              <a:pathLst>
                <a:path w="1947672" h="416433">
                  <a:moveTo>
                    <a:pt x="0" y="416433"/>
                  </a:moveTo>
                  <a:lnTo>
                    <a:pt x="1947672" y="416433"/>
                  </a:lnTo>
                  <a:lnTo>
                    <a:pt x="1947672" y="0"/>
                  </a:lnTo>
                  <a:lnTo>
                    <a:pt x="0" y="0"/>
                  </a:lnTo>
                  <a:close/>
                </a:path>
              </a:pathLst>
            </a:custGeom>
            <a:solidFill>
              <a:srgbClr val="FFFFFF"/>
            </a:solidFill>
          </p:spPr>
          <p:txBody>
            <a:bodyPr/>
            <a:lstStyle/>
            <a:p>
              <a:endParaRPr lang="fr-FR"/>
            </a:p>
          </p:txBody>
        </p:sp>
        <p:sp>
          <p:nvSpPr>
            <p:cNvPr id="28" name="Freeform 28"/>
            <p:cNvSpPr/>
            <p:nvPr/>
          </p:nvSpPr>
          <p:spPr>
            <a:xfrm>
              <a:off x="5722620" y="63500"/>
              <a:ext cx="680339" cy="646176"/>
            </a:xfrm>
            <a:custGeom>
              <a:avLst/>
              <a:gdLst/>
              <a:ahLst/>
              <a:cxnLst/>
              <a:rect l="l" t="t" r="r" b="b"/>
              <a:pathLst>
                <a:path w="680339" h="646176">
                  <a:moveTo>
                    <a:pt x="340233" y="646049"/>
                  </a:moveTo>
                  <a:cubicBezTo>
                    <a:pt x="528066" y="646049"/>
                    <a:pt x="680339" y="501396"/>
                    <a:pt x="680339" y="322961"/>
                  </a:cubicBezTo>
                  <a:cubicBezTo>
                    <a:pt x="680339" y="144526"/>
                    <a:pt x="528066" y="0"/>
                    <a:pt x="340233" y="0"/>
                  </a:cubicBezTo>
                  <a:cubicBezTo>
                    <a:pt x="152400" y="0"/>
                    <a:pt x="0" y="144653"/>
                    <a:pt x="0" y="323088"/>
                  </a:cubicBezTo>
                  <a:cubicBezTo>
                    <a:pt x="0" y="501523"/>
                    <a:pt x="152273" y="646176"/>
                    <a:pt x="340106" y="646176"/>
                  </a:cubicBezTo>
                </a:path>
              </a:pathLst>
            </a:custGeom>
            <a:solidFill>
              <a:srgbClr val="1A1447"/>
            </a:solidFill>
          </p:spPr>
          <p:txBody>
            <a:bodyPr/>
            <a:lstStyle/>
            <a:p>
              <a:endParaRPr lang="fr-FR"/>
            </a:p>
          </p:txBody>
        </p:sp>
        <p:sp>
          <p:nvSpPr>
            <p:cNvPr id="29" name="Freeform 29"/>
            <p:cNvSpPr/>
            <p:nvPr/>
          </p:nvSpPr>
          <p:spPr>
            <a:xfrm>
              <a:off x="566674" y="1236472"/>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grpSp>
      <p:sp>
        <p:nvSpPr>
          <p:cNvPr id="30" name="TextBox 99"/>
          <p:cNvSpPr txBox="1"/>
          <p:nvPr/>
        </p:nvSpPr>
        <p:spPr>
          <a:xfrm>
            <a:off x="6672167" y="9979838"/>
            <a:ext cx="248917" cy="240665"/>
          </a:xfrm>
          <a:prstGeom prst="rect">
            <a:avLst/>
          </a:prstGeom>
        </p:spPr>
        <p:txBody>
          <a:bodyPr lIns="0" tIns="0" rIns="0" bIns="0" rtlCol="0" anchor="t">
            <a:spAutoFit/>
          </a:bodyPr>
          <a:lstStyle/>
          <a:p>
            <a:pPr algn="l">
              <a:lnSpc>
                <a:spcPts val="1959"/>
              </a:lnSpc>
            </a:pPr>
            <a:r>
              <a:rPr lang="en-US" sz="1399" b="1" spc="8" dirty="0">
                <a:solidFill>
                  <a:srgbClr val="231F20"/>
                </a:solidFill>
                <a:latin typeface="IBM Plex Sans Bold"/>
                <a:ea typeface="IBM Plex Sans Bold"/>
                <a:cs typeface="IBM Plex Sans Bold"/>
                <a:sym typeface="IBM Plex Sans Bold"/>
              </a:rPr>
              <a:t>24</a:t>
            </a:r>
          </a:p>
        </p:txBody>
      </p:sp>
      <p:sp>
        <p:nvSpPr>
          <p:cNvPr id="32" name="TextBox 32"/>
          <p:cNvSpPr txBox="1"/>
          <p:nvPr/>
        </p:nvSpPr>
        <p:spPr>
          <a:xfrm>
            <a:off x="643661" y="6581470"/>
            <a:ext cx="1773936" cy="179536"/>
          </a:xfrm>
          <a:prstGeom prst="rect">
            <a:avLst/>
          </a:prstGeom>
        </p:spPr>
        <p:txBody>
          <a:bodyPr wrap="square" lIns="0" tIns="0" rIns="0" bIns="0" rtlCol="0" anchor="t">
            <a:spAutoFit/>
          </a:bodyPr>
          <a:lstStyle/>
          <a:p>
            <a:pPr algn="l">
              <a:lnSpc>
                <a:spcPts val="1439"/>
              </a:lnSpc>
            </a:pPr>
            <a:r>
              <a:rPr lang="en-US" sz="1200" i="1" spc="4" dirty="0">
                <a:solidFill>
                  <a:srgbClr val="231F20"/>
                </a:solidFill>
                <a:latin typeface="IBM Plex Sans Italics"/>
                <a:ea typeface="IBM Plex Sans Italics"/>
                <a:cs typeface="IBM Plex Sans Italics"/>
                <a:sym typeface="IBM Plex Sans Italics"/>
              </a:rPr>
              <a:t>French Language &amp; culture every morning
Professionals Workshops, Seminars and Exhibitions
Project Management in Intercultural environment</a:t>
            </a:r>
          </a:p>
        </p:txBody>
      </p:sp>
      <p:sp>
        <p:nvSpPr>
          <p:cNvPr id="33" name="TextBox 33"/>
          <p:cNvSpPr txBox="1"/>
          <p:nvPr/>
        </p:nvSpPr>
        <p:spPr>
          <a:xfrm>
            <a:off x="798281" y="5606948"/>
            <a:ext cx="1856994" cy="179536"/>
          </a:xfrm>
          <a:prstGeom prst="rect">
            <a:avLst/>
          </a:prstGeom>
        </p:spPr>
        <p:txBody>
          <a:bodyPr wrap="square"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WELCOME VARIOUS BACHELOR BACKGROUNDS</a:t>
            </a:r>
          </a:p>
        </p:txBody>
      </p:sp>
      <p:sp>
        <p:nvSpPr>
          <p:cNvPr id="34" name="TextBox 35"/>
          <p:cNvSpPr txBox="1"/>
          <p:nvPr/>
        </p:nvSpPr>
        <p:spPr>
          <a:xfrm>
            <a:off x="618277" y="8558289"/>
            <a:ext cx="3238353" cy="179536"/>
          </a:xfrm>
          <a:prstGeom prst="rect">
            <a:avLst/>
          </a:prstGeom>
        </p:spPr>
        <p:txBody>
          <a:bodyPr wrap="square" lIns="0" tIns="0" rIns="0" bIns="0" rtlCol="0" anchor="t">
            <a:spAutoFit/>
          </a:bodyPr>
          <a:lstStyle/>
          <a:p>
            <a:pPr algn="l">
              <a:lnSpc>
                <a:spcPts val="1439"/>
              </a:lnSpc>
            </a:pPr>
            <a:r>
              <a:rPr lang="en-US" sz="1200" i="1" spc="4" dirty="0" err="1">
                <a:solidFill>
                  <a:srgbClr val="1A1447"/>
                </a:solidFill>
                <a:latin typeface="IBM Plex Sans Italics"/>
                <a:ea typeface="IBM Plex Sans Italics"/>
                <a:cs typeface="IBM Plex Sans Italics"/>
                <a:sym typeface="IBM Plex Sans Italics"/>
              </a:rPr>
              <a:t>• Product or Brand manager 
• International Marketing officer/manager 
• Sales officer/manager
• Key account manager
• International strategy/business manager 
• Purchase manager</a:t>
            </a:r>
            <a:endParaRPr lang="en-US" sz="1200" i="1" spc="4" dirty="0">
              <a:solidFill>
                <a:srgbClr val="1A1447"/>
              </a:solidFill>
              <a:latin typeface="IBM Plex Sans Italics"/>
              <a:ea typeface="IBM Plex Sans Italics"/>
              <a:cs typeface="IBM Plex Sans Italics"/>
              <a:sym typeface="IBM Plex Sans Italics"/>
            </a:endParaRPr>
          </a:p>
        </p:txBody>
      </p:sp>
      <p:sp>
        <p:nvSpPr>
          <p:cNvPr id="35" name="TextBox 52"/>
          <p:cNvSpPr txBox="1"/>
          <p:nvPr/>
        </p:nvSpPr>
        <p:spPr>
          <a:xfrm>
            <a:off x="2445344" y="1281655"/>
            <a:ext cx="838810" cy="212174"/>
          </a:xfrm>
          <a:prstGeom prst="rect">
            <a:avLst/>
          </a:prstGeom>
        </p:spPr>
        <p:txBody>
          <a:bodyPr lIns="0" tIns="0" rIns="0" bIns="0" rtlCol="0" anchor="t">
            <a:spAutoFit/>
          </a:bodyPr>
          <a:lstStyle/>
          <a:p>
            <a:pPr algn="just">
              <a:lnSpc>
                <a:spcPts val="1783"/>
              </a:lnSpc>
            </a:pPr>
            <a:r>
              <a:rPr lang="en-US" sz="1200" spc="7" dirty="0">
                <a:solidFill>
                  <a:srgbClr val="464395"/>
                </a:solidFill>
                <a:latin typeface="IBM Plex Sans"/>
                <a:ea typeface="IBM Plex Sans"/>
                <a:cs typeface="IBM Plex Sans"/>
                <a:sym typeface="IBM Plex Sans"/>
              </a:rPr>
              <a:t>LANGUAGE</a:t>
            </a:r>
            <a:endParaRPr lang="en-US" sz="1200" i="1" spc="4" dirty="0">
              <a:solidFill>
                <a:srgbClr val="231F20"/>
              </a:solidFill>
              <a:latin typeface="IBM Plex Sans Italics"/>
              <a:ea typeface="IBM Plex Sans Italics"/>
              <a:cs typeface="IBM Plex Sans Italics"/>
              <a:sym typeface="IBM Plex Sans Italics"/>
            </a:endParaRPr>
          </a:p>
        </p:txBody>
      </p:sp>
      <p:sp>
        <p:nvSpPr>
          <p:cNvPr id="36" name="TextBox 38"/>
          <p:cNvSpPr txBox="1"/>
          <p:nvPr/>
        </p:nvSpPr>
        <p:spPr>
          <a:xfrm>
            <a:off x="3923062" y="1483624"/>
            <a:ext cx="951900" cy="212174"/>
          </a:xfrm>
          <a:prstGeom prst="rect">
            <a:avLst/>
          </a:prstGeom>
        </p:spPr>
        <p:txBody>
          <a:bodyPr lIns="0" tIns="0" rIns="0" bIns="0" rtlCol="0" anchor="t">
            <a:spAutoFit/>
          </a:bodyPr>
          <a:lstStyle/>
          <a:p>
            <a:pPr>
              <a:lnSpc>
                <a:spcPts val="1796"/>
              </a:lnSpc>
            </a:pPr>
            <a:r>
              <a:rPr lang="en-US" sz="1200" i="1" spc="7" dirty="0">
                <a:solidFill>
                  <a:srgbClr val="231F20"/>
                </a:solidFill>
                <a:latin typeface="IBM Plex Sans Italics"/>
                <a:ea typeface="IBM Plex Sans Italics"/>
                <a:cs typeface="IBM Plex Sans Italics"/>
                <a:sym typeface="IBM Plex Sans Italics"/>
              </a:rPr>
              <a:t>3-6 months experience</a:t>
            </a:r>
            <a:endParaRPr lang="en-US" sz="1200" i="1" spc="4" dirty="0">
              <a:solidFill>
                <a:srgbClr val="231F20"/>
              </a:solidFill>
              <a:latin typeface="IBM Plex Sans Italics"/>
              <a:ea typeface="IBM Plex Sans Italics"/>
              <a:cs typeface="IBM Plex Sans Italics"/>
              <a:sym typeface="IBM Plex Sans Italics"/>
            </a:endParaRPr>
          </a:p>
        </p:txBody>
      </p:sp>
      <p:sp>
        <p:nvSpPr>
          <p:cNvPr id="37" name="TextBox 36"/>
          <p:cNvSpPr txBox="1"/>
          <p:nvPr/>
        </p:nvSpPr>
        <p:spPr>
          <a:xfrm>
            <a:off x="2951845" y="6563801"/>
            <a:ext cx="1763097" cy="179536"/>
          </a:xfrm>
          <a:prstGeom prst="rect">
            <a:avLst/>
          </a:prstGeom>
        </p:spPr>
        <p:txBody>
          <a:bodyPr lIns="0" tIns="0" rIns="0" bIns="0" rtlCol="0" anchor="t">
            <a:spAutoFit/>
          </a:bodyPr>
          <a:lstStyle/>
          <a:p>
            <a:pPr algn="just">
              <a:lnSpc>
                <a:spcPts val="1439"/>
              </a:lnSpc>
            </a:pPr>
            <a:r>
              <a:rPr lang="en-US" sz="1200" i="1" spc="4" dirty="0">
                <a:solidFill>
                  <a:srgbClr val="231F20"/>
                </a:solidFill>
                <a:latin typeface="IBM Plex Sans Italics"/>
                <a:ea typeface="IBM Plex Sans Italics"/>
                <a:cs typeface="IBM Plex Sans Italics"/>
                <a:sym typeface="IBM Plex Sans Italics"/>
              </a:rPr>
              <a:t>Market analysis &amp; International Marketing
Case study and Digital Marketing practices
Professional Networking and job hunting</a:t>
            </a:r>
          </a:p>
        </p:txBody>
      </p:sp>
      <p:sp>
        <p:nvSpPr>
          <p:cNvPr id="38" name="TextBox 37"/>
          <p:cNvSpPr txBox="1"/>
          <p:nvPr/>
        </p:nvSpPr>
        <p:spPr>
          <a:xfrm>
            <a:off x="2883389" y="5606948"/>
            <a:ext cx="1856994"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YOU CAN START FROM FRENCH BEGINNER</a:t>
            </a:r>
          </a:p>
        </p:txBody>
      </p:sp>
      <p:sp>
        <p:nvSpPr>
          <p:cNvPr id="39" name="TextBox 39"/>
          <p:cNvSpPr txBox="1"/>
          <p:nvPr/>
        </p:nvSpPr>
        <p:spPr>
          <a:xfrm>
            <a:off x="5196249" y="1527315"/>
            <a:ext cx="1306830" cy="179536"/>
          </a:xfrm>
          <a:prstGeom prst="rect">
            <a:avLst/>
          </a:prstGeom>
        </p:spPr>
        <p:txBody>
          <a:bodyPr lIns="0" tIns="0" rIns="0" bIns="0" rtlCol="0" anchor="t">
            <a:spAutoFit/>
          </a:bodyPr>
          <a:lstStyle/>
          <a:p>
            <a:pPr>
              <a:lnSpc>
                <a:spcPts val="1439"/>
              </a:lnSpc>
            </a:pPr>
            <a:r>
              <a:rPr lang="en-US" sz="1200" i="1" spc="4" dirty="0">
                <a:solidFill>
                  <a:srgbClr val="231F20"/>
                </a:solidFill>
                <a:latin typeface="IBM Plex Sans Italics"/>
                <a:ea typeface="IBM Plex Sans Italics"/>
                <a:cs typeface="IBM Plex Sans Italics"/>
                <a:sym typeface="IBM Plex Sans Italics"/>
              </a:rPr>
              <a:t>On file and interview</a:t>
            </a:r>
          </a:p>
        </p:txBody>
      </p:sp>
      <p:sp>
        <p:nvSpPr>
          <p:cNvPr id="40" name="TextBox 41"/>
          <p:cNvSpPr txBox="1"/>
          <p:nvPr/>
        </p:nvSpPr>
        <p:spPr>
          <a:xfrm>
            <a:off x="5127250" y="6542094"/>
            <a:ext cx="1456639" cy="179536"/>
          </a:xfrm>
          <a:prstGeom prst="rect">
            <a:avLst/>
          </a:prstGeom>
        </p:spPr>
        <p:txBody>
          <a:bodyPr lIns="0" tIns="0" rIns="0" bIns="0" rtlCol="0" anchor="t">
            <a:spAutoFit/>
          </a:bodyPr>
          <a:lstStyle/>
          <a:p>
            <a:pPr algn="l">
              <a:lnSpc>
                <a:spcPts val="1439"/>
              </a:lnSpc>
            </a:pPr>
            <a:r>
              <a:rPr lang="en-US" sz="1200" i="1" spc="4" dirty="0">
                <a:solidFill>
                  <a:srgbClr val="231F20"/>
                </a:solidFill>
                <a:latin typeface="IBM Plex Sans Italics"/>
                <a:ea typeface="IBM Plex Sans Italics"/>
                <a:cs typeface="IBM Plex Sans Italics"/>
                <a:sym typeface="IBM Plex Sans Italics"/>
              </a:rPr>
              <a:t>Corporate Finance &amp; Management
Business Model, Plan &amp; Development</a:t>
            </a:r>
          </a:p>
        </p:txBody>
      </p:sp>
      <p:sp>
        <p:nvSpPr>
          <p:cNvPr id="41" name="TextBox 40"/>
          <p:cNvSpPr txBox="1"/>
          <p:nvPr/>
        </p:nvSpPr>
        <p:spPr>
          <a:xfrm>
            <a:off x="5130670" y="5606948"/>
            <a:ext cx="1641348"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DOUBLE DEGREE INCLUDING ONE RNCP</a:t>
            </a:r>
          </a:p>
        </p:txBody>
      </p:sp>
      <p:sp>
        <p:nvSpPr>
          <p:cNvPr id="42" name="TextBox 42"/>
          <p:cNvSpPr txBox="1"/>
          <p:nvPr/>
        </p:nvSpPr>
        <p:spPr>
          <a:xfrm>
            <a:off x="611800" y="2786767"/>
            <a:ext cx="6092133" cy="179536"/>
          </a:xfrm>
          <a:prstGeom prst="rect">
            <a:avLst/>
          </a:prstGeom>
        </p:spPr>
        <p:txBody>
          <a:bodyPr lIns="0" tIns="0" rIns="0" bIns="0" rtlCol="0" anchor="t">
            <a:spAutoFit/>
          </a:bodyPr>
          <a:lstStyle/>
          <a:p>
            <a:pPr algn="just">
              <a:lnSpc>
                <a:spcPts val="1439"/>
              </a:lnSpc>
            </a:pPr>
            <a:r>
              <a:rPr lang="en-US" sz="1200" spc="7" dirty="0">
                <a:solidFill>
                  <a:srgbClr val="FFFFFF"/>
                </a:solidFill>
                <a:latin typeface="IBM Plex Sans"/>
                <a:ea typeface="IBM Plex Sans"/>
                <a:cs typeface="IBM Plex Sans"/>
                <a:sym typeface="IBM Plex Sans"/>
              </a:rPr>
              <a:t>The International Business Management (IBM) is a general program with a particular focus on the international aspects of management needed in today’s business world. 
The program integrates studies in all business activities such as marketing, finance, accounting, and market trends. The goal is to develop the most reliable policies and strate- gies that successfully achieve the objectives of a company in an international environment. </a:t>
            </a:r>
          </a:p>
        </p:txBody>
      </p:sp>
      <p:sp>
        <p:nvSpPr>
          <p:cNvPr id="43" name="TextBox 43"/>
          <p:cNvSpPr txBox="1"/>
          <p:nvPr/>
        </p:nvSpPr>
        <p:spPr>
          <a:xfrm>
            <a:off x="6278525" y="429625"/>
            <a:ext cx="525475" cy="397269"/>
          </a:xfrm>
          <a:prstGeom prst="rect">
            <a:avLst/>
          </a:prstGeom>
        </p:spPr>
        <p:txBody>
          <a:bodyPr lIns="0" tIns="0" rIns="0" bIns="0" rtlCol="0" anchor="t">
            <a:spAutoFit/>
          </a:bodyPr>
          <a:lstStyle/>
          <a:p>
            <a:pPr algn="ctr">
              <a:lnSpc>
                <a:spcPts val="1660"/>
              </a:lnSpc>
            </a:pPr>
            <a:r>
              <a:rPr lang="en-US" sz="1399" b="1" spc="8" dirty="0">
                <a:solidFill>
                  <a:srgbClr val="FFFFFF"/>
                </a:solidFill>
                <a:latin typeface="IBM Plex Sans Bold"/>
                <a:ea typeface="IBM Plex Sans Bold"/>
                <a:cs typeface="IBM Plex Sans Bold"/>
                <a:sym typeface="IBM Plex Sans Bold"/>
              </a:rPr>
              <a:t>2 </a:t>
            </a:r>
          </a:p>
          <a:p>
            <a:pPr algn="l">
              <a:lnSpc>
                <a:spcPts val="1423"/>
              </a:lnSpc>
            </a:pPr>
            <a:r>
              <a:rPr lang="en-US" sz="1200" b="1" spc="7" dirty="0">
                <a:solidFill>
                  <a:srgbClr val="FFFFFF"/>
                </a:solidFill>
                <a:latin typeface="IBM Plex Sans Bold"/>
                <a:ea typeface="IBM Plex Sans Bold"/>
                <a:cs typeface="IBM Plex Sans Bold"/>
                <a:sym typeface="IBM Plex Sans Bold"/>
              </a:rPr>
              <a:t>YEARS</a:t>
            </a:r>
          </a:p>
        </p:txBody>
      </p:sp>
      <p:sp>
        <p:nvSpPr>
          <p:cNvPr id="44" name="TextBox 44"/>
          <p:cNvSpPr txBox="1"/>
          <p:nvPr/>
        </p:nvSpPr>
        <p:spPr>
          <a:xfrm>
            <a:off x="2560053" y="10301611"/>
            <a:ext cx="2515629" cy="151428"/>
          </a:xfrm>
          <a:prstGeom prst="rect">
            <a:avLst/>
          </a:prstGeom>
        </p:spPr>
        <p:txBody>
          <a:bodyPr lIns="0" tIns="0" rIns="0" bIns="0" rtlCol="0" anchor="t">
            <a:spAutoFit/>
          </a:bodyPr>
          <a:lstStyle/>
          <a:p>
            <a:pPr algn="l">
              <a:lnSpc>
                <a:spcPts val="1260"/>
              </a:lnSpc>
            </a:pPr>
            <a:r>
              <a:rPr lang="en-US" sz="900" i="1" spc="25" dirty="0" err="1">
                <a:solidFill>
                  <a:srgbClr val="939496"/>
                </a:solidFill>
                <a:latin typeface="IBM Plex Sans Italics"/>
                <a:ea typeface="IBM Plex Sans Italics"/>
                <a:cs typeface="IBM Plex Sans Italics"/>
                <a:sym typeface="IBM Plex Sans Italics"/>
              </a:rPr>
              <a:t>Etablissement</a:t>
            </a:r>
            <a:r>
              <a:rPr lang="en-US" sz="900" i="1" spc="25" dirty="0">
                <a:solidFill>
                  <a:srgbClr val="939496"/>
                </a:solidFill>
                <a:latin typeface="IBM Plex Sans Italics"/>
                <a:ea typeface="IBM Plex Sans Italics"/>
                <a:cs typeface="IBM Plex Sans Italics"/>
                <a:sym typeface="IBM Plex Sans Italics"/>
              </a:rPr>
              <a:t> </a:t>
            </a:r>
            <a:r>
              <a:rPr lang="en-US" sz="900" i="1" spc="25" dirty="0" err="1">
                <a:solidFill>
                  <a:srgbClr val="939496"/>
                </a:solidFill>
                <a:latin typeface="IBM Plex Sans Italics"/>
                <a:ea typeface="IBM Plex Sans Italics"/>
                <a:cs typeface="IBM Plex Sans Italics"/>
                <a:sym typeface="IBM Plex Sans Italics"/>
              </a:rPr>
              <a:t>d’enseignement</a:t>
            </a:r>
            <a:r>
              <a:rPr lang="en-US" sz="900" i="1" spc="25" dirty="0">
                <a:solidFill>
                  <a:srgbClr val="939496"/>
                </a:solidFill>
                <a:latin typeface="IBM Plex Sans Italics"/>
                <a:ea typeface="IBM Plex Sans Italics"/>
                <a:cs typeface="IBM Plex Sans Italics"/>
                <a:sym typeface="IBM Plex Sans Italics"/>
              </a:rPr>
              <a:t> supérieur </a:t>
            </a:r>
            <a:r>
              <a:rPr lang="en-US" sz="900" i="1" spc="25" dirty="0" err="1">
                <a:solidFill>
                  <a:srgbClr val="939496"/>
                </a:solidFill>
                <a:latin typeface="IBM Plex Sans Italics"/>
                <a:ea typeface="IBM Plex Sans Italics"/>
                <a:cs typeface="IBM Plex Sans Italics"/>
                <a:sym typeface="IBM Plex Sans Italics"/>
              </a:rPr>
              <a:t>privé</a:t>
            </a:r>
            <a:endParaRPr lang="en-US" sz="900" i="1" spc="25" dirty="0">
              <a:solidFill>
                <a:srgbClr val="939496"/>
              </a:solidFill>
              <a:latin typeface="IBM Plex Sans Italics"/>
              <a:ea typeface="IBM Plex Sans Italics"/>
              <a:cs typeface="IBM Plex Sans Italics"/>
              <a:sym typeface="IBM Plex Sans Italics"/>
            </a:endParaRPr>
          </a:p>
        </p:txBody>
      </p:sp>
      <p:sp>
        <p:nvSpPr>
          <p:cNvPr id="45" name="TextBox 46"/>
          <p:cNvSpPr txBox="1"/>
          <p:nvPr/>
        </p:nvSpPr>
        <p:spPr>
          <a:xfrm>
            <a:off x="626278" y="6127490"/>
            <a:ext cx="3837772"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TEACHING UNITS</a:t>
            </a:r>
          </a:p>
        </p:txBody>
      </p:sp>
      <p:sp>
        <p:nvSpPr>
          <p:cNvPr id="46" name="TextBox 45"/>
          <p:cNvSpPr txBox="1"/>
          <p:nvPr/>
        </p:nvSpPr>
        <p:spPr>
          <a:xfrm>
            <a:off x="618277" y="8095164"/>
            <a:ext cx="3464773" cy="299056"/>
          </a:xfrm>
          <a:prstGeom prst="rect">
            <a:avLst/>
          </a:prstGeom>
        </p:spPr>
        <p:txBody>
          <a:bodyPr wrap="square" lIns="0" tIns="0" rIns="0" bIns="0" rtlCol="0" anchor="t">
            <a:spAutoFit/>
          </a:bodyPr>
          <a:lstStyle/>
          <a:p>
            <a:pPr algn="l">
              <a:lnSpc>
                <a:spcPts val="2520"/>
              </a:lnSpc>
            </a:pPr>
            <a:r>
              <a:rPr lang="en-US" sz="1800" b="1" i="1">
                <a:solidFill>
                  <a:srgbClr val="EA8C39"/>
                </a:solidFill>
                <a:latin typeface="IBM Plex Sans Bold Italics"/>
                <a:ea typeface="IBM Plex Sans Bold Italics"/>
                <a:cs typeface="IBM Plex Sans Bold Italics"/>
                <a:sym typeface="IBM Plex Sans Bold Italics"/>
              </a:rPr>
              <a:t>OCCUPATIONS</a:t>
            </a:r>
          </a:p>
        </p:txBody>
      </p:sp>
      <p:sp>
        <p:nvSpPr>
          <p:cNvPr id="47" name="TextBox 47"/>
          <p:cNvSpPr txBox="1"/>
          <p:nvPr/>
        </p:nvSpPr>
        <p:spPr>
          <a:xfrm>
            <a:off x="600894" y="4421000"/>
            <a:ext cx="386315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TOP3 - KEY POINTS</a:t>
            </a:r>
          </a:p>
        </p:txBody>
      </p:sp>
      <p:sp>
        <p:nvSpPr>
          <p:cNvPr id="48" name="TextBox 48"/>
          <p:cNvSpPr txBox="1"/>
          <p:nvPr/>
        </p:nvSpPr>
        <p:spPr>
          <a:xfrm>
            <a:off x="1127645" y="915400"/>
            <a:ext cx="5150879" cy="299056"/>
          </a:xfrm>
          <a:prstGeom prst="rect">
            <a:avLst/>
          </a:prstGeom>
        </p:spPr>
        <p:txBody>
          <a:bodyPr wrap="square" lIns="0" tIns="0" rIns="0" bIns="0" rtlCol="0" anchor="t">
            <a:spAutoFit/>
          </a:bodyPr>
          <a:lstStyle/>
          <a:p>
            <a:pPr algn="l">
              <a:lnSpc>
                <a:spcPts val="2520"/>
              </a:lnSpc>
            </a:pPr>
            <a:r>
              <a:rPr lang="en-US" sz="1800" b="1" spc="7" dirty="0">
                <a:solidFill>
                  <a:srgbClr val="1A1447"/>
                </a:solidFill>
                <a:latin typeface="IBM Plex Sans Bold"/>
                <a:ea typeface="IBM Plex Sans Bold"/>
                <a:cs typeface="IBM Plex Sans Bold"/>
                <a:sym typeface="IBM Plex Sans Bold"/>
              </a:rPr>
              <a:t>INTERNATIONAL BUSINESS MANAGEMENT</a:t>
            </a:r>
          </a:p>
        </p:txBody>
      </p:sp>
      <p:sp>
        <p:nvSpPr>
          <p:cNvPr id="49" name="TextBox 49"/>
          <p:cNvSpPr txBox="1"/>
          <p:nvPr/>
        </p:nvSpPr>
        <p:spPr>
          <a:xfrm>
            <a:off x="5150644" y="1289818"/>
            <a:ext cx="783022" cy="192491"/>
          </a:xfrm>
          <a:prstGeom prst="rect">
            <a:avLst/>
          </a:prstGeom>
        </p:spPr>
        <p:txBody>
          <a:bodyPr lIns="0" tIns="0" rIns="0" bIns="0" rtlCol="0" anchor="t">
            <a:spAutoFit/>
          </a:bodyPr>
          <a:lstStyle/>
          <a:p>
            <a:pPr algn="l">
              <a:lnSpc>
                <a:spcPts val="1539"/>
              </a:lnSpc>
            </a:pPr>
            <a:r>
              <a:rPr lang="en-US" sz="1100" spc="6" dirty="0">
                <a:solidFill>
                  <a:srgbClr val="464395"/>
                </a:solidFill>
                <a:latin typeface="IBM Plex Sans"/>
                <a:ea typeface="IBM Plex Sans"/>
                <a:cs typeface="IBM Plex Sans"/>
                <a:sym typeface="IBM Plex Sans"/>
              </a:rPr>
              <a:t>ADMISSION</a:t>
            </a:r>
          </a:p>
        </p:txBody>
      </p:sp>
      <p:sp>
        <p:nvSpPr>
          <p:cNvPr id="50" name="TextBox 50"/>
          <p:cNvSpPr txBox="1"/>
          <p:nvPr/>
        </p:nvSpPr>
        <p:spPr>
          <a:xfrm>
            <a:off x="1107748" y="411985"/>
            <a:ext cx="1496263" cy="405699"/>
          </a:xfrm>
          <a:prstGeom prst="rect">
            <a:avLst/>
          </a:prstGeom>
        </p:spPr>
        <p:txBody>
          <a:bodyPr lIns="0" tIns="0" rIns="0" bIns="0" rtlCol="0" anchor="t">
            <a:spAutoFit/>
          </a:bodyPr>
          <a:lstStyle/>
          <a:p>
            <a:pPr algn="l">
              <a:lnSpc>
                <a:spcPts val="3359"/>
              </a:lnSpc>
            </a:pPr>
            <a:r>
              <a:rPr lang="en-US" sz="2400" b="1" spc="14" dirty="0">
                <a:solidFill>
                  <a:srgbClr val="231F20"/>
                </a:solidFill>
                <a:latin typeface="IBM Plex Sans Bold"/>
                <a:ea typeface="IBM Plex Sans Bold"/>
                <a:cs typeface="IBM Plex Sans Bold"/>
                <a:sym typeface="IBM Plex Sans Bold"/>
              </a:rPr>
              <a:t>MASTERE</a:t>
            </a:r>
          </a:p>
        </p:txBody>
      </p:sp>
      <p:sp>
        <p:nvSpPr>
          <p:cNvPr id="52" name="TextBox 51">
            <a:extLst>
              <a:ext uri="{FF2B5EF4-FFF2-40B4-BE49-F238E27FC236}">
                <a16:creationId xmlns:a16="http://schemas.microsoft.com/office/drawing/2014/main" id="{08B6434F-E251-F3F4-A8EE-0DB40DADF62C}"/>
              </a:ext>
            </a:extLst>
          </p:cNvPr>
          <p:cNvSpPr txBox="1"/>
          <p:nvPr/>
        </p:nvSpPr>
        <p:spPr>
          <a:xfrm>
            <a:off x="1256030" y="1299715"/>
            <a:ext cx="1040102" cy="192938"/>
          </a:xfrm>
          <a:prstGeom prst="rect">
            <a:avLst/>
          </a:prstGeom>
        </p:spPr>
        <p:txBody>
          <a:bodyPr wrap="square" lIns="0" tIns="0" rIns="0" bIns="0" rtlCol="0" anchor="t">
            <a:spAutoFit/>
          </a:bodyPr>
          <a:lstStyle/>
          <a:p>
            <a:pPr algn="just">
              <a:lnSpc>
                <a:spcPts val="1614"/>
              </a:lnSpc>
            </a:pPr>
            <a:r>
              <a:rPr lang="en-US" sz="1200" spc="7" dirty="0">
                <a:solidFill>
                  <a:srgbClr val="464395"/>
                </a:solidFill>
                <a:latin typeface="IBM Plex Sans"/>
                <a:ea typeface="IBM Plex Sans"/>
                <a:cs typeface="IBM Plex Sans"/>
                <a:sym typeface="IBM Plex Sans"/>
              </a:rPr>
              <a:t>2 INTAKES</a:t>
            </a:r>
            <a:endParaRPr lang="en-US" sz="1200" i="1" spc="4" dirty="0">
              <a:solidFill>
                <a:srgbClr val="231F20"/>
              </a:solidFill>
              <a:latin typeface="IBM Plex Sans Italics"/>
              <a:ea typeface="IBM Plex Sans Italics"/>
              <a:cs typeface="IBM Plex Sans Italics"/>
              <a:sym typeface="IBM Plex Sans Italics"/>
            </a:endParaRPr>
          </a:p>
        </p:txBody>
      </p:sp>
      <p:sp>
        <p:nvSpPr>
          <p:cNvPr id="53" name="TextBox 31">
            <a:extLst>
              <a:ext uri="{FF2B5EF4-FFF2-40B4-BE49-F238E27FC236}">
                <a16:creationId xmlns:a16="http://schemas.microsoft.com/office/drawing/2014/main" id="{63339F6C-44AA-C06C-C876-B9C66129B42B}"/>
              </a:ext>
            </a:extLst>
          </p:cNvPr>
          <p:cNvSpPr txBox="1"/>
          <p:nvPr/>
        </p:nvSpPr>
        <p:spPr>
          <a:xfrm>
            <a:off x="1252559" y="1505911"/>
            <a:ext cx="812873" cy="192938"/>
          </a:xfrm>
          <a:prstGeom prst="rect">
            <a:avLst/>
          </a:prstGeom>
        </p:spPr>
        <p:txBody>
          <a:bodyPr lIns="0" tIns="0" rIns="0" bIns="0" rtlCol="0" anchor="t">
            <a:spAutoFit/>
          </a:bodyPr>
          <a:lstStyle/>
          <a:p>
            <a:pPr>
              <a:lnSpc>
                <a:spcPts val="1614"/>
              </a:lnSpc>
            </a:pPr>
            <a:r>
              <a:rPr lang="en-US" sz="1200" i="1" spc="7" dirty="0">
                <a:solidFill>
                  <a:srgbClr val="231F20"/>
                </a:solidFill>
                <a:latin typeface="IBM Plex Sans Italics"/>
                <a:ea typeface="IBM Plex Sans Italics"/>
                <a:cs typeface="IBM Plex Sans Italics"/>
                <a:sym typeface="IBM Plex Sans Italics"/>
              </a:rPr>
              <a:t>Fall Spring</a:t>
            </a:r>
            <a:endParaRPr lang="en-US" sz="1200" i="1" spc="4" dirty="0">
              <a:solidFill>
                <a:srgbClr val="231F20"/>
              </a:solidFill>
              <a:latin typeface="IBM Plex Sans Italics"/>
              <a:ea typeface="IBM Plex Sans Italics"/>
              <a:cs typeface="IBM Plex Sans Italics"/>
              <a:sym typeface="IBM Plex Sans Italics"/>
            </a:endParaRPr>
          </a:p>
        </p:txBody>
      </p:sp>
      <p:sp>
        <p:nvSpPr>
          <p:cNvPr id="55" name="TextBox 34">
            <a:extLst>
              <a:ext uri="{FF2B5EF4-FFF2-40B4-BE49-F238E27FC236}">
                <a16:creationId xmlns:a16="http://schemas.microsoft.com/office/drawing/2014/main" id="{7F360BAA-61BF-FE8B-0AC4-A991BC941086}"/>
              </a:ext>
            </a:extLst>
          </p:cNvPr>
          <p:cNvSpPr txBox="1"/>
          <p:nvPr/>
        </p:nvSpPr>
        <p:spPr>
          <a:xfrm>
            <a:off x="2467440" y="1508374"/>
            <a:ext cx="838811" cy="221792"/>
          </a:xfrm>
          <a:prstGeom prst="rect">
            <a:avLst/>
          </a:prstGeom>
        </p:spPr>
        <p:txBody>
          <a:bodyPr lIns="0" tIns="0" rIns="0" bIns="0" rtlCol="0" anchor="t">
            <a:spAutoFit/>
          </a:bodyPr>
          <a:lstStyle/>
          <a:p>
            <a:pPr>
              <a:lnSpc>
                <a:spcPts val="1908"/>
              </a:lnSpc>
            </a:pPr>
            <a:r>
              <a:rPr lang="en-US" sz="1200" i="1" spc="4" dirty="0" err="1">
                <a:solidFill>
                  <a:srgbClr val="231F20"/>
                </a:solidFill>
                <a:latin typeface="IBM Plex Sans Italics"/>
                <a:ea typeface="IBM Plex Sans Italics"/>
                <a:cs typeface="IBM Plex Sans Italics"/>
                <a:sym typeface="IBM Plex Sans Italics"/>
              </a:rPr>
              <a:t>English &amp; French</a:t>
            </a:r>
            <a:r>
              <a:rPr lang="en-US" sz="1200" i="1" spc="4" dirty="0">
                <a:solidFill>
                  <a:srgbClr val="231F20"/>
                </a:solidFill>
                <a:latin typeface="IBM Plex Sans Italics"/>
                <a:ea typeface="IBM Plex Sans Italics"/>
                <a:cs typeface="IBM Plex Sans Italics"/>
                <a:sym typeface="IBM Plex Sans Italics"/>
              </a:rPr>
              <a:t/>
            </a:r>
          </a:p>
        </p:txBody>
      </p:sp>
      <p:sp>
        <p:nvSpPr>
          <p:cNvPr id="56" name="TextBox 53">
            <a:extLst>
              <a:ext uri="{FF2B5EF4-FFF2-40B4-BE49-F238E27FC236}">
                <a16:creationId xmlns:a16="http://schemas.microsoft.com/office/drawing/2014/main" id="{C7B0528E-AFDC-2B75-9630-CDE5B04D540C}"/>
              </a:ext>
            </a:extLst>
          </p:cNvPr>
          <p:cNvSpPr txBox="1"/>
          <p:nvPr/>
        </p:nvSpPr>
        <p:spPr>
          <a:xfrm>
            <a:off x="3909566" y="1257967"/>
            <a:ext cx="1091866" cy="212174"/>
          </a:xfrm>
          <a:prstGeom prst="rect">
            <a:avLst/>
          </a:prstGeom>
        </p:spPr>
        <p:txBody>
          <a:bodyPr lIns="0" tIns="0" rIns="0" bIns="0" rtlCol="0" anchor="t">
            <a:spAutoFit/>
          </a:bodyPr>
          <a:lstStyle/>
          <a:p>
            <a:pPr algn="just">
              <a:lnSpc>
                <a:spcPts val="1796"/>
              </a:lnSpc>
            </a:pPr>
            <a:r>
              <a:rPr lang="en-US" sz="1200" spc="4" dirty="0">
                <a:solidFill>
                  <a:srgbClr val="464395"/>
                </a:solidFill>
                <a:latin typeface="IBM Plex Sans"/>
                <a:ea typeface="IBM Plex Sans"/>
                <a:cs typeface="IBM Plex Sans"/>
                <a:sym typeface="IBM Plex Sans"/>
              </a:rPr>
              <a:t>INTERNSHIP</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pSp>
        <p:nvGrpSpPr>
          <p:cNvPr id="2" name="Group 2"/>
          <p:cNvGrpSpPr>
            <a:grpSpLocks noChangeAspect="1"/>
          </p:cNvGrpSpPr>
          <p:nvPr/>
        </p:nvGrpSpPr>
        <p:grpSpPr>
          <a:xfrm>
            <a:off x="1202512" y="4924130"/>
            <a:ext cx="762505" cy="679580"/>
            <a:chOff x="0" y="0"/>
            <a:chExt cx="762495" cy="679577"/>
          </a:xfrm>
        </p:grpSpPr>
        <p:sp>
          <p:nvSpPr>
            <p:cNvPr id="3" name="Freeform 3"/>
            <p:cNvSpPr/>
            <p:nvPr/>
          </p:nvSpPr>
          <p:spPr>
            <a:xfrm>
              <a:off x="63500" y="63500"/>
              <a:ext cx="635508" cy="552577"/>
            </a:xfrm>
            <a:custGeom>
              <a:avLst/>
              <a:gdLst/>
              <a:ahLst/>
              <a:cxnLst/>
              <a:rect l="l" t="t" r="r" b="b"/>
              <a:pathLst>
                <a:path w="635508" h="552577">
                  <a:moveTo>
                    <a:pt x="631698" y="290322"/>
                  </a:moveTo>
                  <a:lnTo>
                    <a:pt x="487045" y="538480"/>
                  </a:lnTo>
                  <a:cubicBezTo>
                    <a:pt x="481965" y="547243"/>
                    <a:pt x="472567" y="552577"/>
                    <a:pt x="462407" y="552577"/>
                  </a:cubicBezTo>
                  <a:lnTo>
                    <a:pt x="173101" y="552577"/>
                  </a:lnTo>
                  <a:cubicBezTo>
                    <a:pt x="162941" y="552577"/>
                    <a:pt x="153543" y="547243"/>
                    <a:pt x="148463" y="538480"/>
                  </a:cubicBezTo>
                  <a:lnTo>
                    <a:pt x="3810" y="290322"/>
                  </a:lnTo>
                  <a:cubicBezTo>
                    <a:pt x="-1270" y="281559"/>
                    <a:pt x="-1270" y="270891"/>
                    <a:pt x="3810" y="262128"/>
                  </a:cubicBezTo>
                  <a:lnTo>
                    <a:pt x="148463" y="14097"/>
                  </a:lnTo>
                  <a:cubicBezTo>
                    <a:pt x="153543" y="5334"/>
                    <a:pt x="162941" y="0"/>
                    <a:pt x="173101" y="0"/>
                  </a:cubicBezTo>
                  <a:lnTo>
                    <a:pt x="462407" y="0"/>
                  </a:lnTo>
                  <a:cubicBezTo>
                    <a:pt x="472567" y="0"/>
                    <a:pt x="481965" y="5334"/>
                    <a:pt x="487045" y="14097"/>
                  </a:cubicBezTo>
                  <a:lnTo>
                    <a:pt x="631698" y="262128"/>
                  </a:lnTo>
                  <a:cubicBezTo>
                    <a:pt x="636778" y="270891"/>
                    <a:pt x="636778" y="281559"/>
                    <a:pt x="631698" y="290322"/>
                  </a:cubicBezTo>
                </a:path>
              </a:pathLst>
            </a:custGeom>
            <a:solidFill>
              <a:srgbClr val="7DE314"/>
            </a:solidFill>
          </p:spPr>
          <p:txBody>
            <a:bodyPr/>
            <a:lstStyle/>
            <a:p>
              <a:endParaRPr lang="fr-FR"/>
            </a:p>
          </p:txBody>
        </p:sp>
        <p:sp>
          <p:nvSpPr>
            <p:cNvPr id="4" name="Freeform 4"/>
            <p:cNvSpPr/>
            <p:nvPr/>
          </p:nvSpPr>
          <p:spPr>
            <a:xfrm>
              <a:off x="260223" y="145923"/>
              <a:ext cx="438785" cy="470027"/>
            </a:xfrm>
            <a:custGeom>
              <a:avLst/>
              <a:gdLst/>
              <a:ahLst/>
              <a:cxnLst/>
              <a:rect l="l" t="t" r="r" b="b"/>
              <a:pathLst>
                <a:path w="438785" h="470027">
                  <a:moveTo>
                    <a:pt x="261239" y="0"/>
                  </a:moveTo>
                  <a:lnTo>
                    <a:pt x="366014" y="179705"/>
                  </a:lnTo>
                  <a:cubicBezTo>
                    <a:pt x="371094" y="188468"/>
                    <a:pt x="371094" y="199136"/>
                    <a:pt x="366014" y="207899"/>
                  </a:cubicBezTo>
                  <a:lnTo>
                    <a:pt x="255905" y="396875"/>
                  </a:lnTo>
                  <a:cubicBezTo>
                    <a:pt x="250825" y="405638"/>
                    <a:pt x="241427" y="410972"/>
                    <a:pt x="231267" y="410972"/>
                  </a:cubicBezTo>
                  <a:lnTo>
                    <a:pt x="10795" y="410972"/>
                  </a:lnTo>
                  <a:cubicBezTo>
                    <a:pt x="7112" y="410972"/>
                    <a:pt x="3429" y="410210"/>
                    <a:pt x="0" y="408813"/>
                  </a:cubicBezTo>
                  <a:lnTo>
                    <a:pt x="61849" y="470027"/>
                  </a:lnTo>
                  <a:lnTo>
                    <a:pt x="265684" y="470027"/>
                  </a:lnTo>
                  <a:cubicBezTo>
                    <a:pt x="275844" y="470027"/>
                    <a:pt x="285242" y="464693"/>
                    <a:pt x="290322" y="455930"/>
                  </a:cubicBezTo>
                  <a:lnTo>
                    <a:pt x="434975" y="208026"/>
                  </a:lnTo>
                  <a:cubicBezTo>
                    <a:pt x="437515" y="203708"/>
                    <a:pt x="438785" y="198755"/>
                    <a:pt x="438785" y="193929"/>
                  </a:cubicBezTo>
                  <a:lnTo>
                    <a:pt x="437515" y="184150"/>
                  </a:lnTo>
                  <a:lnTo>
                    <a:pt x="424434" y="161671"/>
                  </a:lnTo>
                  <a:close/>
                </a:path>
              </a:pathLst>
            </a:custGeom>
            <a:solidFill>
              <a:srgbClr val="3DC903"/>
            </a:solidFill>
          </p:spPr>
          <p:txBody>
            <a:bodyPr/>
            <a:lstStyle/>
            <a:p>
              <a:endParaRPr lang="fr-FR"/>
            </a:p>
          </p:txBody>
        </p:sp>
        <p:sp>
          <p:nvSpPr>
            <p:cNvPr id="5" name="Freeform 5"/>
            <p:cNvSpPr/>
            <p:nvPr/>
          </p:nvSpPr>
          <p:spPr>
            <a:xfrm>
              <a:off x="132461" y="122682"/>
              <a:ext cx="497459" cy="434213"/>
            </a:xfrm>
            <a:custGeom>
              <a:avLst/>
              <a:gdLst/>
              <a:ahLst/>
              <a:cxnLst/>
              <a:rect l="l" t="t" r="r" b="b"/>
              <a:pathLst>
                <a:path w="497459" h="434213">
                  <a:moveTo>
                    <a:pt x="493776" y="231140"/>
                  </a:moveTo>
                  <a:lnTo>
                    <a:pt x="383667" y="420116"/>
                  </a:lnTo>
                  <a:cubicBezTo>
                    <a:pt x="378587" y="428879"/>
                    <a:pt x="369189" y="434213"/>
                    <a:pt x="359029" y="434213"/>
                  </a:cubicBezTo>
                  <a:lnTo>
                    <a:pt x="138557" y="434213"/>
                  </a:lnTo>
                  <a:cubicBezTo>
                    <a:pt x="134747" y="434213"/>
                    <a:pt x="131191" y="433451"/>
                    <a:pt x="127762" y="432054"/>
                  </a:cubicBezTo>
                  <a:lnTo>
                    <a:pt x="127635" y="432054"/>
                  </a:lnTo>
                  <a:lnTo>
                    <a:pt x="117094" y="425577"/>
                  </a:lnTo>
                  <a:lnTo>
                    <a:pt x="3810" y="231140"/>
                  </a:lnTo>
                  <a:cubicBezTo>
                    <a:pt x="-1270" y="222377"/>
                    <a:pt x="-1270" y="211709"/>
                    <a:pt x="3810" y="202946"/>
                  </a:cubicBezTo>
                  <a:lnTo>
                    <a:pt x="113919" y="14097"/>
                  </a:lnTo>
                  <a:cubicBezTo>
                    <a:pt x="118999" y="5334"/>
                    <a:pt x="128397" y="0"/>
                    <a:pt x="138557" y="0"/>
                  </a:cubicBezTo>
                  <a:lnTo>
                    <a:pt x="358902" y="0"/>
                  </a:lnTo>
                  <a:cubicBezTo>
                    <a:pt x="369062" y="0"/>
                    <a:pt x="378460" y="5334"/>
                    <a:pt x="383540" y="14097"/>
                  </a:cubicBezTo>
                  <a:lnTo>
                    <a:pt x="493649" y="203073"/>
                  </a:lnTo>
                  <a:cubicBezTo>
                    <a:pt x="498729" y="211836"/>
                    <a:pt x="498729" y="222504"/>
                    <a:pt x="493649" y="231267"/>
                  </a:cubicBezTo>
                </a:path>
              </a:pathLst>
            </a:custGeom>
            <a:solidFill>
              <a:srgbClr val="FFFFFF"/>
            </a:solidFill>
          </p:spPr>
          <p:txBody>
            <a:bodyPr/>
            <a:lstStyle/>
            <a:p>
              <a:endParaRPr lang="fr-FR"/>
            </a:p>
          </p:txBody>
        </p:sp>
        <p:sp>
          <p:nvSpPr>
            <p:cNvPr id="6" name="Freeform 6"/>
            <p:cNvSpPr/>
            <p:nvPr/>
          </p:nvSpPr>
          <p:spPr>
            <a:xfrm>
              <a:off x="260477" y="267970"/>
              <a:ext cx="120269" cy="140081"/>
            </a:xfrm>
            <a:custGeom>
              <a:avLst/>
              <a:gdLst/>
              <a:ahLst/>
              <a:cxnLst/>
              <a:rect l="l" t="t" r="r" b="b"/>
              <a:pathLst>
                <a:path w="120269" h="140081">
                  <a:moveTo>
                    <a:pt x="120269" y="70231"/>
                  </a:moveTo>
                  <a:lnTo>
                    <a:pt x="115697" y="98298"/>
                  </a:lnTo>
                  <a:cubicBezTo>
                    <a:pt x="112649" y="106807"/>
                    <a:pt x="108458" y="114173"/>
                    <a:pt x="103124" y="120396"/>
                  </a:cubicBezTo>
                  <a:lnTo>
                    <a:pt x="91440" y="131445"/>
                  </a:lnTo>
                  <a:cubicBezTo>
                    <a:pt x="76708" y="138303"/>
                    <a:pt x="68707" y="140081"/>
                    <a:pt x="60198" y="140081"/>
                  </a:cubicBezTo>
                  <a:lnTo>
                    <a:pt x="43434" y="138430"/>
                  </a:lnTo>
                  <a:cubicBezTo>
                    <a:pt x="28829" y="131572"/>
                    <a:pt x="22479" y="126619"/>
                    <a:pt x="17145" y="120396"/>
                  </a:cubicBezTo>
                  <a:lnTo>
                    <a:pt x="4572" y="98298"/>
                  </a:lnTo>
                  <a:cubicBezTo>
                    <a:pt x="1524" y="89789"/>
                    <a:pt x="0" y="80391"/>
                    <a:pt x="0" y="70231"/>
                  </a:cubicBezTo>
                  <a:lnTo>
                    <a:pt x="4572" y="42164"/>
                  </a:lnTo>
                  <a:cubicBezTo>
                    <a:pt x="7620" y="33655"/>
                    <a:pt x="11811" y="26289"/>
                    <a:pt x="17145" y="20066"/>
                  </a:cubicBezTo>
                  <a:lnTo>
                    <a:pt x="28829" y="8890"/>
                  </a:lnTo>
                  <a:cubicBezTo>
                    <a:pt x="43434" y="1778"/>
                    <a:pt x="51435" y="0"/>
                    <a:pt x="60071" y="0"/>
                  </a:cubicBezTo>
                  <a:lnTo>
                    <a:pt x="76581" y="1778"/>
                  </a:lnTo>
                  <a:cubicBezTo>
                    <a:pt x="91313" y="8890"/>
                    <a:pt x="97663" y="13716"/>
                    <a:pt x="103124" y="19939"/>
                  </a:cubicBezTo>
                  <a:lnTo>
                    <a:pt x="115697" y="42037"/>
                  </a:lnTo>
                  <a:cubicBezTo>
                    <a:pt x="118745" y="50546"/>
                    <a:pt x="120269" y="59944"/>
                    <a:pt x="120269" y="70104"/>
                  </a:cubicBezTo>
                  <a:moveTo>
                    <a:pt x="88773" y="70104"/>
                  </a:moveTo>
                  <a:lnTo>
                    <a:pt x="88011" y="58293"/>
                  </a:lnTo>
                  <a:cubicBezTo>
                    <a:pt x="85217" y="48006"/>
                    <a:pt x="83185" y="43561"/>
                    <a:pt x="80645" y="39878"/>
                  </a:cubicBezTo>
                  <a:lnTo>
                    <a:pt x="75057" y="33401"/>
                  </a:lnTo>
                  <a:lnTo>
                    <a:pt x="64262" y="28448"/>
                  </a:lnTo>
                  <a:cubicBezTo>
                    <a:pt x="55753" y="28448"/>
                    <a:pt x="51816" y="29464"/>
                    <a:pt x="48260" y="31496"/>
                  </a:cubicBezTo>
                  <a:lnTo>
                    <a:pt x="41783" y="36322"/>
                  </a:lnTo>
                  <a:cubicBezTo>
                    <a:pt x="36703" y="43688"/>
                    <a:pt x="34671" y="48133"/>
                    <a:pt x="33274" y="53340"/>
                  </a:cubicBezTo>
                  <a:lnTo>
                    <a:pt x="31115" y="64135"/>
                  </a:lnTo>
                  <a:cubicBezTo>
                    <a:pt x="31115" y="76454"/>
                    <a:pt x="31877" y="82042"/>
                    <a:pt x="33274" y="87122"/>
                  </a:cubicBezTo>
                  <a:lnTo>
                    <a:pt x="36703" y="96520"/>
                  </a:lnTo>
                  <a:cubicBezTo>
                    <a:pt x="41783" y="103886"/>
                    <a:pt x="44831" y="106807"/>
                    <a:pt x="48387" y="108712"/>
                  </a:cubicBezTo>
                  <a:lnTo>
                    <a:pt x="55753" y="111760"/>
                  </a:lnTo>
                  <a:lnTo>
                    <a:pt x="68199" y="110744"/>
                  </a:lnTo>
                  <a:cubicBezTo>
                    <a:pt x="75184" y="106680"/>
                    <a:pt x="78232" y="103886"/>
                    <a:pt x="80772" y="100203"/>
                  </a:cubicBezTo>
                  <a:lnTo>
                    <a:pt x="85344" y="92075"/>
                  </a:lnTo>
                  <a:cubicBezTo>
                    <a:pt x="88138" y="81915"/>
                    <a:pt x="88900" y="76327"/>
                    <a:pt x="88900" y="70104"/>
                  </a:cubicBezTo>
                </a:path>
              </a:pathLst>
            </a:custGeom>
            <a:solidFill>
              <a:srgbClr val="7DE314"/>
            </a:solidFill>
          </p:spPr>
          <p:txBody>
            <a:bodyPr/>
            <a:lstStyle/>
            <a:p>
              <a:endParaRPr lang="fr-FR"/>
            </a:p>
          </p:txBody>
        </p:sp>
        <p:sp>
          <p:nvSpPr>
            <p:cNvPr id="7" name="Freeform 7"/>
            <p:cNvSpPr/>
            <p:nvPr/>
          </p:nvSpPr>
          <p:spPr>
            <a:xfrm>
              <a:off x="399034" y="273939"/>
              <a:ext cx="99187" cy="131953"/>
            </a:xfrm>
            <a:custGeom>
              <a:avLst/>
              <a:gdLst/>
              <a:ahLst/>
              <a:cxnLst/>
              <a:rect l="l" t="t" r="r" b="b"/>
              <a:pathLst>
                <a:path w="99187" h="131953">
                  <a:moveTo>
                    <a:pt x="99187" y="104013"/>
                  </a:moveTo>
                  <a:lnTo>
                    <a:pt x="99187" y="131953"/>
                  </a:lnTo>
                  <a:lnTo>
                    <a:pt x="4572" y="131953"/>
                  </a:lnTo>
                  <a:lnTo>
                    <a:pt x="4572" y="104013"/>
                  </a:lnTo>
                  <a:lnTo>
                    <a:pt x="37719" y="104013"/>
                  </a:lnTo>
                  <a:lnTo>
                    <a:pt x="37719" y="34036"/>
                  </a:lnTo>
                  <a:cubicBezTo>
                    <a:pt x="36322" y="35941"/>
                    <a:pt x="34036" y="37719"/>
                    <a:pt x="31115" y="39751"/>
                  </a:cubicBezTo>
                  <a:lnTo>
                    <a:pt x="24765" y="43434"/>
                  </a:lnTo>
                  <a:lnTo>
                    <a:pt x="13970" y="48260"/>
                  </a:lnTo>
                  <a:cubicBezTo>
                    <a:pt x="6350" y="50419"/>
                    <a:pt x="3048" y="50927"/>
                    <a:pt x="0" y="50927"/>
                  </a:cubicBezTo>
                  <a:lnTo>
                    <a:pt x="0" y="22098"/>
                  </a:lnTo>
                  <a:cubicBezTo>
                    <a:pt x="2794" y="22098"/>
                    <a:pt x="6223" y="21209"/>
                    <a:pt x="10287" y="19431"/>
                  </a:cubicBezTo>
                  <a:lnTo>
                    <a:pt x="18288" y="15494"/>
                  </a:lnTo>
                  <a:cubicBezTo>
                    <a:pt x="26035" y="10541"/>
                    <a:pt x="29464" y="8128"/>
                    <a:pt x="32258" y="5715"/>
                  </a:cubicBezTo>
                  <a:lnTo>
                    <a:pt x="36957" y="1397"/>
                  </a:lnTo>
                  <a:lnTo>
                    <a:pt x="69723" y="0"/>
                  </a:lnTo>
                  <a:lnTo>
                    <a:pt x="69723" y="103886"/>
                  </a:lnTo>
                  <a:close/>
                </a:path>
              </a:pathLst>
            </a:custGeom>
            <a:solidFill>
              <a:srgbClr val="7DE314"/>
            </a:solidFill>
          </p:spPr>
          <p:txBody>
            <a:bodyPr/>
            <a:lstStyle/>
            <a:p>
              <a:endParaRPr lang="fr-FR"/>
            </a:p>
          </p:txBody>
        </p:sp>
      </p:grpSp>
      <p:grpSp>
        <p:nvGrpSpPr>
          <p:cNvPr id="8" name="Group 8"/>
          <p:cNvGrpSpPr>
            <a:grpSpLocks noChangeAspect="1"/>
          </p:cNvGrpSpPr>
          <p:nvPr/>
        </p:nvGrpSpPr>
        <p:grpSpPr>
          <a:xfrm>
            <a:off x="3461909" y="4916900"/>
            <a:ext cx="762505" cy="686800"/>
            <a:chOff x="0" y="0"/>
            <a:chExt cx="762495" cy="686803"/>
          </a:xfrm>
        </p:grpSpPr>
        <p:sp>
          <p:nvSpPr>
            <p:cNvPr id="9" name="Freeform 9"/>
            <p:cNvSpPr/>
            <p:nvPr/>
          </p:nvSpPr>
          <p:spPr>
            <a:xfrm>
              <a:off x="63500" y="63500"/>
              <a:ext cx="635508" cy="559816"/>
            </a:xfrm>
            <a:custGeom>
              <a:avLst/>
              <a:gdLst/>
              <a:ahLst/>
              <a:cxnLst/>
              <a:rect l="l" t="t" r="r" b="b"/>
              <a:pathLst>
                <a:path w="635508" h="559816">
                  <a:moveTo>
                    <a:pt x="631698" y="294132"/>
                  </a:moveTo>
                  <a:lnTo>
                    <a:pt x="487045" y="545592"/>
                  </a:lnTo>
                  <a:cubicBezTo>
                    <a:pt x="481965" y="554482"/>
                    <a:pt x="472567" y="559816"/>
                    <a:pt x="462407" y="559816"/>
                  </a:cubicBezTo>
                  <a:lnTo>
                    <a:pt x="173101" y="559816"/>
                  </a:lnTo>
                  <a:cubicBezTo>
                    <a:pt x="162941" y="559816"/>
                    <a:pt x="153543" y="554355"/>
                    <a:pt x="148463" y="545592"/>
                  </a:cubicBezTo>
                  <a:lnTo>
                    <a:pt x="3810" y="294132"/>
                  </a:lnTo>
                  <a:cubicBezTo>
                    <a:pt x="-1270" y="285242"/>
                    <a:pt x="-1270" y="274447"/>
                    <a:pt x="3810" y="265557"/>
                  </a:cubicBezTo>
                  <a:lnTo>
                    <a:pt x="148463" y="14224"/>
                  </a:lnTo>
                  <a:cubicBezTo>
                    <a:pt x="153543" y="5334"/>
                    <a:pt x="162941" y="0"/>
                    <a:pt x="173101" y="0"/>
                  </a:cubicBezTo>
                  <a:lnTo>
                    <a:pt x="462407" y="0"/>
                  </a:lnTo>
                  <a:cubicBezTo>
                    <a:pt x="472567" y="0"/>
                    <a:pt x="481965" y="5461"/>
                    <a:pt x="487045" y="14224"/>
                  </a:cubicBezTo>
                  <a:lnTo>
                    <a:pt x="631698" y="265684"/>
                  </a:lnTo>
                  <a:cubicBezTo>
                    <a:pt x="636778" y="274574"/>
                    <a:pt x="636778" y="285369"/>
                    <a:pt x="631698" y="294259"/>
                  </a:cubicBezTo>
                </a:path>
              </a:pathLst>
            </a:custGeom>
            <a:solidFill>
              <a:srgbClr val="00CC9C"/>
            </a:solidFill>
          </p:spPr>
          <p:txBody>
            <a:bodyPr/>
            <a:lstStyle/>
            <a:p>
              <a:endParaRPr lang="fr-FR"/>
            </a:p>
          </p:txBody>
        </p:sp>
        <p:sp>
          <p:nvSpPr>
            <p:cNvPr id="10" name="Freeform 10"/>
            <p:cNvSpPr/>
            <p:nvPr/>
          </p:nvSpPr>
          <p:spPr>
            <a:xfrm>
              <a:off x="260223" y="147066"/>
              <a:ext cx="438785" cy="476123"/>
            </a:xfrm>
            <a:custGeom>
              <a:avLst/>
              <a:gdLst/>
              <a:ahLst/>
              <a:cxnLst/>
              <a:rect l="l" t="t" r="r" b="b"/>
              <a:pathLst>
                <a:path w="438785" h="476123">
                  <a:moveTo>
                    <a:pt x="261239" y="0"/>
                  </a:moveTo>
                  <a:lnTo>
                    <a:pt x="366014" y="182118"/>
                  </a:lnTo>
                  <a:cubicBezTo>
                    <a:pt x="371094" y="191008"/>
                    <a:pt x="371094" y="201803"/>
                    <a:pt x="366014" y="210693"/>
                  </a:cubicBezTo>
                  <a:lnTo>
                    <a:pt x="255905" y="402082"/>
                  </a:lnTo>
                  <a:cubicBezTo>
                    <a:pt x="250825" y="410972"/>
                    <a:pt x="241427" y="416306"/>
                    <a:pt x="231267" y="416306"/>
                  </a:cubicBezTo>
                  <a:lnTo>
                    <a:pt x="10795" y="416306"/>
                  </a:lnTo>
                  <a:cubicBezTo>
                    <a:pt x="7112" y="416306"/>
                    <a:pt x="3429" y="415544"/>
                    <a:pt x="0" y="414147"/>
                  </a:cubicBezTo>
                  <a:lnTo>
                    <a:pt x="61849" y="476123"/>
                  </a:lnTo>
                  <a:lnTo>
                    <a:pt x="265684" y="476123"/>
                  </a:lnTo>
                  <a:cubicBezTo>
                    <a:pt x="275844" y="476123"/>
                    <a:pt x="285242" y="470662"/>
                    <a:pt x="290322" y="461899"/>
                  </a:cubicBezTo>
                  <a:lnTo>
                    <a:pt x="434975" y="210566"/>
                  </a:lnTo>
                  <a:cubicBezTo>
                    <a:pt x="437515" y="206121"/>
                    <a:pt x="438785" y="201168"/>
                    <a:pt x="438785" y="196342"/>
                  </a:cubicBezTo>
                  <a:lnTo>
                    <a:pt x="437515" y="186436"/>
                  </a:lnTo>
                  <a:lnTo>
                    <a:pt x="424434" y="163576"/>
                  </a:lnTo>
                  <a:close/>
                </a:path>
              </a:pathLst>
            </a:custGeom>
            <a:solidFill>
              <a:srgbClr val="00A35E"/>
            </a:solidFill>
          </p:spPr>
          <p:txBody>
            <a:bodyPr/>
            <a:lstStyle/>
            <a:p>
              <a:endParaRPr lang="fr-FR"/>
            </a:p>
          </p:txBody>
        </p:sp>
        <p:sp>
          <p:nvSpPr>
            <p:cNvPr id="11" name="Freeform 11"/>
            <p:cNvSpPr/>
            <p:nvPr/>
          </p:nvSpPr>
          <p:spPr>
            <a:xfrm>
              <a:off x="132461" y="123444"/>
              <a:ext cx="497459" cy="439928"/>
            </a:xfrm>
            <a:custGeom>
              <a:avLst/>
              <a:gdLst/>
              <a:ahLst/>
              <a:cxnLst/>
              <a:rect l="l" t="t" r="r" b="b"/>
              <a:pathLst>
                <a:path w="497459" h="439928">
                  <a:moveTo>
                    <a:pt x="493776" y="234188"/>
                  </a:moveTo>
                  <a:lnTo>
                    <a:pt x="383667" y="425704"/>
                  </a:lnTo>
                  <a:cubicBezTo>
                    <a:pt x="378587" y="434594"/>
                    <a:pt x="369189" y="439928"/>
                    <a:pt x="359029" y="439928"/>
                  </a:cubicBezTo>
                  <a:lnTo>
                    <a:pt x="138557" y="439928"/>
                  </a:lnTo>
                  <a:cubicBezTo>
                    <a:pt x="134747" y="439928"/>
                    <a:pt x="131191" y="439166"/>
                    <a:pt x="127762" y="437769"/>
                  </a:cubicBezTo>
                  <a:lnTo>
                    <a:pt x="127635" y="437642"/>
                  </a:lnTo>
                  <a:lnTo>
                    <a:pt x="117094" y="431038"/>
                  </a:lnTo>
                  <a:lnTo>
                    <a:pt x="3810" y="234061"/>
                  </a:lnTo>
                  <a:cubicBezTo>
                    <a:pt x="-1270" y="225171"/>
                    <a:pt x="-1270" y="214376"/>
                    <a:pt x="3810" y="205486"/>
                  </a:cubicBezTo>
                  <a:lnTo>
                    <a:pt x="113919" y="14224"/>
                  </a:lnTo>
                  <a:cubicBezTo>
                    <a:pt x="118999" y="5334"/>
                    <a:pt x="128397" y="0"/>
                    <a:pt x="138557" y="0"/>
                  </a:cubicBezTo>
                  <a:lnTo>
                    <a:pt x="358902" y="0"/>
                  </a:lnTo>
                  <a:cubicBezTo>
                    <a:pt x="369062" y="0"/>
                    <a:pt x="378460" y="5461"/>
                    <a:pt x="383540" y="14224"/>
                  </a:cubicBezTo>
                  <a:lnTo>
                    <a:pt x="493649" y="205613"/>
                  </a:lnTo>
                  <a:cubicBezTo>
                    <a:pt x="498729" y="214503"/>
                    <a:pt x="498729" y="225298"/>
                    <a:pt x="493649" y="234188"/>
                  </a:cubicBezTo>
                </a:path>
              </a:pathLst>
            </a:custGeom>
            <a:solidFill>
              <a:srgbClr val="FFFFFF"/>
            </a:solidFill>
          </p:spPr>
          <p:txBody>
            <a:bodyPr/>
            <a:lstStyle/>
            <a:p>
              <a:endParaRPr lang="fr-FR"/>
            </a:p>
          </p:txBody>
        </p:sp>
        <p:sp>
          <p:nvSpPr>
            <p:cNvPr id="12" name="Freeform 12"/>
            <p:cNvSpPr/>
            <p:nvPr/>
          </p:nvSpPr>
          <p:spPr>
            <a:xfrm>
              <a:off x="260477" y="270510"/>
              <a:ext cx="120269" cy="142240"/>
            </a:xfrm>
            <a:custGeom>
              <a:avLst/>
              <a:gdLst/>
              <a:ahLst/>
              <a:cxnLst/>
              <a:rect l="l" t="t" r="r" b="b"/>
              <a:pathLst>
                <a:path w="120269" h="142240">
                  <a:moveTo>
                    <a:pt x="120269" y="71374"/>
                  </a:moveTo>
                  <a:lnTo>
                    <a:pt x="115697" y="99822"/>
                  </a:lnTo>
                  <a:cubicBezTo>
                    <a:pt x="112649" y="108458"/>
                    <a:pt x="108458" y="115951"/>
                    <a:pt x="103124" y="122301"/>
                  </a:cubicBezTo>
                  <a:lnTo>
                    <a:pt x="91440" y="133477"/>
                  </a:lnTo>
                  <a:cubicBezTo>
                    <a:pt x="76708" y="140462"/>
                    <a:pt x="68707" y="142240"/>
                    <a:pt x="60198" y="142240"/>
                  </a:cubicBezTo>
                  <a:lnTo>
                    <a:pt x="43434" y="140462"/>
                  </a:lnTo>
                  <a:cubicBezTo>
                    <a:pt x="28829" y="133477"/>
                    <a:pt x="22479" y="128524"/>
                    <a:pt x="17145" y="122174"/>
                  </a:cubicBezTo>
                  <a:lnTo>
                    <a:pt x="4572" y="99695"/>
                  </a:lnTo>
                  <a:cubicBezTo>
                    <a:pt x="1524" y="91059"/>
                    <a:pt x="0" y="81534"/>
                    <a:pt x="0" y="71247"/>
                  </a:cubicBezTo>
                  <a:lnTo>
                    <a:pt x="4572" y="42799"/>
                  </a:lnTo>
                  <a:cubicBezTo>
                    <a:pt x="7620" y="34163"/>
                    <a:pt x="11811" y="26670"/>
                    <a:pt x="17145" y="20320"/>
                  </a:cubicBezTo>
                  <a:lnTo>
                    <a:pt x="28829" y="9017"/>
                  </a:lnTo>
                  <a:cubicBezTo>
                    <a:pt x="43434" y="1905"/>
                    <a:pt x="51435" y="0"/>
                    <a:pt x="60071" y="0"/>
                  </a:cubicBezTo>
                  <a:lnTo>
                    <a:pt x="76581" y="1778"/>
                  </a:lnTo>
                  <a:cubicBezTo>
                    <a:pt x="91313" y="8890"/>
                    <a:pt x="97663" y="13843"/>
                    <a:pt x="103124" y="20193"/>
                  </a:cubicBezTo>
                  <a:lnTo>
                    <a:pt x="115697" y="42672"/>
                  </a:lnTo>
                  <a:cubicBezTo>
                    <a:pt x="118745" y="51308"/>
                    <a:pt x="120269" y="60833"/>
                    <a:pt x="120269" y="71120"/>
                  </a:cubicBezTo>
                  <a:moveTo>
                    <a:pt x="88773" y="71120"/>
                  </a:moveTo>
                  <a:lnTo>
                    <a:pt x="88011" y="59182"/>
                  </a:lnTo>
                  <a:cubicBezTo>
                    <a:pt x="85217" y="48768"/>
                    <a:pt x="83185" y="44196"/>
                    <a:pt x="80645" y="40513"/>
                  </a:cubicBezTo>
                  <a:lnTo>
                    <a:pt x="75057" y="33909"/>
                  </a:lnTo>
                  <a:lnTo>
                    <a:pt x="64262" y="28829"/>
                  </a:lnTo>
                  <a:cubicBezTo>
                    <a:pt x="55753" y="28829"/>
                    <a:pt x="51816" y="29845"/>
                    <a:pt x="48260" y="31877"/>
                  </a:cubicBezTo>
                  <a:lnTo>
                    <a:pt x="41783" y="36830"/>
                  </a:lnTo>
                  <a:cubicBezTo>
                    <a:pt x="36703" y="44323"/>
                    <a:pt x="34671" y="48768"/>
                    <a:pt x="33274" y="53975"/>
                  </a:cubicBezTo>
                  <a:lnTo>
                    <a:pt x="31115" y="64897"/>
                  </a:lnTo>
                  <a:cubicBezTo>
                    <a:pt x="31115" y="77343"/>
                    <a:pt x="31877" y="83058"/>
                    <a:pt x="33274" y="88138"/>
                  </a:cubicBezTo>
                  <a:lnTo>
                    <a:pt x="36703" y="97790"/>
                  </a:lnTo>
                  <a:cubicBezTo>
                    <a:pt x="41783" y="105283"/>
                    <a:pt x="44831" y="108204"/>
                    <a:pt x="48387" y="110236"/>
                  </a:cubicBezTo>
                  <a:lnTo>
                    <a:pt x="55753" y="113284"/>
                  </a:lnTo>
                  <a:lnTo>
                    <a:pt x="68199" y="112268"/>
                  </a:lnTo>
                  <a:cubicBezTo>
                    <a:pt x="75184" y="108204"/>
                    <a:pt x="78232" y="105283"/>
                    <a:pt x="80772" y="101600"/>
                  </a:cubicBezTo>
                  <a:lnTo>
                    <a:pt x="85344" y="93472"/>
                  </a:lnTo>
                  <a:cubicBezTo>
                    <a:pt x="88138" y="83185"/>
                    <a:pt x="88900" y="77470"/>
                    <a:pt x="88900" y="71247"/>
                  </a:cubicBezTo>
                </a:path>
              </a:pathLst>
            </a:custGeom>
            <a:solidFill>
              <a:srgbClr val="00CC9C"/>
            </a:solidFill>
          </p:spPr>
          <p:txBody>
            <a:bodyPr/>
            <a:lstStyle/>
            <a:p>
              <a:endParaRPr lang="fr-FR"/>
            </a:p>
          </p:txBody>
        </p:sp>
        <p:sp>
          <p:nvSpPr>
            <p:cNvPr id="13" name="Freeform 13"/>
            <p:cNvSpPr/>
            <p:nvPr/>
          </p:nvSpPr>
          <p:spPr>
            <a:xfrm>
              <a:off x="394716" y="274320"/>
              <a:ext cx="112395" cy="136144"/>
            </a:xfrm>
            <a:custGeom>
              <a:avLst/>
              <a:gdLst/>
              <a:ahLst/>
              <a:cxnLst/>
              <a:rect l="l" t="t" r="r" b="b"/>
              <a:pathLst>
                <a:path w="112395" h="136144">
                  <a:moveTo>
                    <a:pt x="0" y="136017"/>
                  </a:moveTo>
                  <a:lnTo>
                    <a:pt x="508" y="122682"/>
                  </a:lnTo>
                  <a:cubicBezTo>
                    <a:pt x="2667" y="111252"/>
                    <a:pt x="4572" y="106045"/>
                    <a:pt x="7366" y="101219"/>
                  </a:cubicBezTo>
                  <a:lnTo>
                    <a:pt x="13843" y="91821"/>
                  </a:lnTo>
                  <a:cubicBezTo>
                    <a:pt x="23368" y="83439"/>
                    <a:pt x="29337" y="79248"/>
                    <a:pt x="36703" y="75184"/>
                  </a:cubicBezTo>
                  <a:lnTo>
                    <a:pt x="48641" y="68707"/>
                  </a:lnTo>
                  <a:cubicBezTo>
                    <a:pt x="58420" y="63500"/>
                    <a:pt x="62484" y="61214"/>
                    <a:pt x="65786" y="58928"/>
                  </a:cubicBezTo>
                  <a:lnTo>
                    <a:pt x="71501" y="54483"/>
                  </a:lnTo>
                  <a:lnTo>
                    <a:pt x="75819" y="47371"/>
                  </a:lnTo>
                  <a:lnTo>
                    <a:pt x="73914" y="35687"/>
                  </a:lnTo>
                  <a:cubicBezTo>
                    <a:pt x="66421" y="28956"/>
                    <a:pt x="61087" y="27305"/>
                    <a:pt x="54102" y="27305"/>
                  </a:cubicBezTo>
                  <a:lnTo>
                    <a:pt x="46990" y="27813"/>
                  </a:lnTo>
                  <a:lnTo>
                    <a:pt x="37846" y="31242"/>
                  </a:lnTo>
                  <a:lnTo>
                    <a:pt x="29972" y="36576"/>
                  </a:lnTo>
                  <a:lnTo>
                    <a:pt x="23368" y="43053"/>
                  </a:lnTo>
                  <a:lnTo>
                    <a:pt x="1397" y="22225"/>
                  </a:lnTo>
                  <a:cubicBezTo>
                    <a:pt x="3429" y="20066"/>
                    <a:pt x="6350" y="17653"/>
                    <a:pt x="10033" y="15113"/>
                  </a:cubicBezTo>
                  <a:lnTo>
                    <a:pt x="18161" y="10160"/>
                  </a:lnTo>
                  <a:cubicBezTo>
                    <a:pt x="28194" y="5588"/>
                    <a:pt x="33909" y="3810"/>
                    <a:pt x="40005" y="2286"/>
                  </a:cubicBezTo>
                  <a:lnTo>
                    <a:pt x="52705" y="0"/>
                  </a:lnTo>
                  <a:cubicBezTo>
                    <a:pt x="67564" y="0"/>
                    <a:pt x="74676" y="1016"/>
                    <a:pt x="80899" y="2921"/>
                  </a:cubicBezTo>
                  <a:lnTo>
                    <a:pt x="92329" y="7620"/>
                  </a:lnTo>
                  <a:cubicBezTo>
                    <a:pt x="100838" y="14605"/>
                    <a:pt x="104140" y="18796"/>
                    <a:pt x="106426" y="23749"/>
                  </a:cubicBezTo>
                  <a:lnTo>
                    <a:pt x="109855" y="34036"/>
                  </a:lnTo>
                  <a:cubicBezTo>
                    <a:pt x="109855" y="45212"/>
                    <a:pt x="108839" y="50038"/>
                    <a:pt x="106807" y="54356"/>
                  </a:cubicBezTo>
                  <a:lnTo>
                    <a:pt x="102235" y="62357"/>
                  </a:lnTo>
                  <a:cubicBezTo>
                    <a:pt x="96012" y="68961"/>
                    <a:pt x="92583" y="71755"/>
                    <a:pt x="89027" y="74168"/>
                  </a:cubicBezTo>
                  <a:lnTo>
                    <a:pt x="81788" y="78740"/>
                  </a:lnTo>
                  <a:lnTo>
                    <a:pt x="72390" y="83947"/>
                  </a:lnTo>
                  <a:cubicBezTo>
                    <a:pt x="65278" y="88011"/>
                    <a:pt x="61722" y="90170"/>
                    <a:pt x="58166" y="92583"/>
                  </a:cubicBezTo>
                  <a:lnTo>
                    <a:pt x="51435" y="97536"/>
                  </a:lnTo>
                  <a:lnTo>
                    <a:pt x="43307" y="105283"/>
                  </a:lnTo>
                  <a:lnTo>
                    <a:pt x="112395" y="107823"/>
                  </a:lnTo>
                  <a:lnTo>
                    <a:pt x="112395" y="136144"/>
                  </a:lnTo>
                  <a:close/>
                </a:path>
              </a:pathLst>
            </a:custGeom>
            <a:solidFill>
              <a:srgbClr val="00CC9C"/>
            </a:solidFill>
          </p:spPr>
          <p:txBody>
            <a:bodyPr/>
            <a:lstStyle/>
            <a:p>
              <a:endParaRPr lang="fr-FR"/>
            </a:p>
          </p:txBody>
        </p:sp>
      </p:grpSp>
      <p:grpSp>
        <p:nvGrpSpPr>
          <p:cNvPr id="14" name="Group 14"/>
          <p:cNvGrpSpPr>
            <a:grpSpLocks noChangeAspect="1"/>
          </p:cNvGrpSpPr>
          <p:nvPr/>
        </p:nvGrpSpPr>
        <p:grpSpPr>
          <a:xfrm>
            <a:off x="0" y="2584247"/>
            <a:ext cx="7559993" cy="1642539"/>
            <a:chOff x="0" y="0"/>
            <a:chExt cx="7559992" cy="1642542"/>
          </a:xfrm>
        </p:grpSpPr>
        <p:sp>
          <p:nvSpPr>
            <p:cNvPr id="15" name="Freeform 15"/>
            <p:cNvSpPr/>
            <p:nvPr/>
          </p:nvSpPr>
          <p:spPr>
            <a:xfrm>
              <a:off x="0" y="0"/>
              <a:ext cx="7560056" cy="1642491"/>
            </a:xfrm>
            <a:custGeom>
              <a:avLst/>
              <a:gdLst/>
              <a:ahLst/>
              <a:cxnLst/>
              <a:rect l="l" t="t" r="r" b="b"/>
              <a:pathLst>
                <a:path w="7560056" h="1642491">
                  <a:moveTo>
                    <a:pt x="0" y="1642491"/>
                  </a:moveTo>
                  <a:lnTo>
                    <a:pt x="7560056" y="1642491"/>
                  </a:lnTo>
                  <a:lnTo>
                    <a:pt x="7560056" y="0"/>
                  </a:lnTo>
                  <a:lnTo>
                    <a:pt x="0" y="0"/>
                  </a:lnTo>
                  <a:close/>
                </a:path>
              </a:pathLst>
            </a:custGeom>
            <a:solidFill>
              <a:srgbClr val="1A1447"/>
            </a:solidFill>
          </p:spPr>
          <p:txBody>
            <a:bodyPr/>
            <a:lstStyle/>
            <a:p>
              <a:endParaRPr lang="fr-FR"/>
            </a:p>
          </p:txBody>
        </p:sp>
      </p:grpSp>
      <p:grpSp>
        <p:nvGrpSpPr>
          <p:cNvPr id="16" name="Group 16"/>
          <p:cNvGrpSpPr>
            <a:grpSpLocks noChangeAspect="1"/>
          </p:cNvGrpSpPr>
          <p:nvPr/>
        </p:nvGrpSpPr>
        <p:grpSpPr>
          <a:xfrm>
            <a:off x="5475351" y="4909652"/>
            <a:ext cx="762505" cy="694058"/>
            <a:chOff x="0" y="0"/>
            <a:chExt cx="762495" cy="694055"/>
          </a:xfrm>
        </p:grpSpPr>
        <p:sp>
          <p:nvSpPr>
            <p:cNvPr id="17" name="Freeform 17"/>
            <p:cNvSpPr/>
            <p:nvPr/>
          </p:nvSpPr>
          <p:spPr>
            <a:xfrm>
              <a:off x="63500" y="63500"/>
              <a:ext cx="635508" cy="567055"/>
            </a:xfrm>
            <a:custGeom>
              <a:avLst/>
              <a:gdLst/>
              <a:ahLst/>
              <a:cxnLst/>
              <a:rect l="l" t="t" r="r" b="b"/>
              <a:pathLst>
                <a:path w="635508" h="567055">
                  <a:moveTo>
                    <a:pt x="631698" y="297942"/>
                  </a:moveTo>
                  <a:lnTo>
                    <a:pt x="487045" y="552577"/>
                  </a:lnTo>
                  <a:cubicBezTo>
                    <a:pt x="481965" y="561594"/>
                    <a:pt x="472567" y="567055"/>
                    <a:pt x="462407" y="567055"/>
                  </a:cubicBezTo>
                  <a:lnTo>
                    <a:pt x="173101" y="567055"/>
                  </a:lnTo>
                  <a:cubicBezTo>
                    <a:pt x="162941" y="567055"/>
                    <a:pt x="153543" y="561594"/>
                    <a:pt x="148463" y="552577"/>
                  </a:cubicBezTo>
                  <a:lnTo>
                    <a:pt x="3810" y="297942"/>
                  </a:lnTo>
                  <a:cubicBezTo>
                    <a:pt x="-1270" y="288925"/>
                    <a:pt x="-1270" y="278003"/>
                    <a:pt x="3810" y="268986"/>
                  </a:cubicBezTo>
                  <a:lnTo>
                    <a:pt x="148463" y="14478"/>
                  </a:lnTo>
                  <a:cubicBezTo>
                    <a:pt x="153543" y="5461"/>
                    <a:pt x="162941" y="0"/>
                    <a:pt x="173101" y="0"/>
                  </a:cubicBezTo>
                  <a:lnTo>
                    <a:pt x="462407" y="0"/>
                  </a:lnTo>
                  <a:cubicBezTo>
                    <a:pt x="472567" y="0"/>
                    <a:pt x="481965" y="5461"/>
                    <a:pt x="487045" y="14478"/>
                  </a:cubicBezTo>
                  <a:lnTo>
                    <a:pt x="631698" y="269113"/>
                  </a:lnTo>
                  <a:cubicBezTo>
                    <a:pt x="636778" y="278130"/>
                    <a:pt x="636778" y="289052"/>
                    <a:pt x="631698" y="298069"/>
                  </a:cubicBezTo>
                </a:path>
              </a:pathLst>
            </a:custGeom>
            <a:solidFill>
              <a:srgbClr val="14A1BF"/>
            </a:solidFill>
          </p:spPr>
          <p:txBody>
            <a:bodyPr/>
            <a:lstStyle/>
            <a:p>
              <a:endParaRPr lang="fr-FR"/>
            </a:p>
          </p:txBody>
        </p:sp>
        <p:sp>
          <p:nvSpPr>
            <p:cNvPr id="18" name="Freeform 18"/>
            <p:cNvSpPr/>
            <p:nvPr/>
          </p:nvSpPr>
          <p:spPr>
            <a:xfrm>
              <a:off x="260350" y="148082"/>
              <a:ext cx="438658" cy="482473"/>
            </a:xfrm>
            <a:custGeom>
              <a:avLst/>
              <a:gdLst/>
              <a:ahLst/>
              <a:cxnLst/>
              <a:rect l="l" t="t" r="r" b="b"/>
              <a:pathLst>
                <a:path w="438658" h="482473">
                  <a:moveTo>
                    <a:pt x="261112" y="0"/>
                  </a:moveTo>
                  <a:lnTo>
                    <a:pt x="365887" y="184404"/>
                  </a:lnTo>
                  <a:cubicBezTo>
                    <a:pt x="370967" y="193421"/>
                    <a:pt x="370967" y="204343"/>
                    <a:pt x="365887" y="213360"/>
                  </a:cubicBezTo>
                  <a:lnTo>
                    <a:pt x="255778" y="407289"/>
                  </a:lnTo>
                  <a:cubicBezTo>
                    <a:pt x="250698" y="416306"/>
                    <a:pt x="241300" y="421767"/>
                    <a:pt x="231140" y="421767"/>
                  </a:cubicBezTo>
                  <a:lnTo>
                    <a:pt x="10795" y="421767"/>
                  </a:lnTo>
                  <a:cubicBezTo>
                    <a:pt x="6985" y="421767"/>
                    <a:pt x="3429" y="421005"/>
                    <a:pt x="0" y="419608"/>
                  </a:cubicBezTo>
                  <a:lnTo>
                    <a:pt x="61849" y="482473"/>
                  </a:lnTo>
                  <a:lnTo>
                    <a:pt x="265557" y="482473"/>
                  </a:lnTo>
                  <a:cubicBezTo>
                    <a:pt x="275717" y="482473"/>
                    <a:pt x="285115" y="477012"/>
                    <a:pt x="290195" y="467995"/>
                  </a:cubicBezTo>
                  <a:lnTo>
                    <a:pt x="434848" y="213360"/>
                  </a:lnTo>
                  <a:cubicBezTo>
                    <a:pt x="437388" y="208915"/>
                    <a:pt x="438658" y="203835"/>
                    <a:pt x="438658" y="198882"/>
                  </a:cubicBezTo>
                  <a:lnTo>
                    <a:pt x="437388" y="188849"/>
                  </a:lnTo>
                  <a:lnTo>
                    <a:pt x="424307" y="165735"/>
                  </a:lnTo>
                  <a:close/>
                </a:path>
              </a:pathLst>
            </a:custGeom>
            <a:solidFill>
              <a:srgbClr val="036391"/>
            </a:solidFill>
          </p:spPr>
          <p:txBody>
            <a:bodyPr/>
            <a:lstStyle/>
            <a:p>
              <a:endParaRPr lang="fr-FR"/>
            </a:p>
          </p:txBody>
        </p:sp>
        <p:sp>
          <p:nvSpPr>
            <p:cNvPr id="19" name="Freeform 19"/>
            <p:cNvSpPr/>
            <p:nvPr/>
          </p:nvSpPr>
          <p:spPr>
            <a:xfrm>
              <a:off x="132461" y="124206"/>
              <a:ext cx="497459" cy="445643"/>
            </a:xfrm>
            <a:custGeom>
              <a:avLst/>
              <a:gdLst/>
              <a:ahLst/>
              <a:cxnLst/>
              <a:rect l="l" t="t" r="r" b="b"/>
              <a:pathLst>
                <a:path w="497459" h="445643">
                  <a:moveTo>
                    <a:pt x="493776" y="237236"/>
                  </a:moveTo>
                  <a:lnTo>
                    <a:pt x="383667" y="431165"/>
                  </a:lnTo>
                  <a:cubicBezTo>
                    <a:pt x="378587" y="440182"/>
                    <a:pt x="369189" y="445643"/>
                    <a:pt x="359029" y="445643"/>
                  </a:cubicBezTo>
                  <a:lnTo>
                    <a:pt x="138557" y="445643"/>
                  </a:lnTo>
                  <a:cubicBezTo>
                    <a:pt x="134747" y="445643"/>
                    <a:pt x="131191" y="444881"/>
                    <a:pt x="127762" y="443484"/>
                  </a:cubicBezTo>
                  <a:lnTo>
                    <a:pt x="127635" y="443357"/>
                  </a:lnTo>
                  <a:lnTo>
                    <a:pt x="117094" y="436753"/>
                  </a:lnTo>
                  <a:lnTo>
                    <a:pt x="3810" y="237236"/>
                  </a:lnTo>
                  <a:cubicBezTo>
                    <a:pt x="-1270" y="228219"/>
                    <a:pt x="-1270" y="217297"/>
                    <a:pt x="3810" y="208280"/>
                  </a:cubicBezTo>
                  <a:lnTo>
                    <a:pt x="113919" y="14478"/>
                  </a:lnTo>
                  <a:cubicBezTo>
                    <a:pt x="118999" y="5461"/>
                    <a:pt x="128397" y="0"/>
                    <a:pt x="138557" y="0"/>
                  </a:cubicBezTo>
                  <a:lnTo>
                    <a:pt x="358902" y="0"/>
                  </a:lnTo>
                  <a:cubicBezTo>
                    <a:pt x="369062" y="0"/>
                    <a:pt x="378460" y="5461"/>
                    <a:pt x="383540" y="14478"/>
                  </a:cubicBezTo>
                  <a:lnTo>
                    <a:pt x="493649" y="208407"/>
                  </a:lnTo>
                  <a:cubicBezTo>
                    <a:pt x="498729" y="217424"/>
                    <a:pt x="498729" y="228346"/>
                    <a:pt x="493649" y="237363"/>
                  </a:cubicBezTo>
                </a:path>
              </a:pathLst>
            </a:custGeom>
            <a:solidFill>
              <a:srgbClr val="FFFFFF"/>
            </a:solidFill>
          </p:spPr>
          <p:txBody>
            <a:bodyPr/>
            <a:lstStyle/>
            <a:p>
              <a:endParaRPr lang="fr-FR"/>
            </a:p>
          </p:txBody>
        </p:sp>
        <p:sp>
          <p:nvSpPr>
            <p:cNvPr id="20" name="Freeform 20"/>
            <p:cNvSpPr/>
            <p:nvPr/>
          </p:nvSpPr>
          <p:spPr>
            <a:xfrm>
              <a:off x="260477" y="273431"/>
              <a:ext cx="120269" cy="143764"/>
            </a:xfrm>
            <a:custGeom>
              <a:avLst/>
              <a:gdLst/>
              <a:ahLst/>
              <a:cxnLst/>
              <a:rect l="l" t="t" r="r" b="b"/>
              <a:pathLst>
                <a:path w="120269" h="143764">
                  <a:moveTo>
                    <a:pt x="120269" y="72009"/>
                  </a:moveTo>
                  <a:lnTo>
                    <a:pt x="115697" y="100838"/>
                  </a:lnTo>
                  <a:cubicBezTo>
                    <a:pt x="112649" y="109601"/>
                    <a:pt x="108458" y="117221"/>
                    <a:pt x="103124" y="123571"/>
                  </a:cubicBezTo>
                  <a:lnTo>
                    <a:pt x="91440" y="134874"/>
                  </a:lnTo>
                  <a:cubicBezTo>
                    <a:pt x="76708" y="141986"/>
                    <a:pt x="68707" y="143764"/>
                    <a:pt x="60198" y="143764"/>
                  </a:cubicBezTo>
                  <a:lnTo>
                    <a:pt x="43434" y="141986"/>
                  </a:lnTo>
                  <a:cubicBezTo>
                    <a:pt x="28829" y="134874"/>
                    <a:pt x="22479" y="129921"/>
                    <a:pt x="17145" y="123571"/>
                  </a:cubicBezTo>
                  <a:lnTo>
                    <a:pt x="4572" y="100838"/>
                  </a:lnTo>
                  <a:cubicBezTo>
                    <a:pt x="1524" y="92075"/>
                    <a:pt x="0" y="82550"/>
                    <a:pt x="0" y="72009"/>
                  </a:cubicBezTo>
                  <a:lnTo>
                    <a:pt x="4572" y="43180"/>
                  </a:lnTo>
                  <a:cubicBezTo>
                    <a:pt x="7620" y="34417"/>
                    <a:pt x="11811" y="26797"/>
                    <a:pt x="17145" y="20447"/>
                  </a:cubicBezTo>
                  <a:lnTo>
                    <a:pt x="28829" y="9017"/>
                  </a:lnTo>
                  <a:cubicBezTo>
                    <a:pt x="43434" y="1778"/>
                    <a:pt x="51435" y="0"/>
                    <a:pt x="60071" y="0"/>
                  </a:cubicBezTo>
                  <a:lnTo>
                    <a:pt x="76581" y="1778"/>
                  </a:lnTo>
                  <a:cubicBezTo>
                    <a:pt x="91313" y="9017"/>
                    <a:pt x="97663" y="14097"/>
                    <a:pt x="103124" y="20447"/>
                  </a:cubicBezTo>
                  <a:lnTo>
                    <a:pt x="115697" y="43180"/>
                  </a:lnTo>
                  <a:cubicBezTo>
                    <a:pt x="118745" y="51943"/>
                    <a:pt x="120269" y="61468"/>
                    <a:pt x="120269" y="72009"/>
                  </a:cubicBezTo>
                  <a:moveTo>
                    <a:pt x="88773" y="72009"/>
                  </a:moveTo>
                  <a:lnTo>
                    <a:pt x="88011" y="59944"/>
                  </a:lnTo>
                  <a:cubicBezTo>
                    <a:pt x="85217" y="49403"/>
                    <a:pt x="83185" y="44831"/>
                    <a:pt x="80645" y="41021"/>
                  </a:cubicBezTo>
                  <a:lnTo>
                    <a:pt x="75057" y="34290"/>
                  </a:lnTo>
                  <a:lnTo>
                    <a:pt x="64262" y="29210"/>
                  </a:lnTo>
                  <a:cubicBezTo>
                    <a:pt x="55753" y="29210"/>
                    <a:pt x="51816" y="30226"/>
                    <a:pt x="48260" y="32258"/>
                  </a:cubicBezTo>
                  <a:lnTo>
                    <a:pt x="41783" y="37211"/>
                  </a:lnTo>
                  <a:cubicBezTo>
                    <a:pt x="36703" y="44831"/>
                    <a:pt x="34671" y="49276"/>
                    <a:pt x="33274" y="54610"/>
                  </a:cubicBezTo>
                  <a:lnTo>
                    <a:pt x="31115" y="65659"/>
                  </a:lnTo>
                  <a:cubicBezTo>
                    <a:pt x="31115" y="78232"/>
                    <a:pt x="31877" y="84074"/>
                    <a:pt x="33274" y="89281"/>
                  </a:cubicBezTo>
                  <a:lnTo>
                    <a:pt x="36703" y="99060"/>
                  </a:lnTo>
                  <a:cubicBezTo>
                    <a:pt x="41783" y="106680"/>
                    <a:pt x="44831" y="109601"/>
                    <a:pt x="48387" y="111633"/>
                  </a:cubicBezTo>
                  <a:lnTo>
                    <a:pt x="55753" y="114681"/>
                  </a:lnTo>
                  <a:lnTo>
                    <a:pt x="68199" y="113665"/>
                  </a:lnTo>
                  <a:cubicBezTo>
                    <a:pt x="75184" y="109601"/>
                    <a:pt x="78232" y="106680"/>
                    <a:pt x="80772" y="102870"/>
                  </a:cubicBezTo>
                  <a:lnTo>
                    <a:pt x="85344" y="94615"/>
                  </a:lnTo>
                  <a:cubicBezTo>
                    <a:pt x="88138" y="84201"/>
                    <a:pt x="88900" y="78486"/>
                    <a:pt x="88900" y="72136"/>
                  </a:cubicBezTo>
                </a:path>
              </a:pathLst>
            </a:custGeom>
            <a:solidFill>
              <a:srgbClr val="14A1BF"/>
            </a:solidFill>
          </p:spPr>
          <p:txBody>
            <a:bodyPr/>
            <a:lstStyle/>
            <a:p>
              <a:endParaRPr lang="fr-FR"/>
            </a:p>
          </p:txBody>
        </p:sp>
        <p:sp>
          <p:nvSpPr>
            <p:cNvPr id="21" name="Freeform 21"/>
            <p:cNvSpPr/>
            <p:nvPr/>
          </p:nvSpPr>
          <p:spPr>
            <a:xfrm>
              <a:off x="388493" y="278638"/>
              <a:ext cx="114681" cy="170815"/>
            </a:xfrm>
            <a:custGeom>
              <a:avLst/>
              <a:gdLst/>
              <a:ahLst/>
              <a:cxnLst/>
              <a:rect l="l" t="t" r="r" b="b"/>
              <a:pathLst>
                <a:path w="114681" h="170815">
                  <a:moveTo>
                    <a:pt x="82296" y="80264"/>
                  </a:moveTo>
                  <a:cubicBezTo>
                    <a:pt x="91948" y="82042"/>
                    <a:pt x="99695" y="86741"/>
                    <a:pt x="105664" y="94361"/>
                  </a:cubicBezTo>
                  <a:cubicBezTo>
                    <a:pt x="111633" y="101981"/>
                    <a:pt x="114681" y="111379"/>
                    <a:pt x="114681" y="122428"/>
                  </a:cubicBezTo>
                  <a:lnTo>
                    <a:pt x="113284" y="136525"/>
                  </a:lnTo>
                  <a:cubicBezTo>
                    <a:pt x="107569" y="148463"/>
                    <a:pt x="103505" y="153670"/>
                    <a:pt x="98298" y="157734"/>
                  </a:cubicBezTo>
                  <a:lnTo>
                    <a:pt x="86741" y="165100"/>
                  </a:lnTo>
                  <a:cubicBezTo>
                    <a:pt x="71882" y="169672"/>
                    <a:pt x="63500" y="170815"/>
                    <a:pt x="54102" y="170815"/>
                  </a:cubicBezTo>
                  <a:lnTo>
                    <a:pt x="22733" y="164973"/>
                  </a:lnTo>
                  <a:cubicBezTo>
                    <a:pt x="13589" y="161163"/>
                    <a:pt x="6096" y="155448"/>
                    <a:pt x="0" y="148082"/>
                  </a:cubicBezTo>
                  <a:lnTo>
                    <a:pt x="17653" y="125603"/>
                  </a:lnTo>
                  <a:cubicBezTo>
                    <a:pt x="21717" y="130810"/>
                    <a:pt x="26543" y="134874"/>
                    <a:pt x="32131" y="137668"/>
                  </a:cubicBezTo>
                  <a:lnTo>
                    <a:pt x="44704" y="141986"/>
                  </a:lnTo>
                  <a:cubicBezTo>
                    <a:pt x="62611" y="141986"/>
                    <a:pt x="69850" y="140081"/>
                    <a:pt x="74803" y="136271"/>
                  </a:cubicBezTo>
                  <a:lnTo>
                    <a:pt x="82296" y="126619"/>
                  </a:lnTo>
                  <a:cubicBezTo>
                    <a:pt x="82296" y="110490"/>
                    <a:pt x="79375" y="104140"/>
                    <a:pt x="73660" y="99822"/>
                  </a:cubicBezTo>
                  <a:cubicBezTo>
                    <a:pt x="67945" y="95504"/>
                    <a:pt x="59182" y="93218"/>
                    <a:pt x="47498" y="93218"/>
                  </a:cubicBezTo>
                  <a:lnTo>
                    <a:pt x="41021" y="93218"/>
                  </a:lnTo>
                  <a:lnTo>
                    <a:pt x="41021" y="69723"/>
                  </a:lnTo>
                  <a:lnTo>
                    <a:pt x="48260" y="69723"/>
                  </a:lnTo>
                  <a:cubicBezTo>
                    <a:pt x="57912" y="69723"/>
                    <a:pt x="65405" y="67564"/>
                    <a:pt x="70612" y="63246"/>
                  </a:cubicBezTo>
                  <a:lnTo>
                    <a:pt x="78486" y="53340"/>
                  </a:lnTo>
                  <a:cubicBezTo>
                    <a:pt x="78486" y="40132"/>
                    <a:pt x="76327" y="35306"/>
                    <a:pt x="72009" y="32131"/>
                  </a:cubicBezTo>
                  <a:lnTo>
                    <a:pt x="61976" y="27432"/>
                  </a:lnTo>
                  <a:cubicBezTo>
                    <a:pt x="47879" y="27432"/>
                    <a:pt x="41402" y="29083"/>
                    <a:pt x="35687" y="32385"/>
                  </a:cubicBezTo>
                  <a:lnTo>
                    <a:pt x="25400" y="40386"/>
                  </a:lnTo>
                  <a:lnTo>
                    <a:pt x="2286" y="24130"/>
                  </a:lnTo>
                  <a:cubicBezTo>
                    <a:pt x="4572" y="20447"/>
                    <a:pt x="7747" y="17272"/>
                    <a:pt x="11557" y="14351"/>
                  </a:cubicBezTo>
                  <a:lnTo>
                    <a:pt x="19812" y="8890"/>
                  </a:lnTo>
                  <a:cubicBezTo>
                    <a:pt x="29591" y="4572"/>
                    <a:pt x="34925" y="2921"/>
                    <a:pt x="40640" y="1778"/>
                  </a:cubicBezTo>
                  <a:lnTo>
                    <a:pt x="52324" y="0"/>
                  </a:lnTo>
                  <a:cubicBezTo>
                    <a:pt x="66294" y="0"/>
                    <a:pt x="73533" y="1016"/>
                    <a:pt x="80010" y="3048"/>
                  </a:cubicBezTo>
                  <a:lnTo>
                    <a:pt x="92202" y="8001"/>
                  </a:lnTo>
                  <a:cubicBezTo>
                    <a:pt x="101727" y="15240"/>
                    <a:pt x="105283" y="19685"/>
                    <a:pt x="107950" y="24765"/>
                  </a:cubicBezTo>
                  <a:lnTo>
                    <a:pt x="111760" y="35687"/>
                  </a:lnTo>
                  <a:cubicBezTo>
                    <a:pt x="111760" y="46736"/>
                    <a:pt x="110998" y="51181"/>
                    <a:pt x="109601" y="55499"/>
                  </a:cubicBezTo>
                  <a:lnTo>
                    <a:pt x="106172" y="63627"/>
                  </a:lnTo>
                  <a:cubicBezTo>
                    <a:pt x="100838" y="70612"/>
                    <a:pt x="97790" y="73533"/>
                    <a:pt x="94107" y="75819"/>
                  </a:cubicBezTo>
                  <a:lnTo>
                    <a:pt x="86487" y="79756"/>
                  </a:lnTo>
                </a:path>
              </a:pathLst>
            </a:custGeom>
            <a:solidFill>
              <a:srgbClr val="14A1BF"/>
            </a:solidFill>
          </p:spPr>
          <p:txBody>
            <a:bodyPr/>
            <a:lstStyle/>
            <a:p>
              <a:endParaRPr lang="fr-FR"/>
            </a:p>
          </p:txBody>
        </p:sp>
      </p:grpSp>
      <p:grpSp>
        <p:nvGrpSpPr>
          <p:cNvPr id="22" name="Group 22"/>
          <p:cNvGrpSpPr>
            <a:grpSpLocks noChangeAspect="1"/>
          </p:cNvGrpSpPr>
          <p:nvPr/>
        </p:nvGrpSpPr>
        <p:grpSpPr>
          <a:xfrm>
            <a:off x="454638" y="296494"/>
            <a:ext cx="6466446" cy="1976704"/>
            <a:chOff x="0" y="0"/>
            <a:chExt cx="6466446" cy="1976704"/>
          </a:xfrm>
        </p:grpSpPr>
        <p:sp>
          <p:nvSpPr>
            <p:cNvPr id="23" name="Freeform 23"/>
            <p:cNvSpPr/>
            <p:nvPr/>
          </p:nvSpPr>
          <p:spPr>
            <a:xfrm>
              <a:off x="1884299" y="1236472"/>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4" name="Freeform 24"/>
            <p:cNvSpPr/>
            <p:nvPr/>
          </p:nvSpPr>
          <p:spPr>
            <a:xfrm>
              <a:off x="3229102" y="122643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5" name="Freeform 25"/>
            <p:cNvSpPr/>
            <p:nvPr/>
          </p:nvSpPr>
          <p:spPr>
            <a:xfrm>
              <a:off x="4606036" y="1220978"/>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6" name="Freeform 26"/>
            <p:cNvSpPr/>
            <p:nvPr/>
          </p:nvSpPr>
          <p:spPr>
            <a:xfrm>
              <a:off x="63500" y="381000"/>
              <a:ext cx="6053328" cy="1532255"/>
            </a:xfrm>
            <a:custGeom>
              <a:avLst/>
              <a:gdLst/>
              <a:ahLst/>
              <a:cxnLst/>
              <a:rect l="l" t="t" r="r" b="b"/>
              <a:pathLst>
                <a:path w="6053328" h="1532255">
                  <a:moveTo>
                    <a:pt x="12700" y="1506855"/>
                  </a:moveTo>
                  <a:lnTo>
                    <a:pt x="6040628" y="1506855"/>
                  </a:lnTo>
                  <a:lnTo>
                    <a:pt x="6040628" y="1519555"/>
                  </a:lnTo>
                  <a:lnTo>
                    <a:pt x="6027928" y="1519555"/>
                  </a:lnTo>
                  <a:lnTo>
                    <a:pt x="6027928" y="12700"/>
                  </a:lnTo>
                  <a:lnTo>
                    <a:pt x="6040628" y="12700"/>
                  </a:lnTo>
                  <a:lnTo>
                    <a:pt x="6040628" y="25400"/>
                  </a:lnTo>
                  <a:lnTo>
                    <a:pt x="12700" y="25400"/>
                  </a:lnTo>
                  <a:lnTo>
                    <a:pt x="12700" y="12700"/>
                  </a:lnTo>
                  <a:lnTo>
                    <a:pt x="25400" y="12700"/>
                  </a:lnTo>
                  <a:lnTo>
                    <a:pt x="25400" y="1519555"/>
                  </a:lnTo>
                  <a:lnTo>
                    <a:pt x="12700" y="1519555"/>
                  </a:lnTo>
                  <a:lnTo>
                    <a:pt x="12700" y="1506855"/>
                  </a:lnTo>
                  <a:moveTo>
                    <a:pt x="12700" y="1532255"/>
                  </a:moveTo>
                  <a:lnTo>
                    <a:pt x="0" y="1532255"/>
                  </a:lnTo>
                  <a:lnTo>
                    <a:pt x="0" y="0"/>
                  </a:lnTo>
                  <a:lnTo>
                    <a:pt x="6053328" y="0"/>
                  </a:lnTo>
                  <a:lnTo>
                    <a:pt x="6053328" y="1532255"/>
                  </a:lnTo>
                  <a:lnTo>
                    <a:pt x="12700" y="1532255"/>
                  </a:lnTo>
                  <a:close/>
                </a:path>
              </a:pathLst>
            </a:custGeom>
            <a:solidFill>
              <a:srgbClr val="1A1447"/>
            </a:solidFill>
          </p:spPr>
          <p:txBody>
            <a:bodyPr/>
            <a:lstStyle/>
            <a:p>
              <a:endParaRPr lang="fr-FR"/>
            </a:p>
          </p:txBody>
        </p:sp>
        <p:sp>
          <p:nvSpPr>
            <p:cNvPr id="27" name="Freeform 27"/>
            <p:cNvSpPr/>
            <p:nvPr/>
          </p:nvSpPr>
          <p:spPr>
            <a:xfrm>
              <a:off x="559435" y="179451"/>
              <a:ext cx="1947672" cy="416433"/>
            </a:xfrm>
            <a:custGeom>
              <a:avLst/>
              <a:gdLst/>
              <a:ahLst/>
              <a:cxnLst/>
              <a:rect l="l" t="t" r="r" b="b"/>
              <a:pathLst>
                <a:path w="1947672" h="416433">
                  <a:moveTo>
                    <a:pt x="0" y="416433"/>
                  </a:moveTo>
                  <a:lnTo>
                    <a:pt x="1947672" y="416433"/>
                  </a:lnTo>
                  <a:lnTo>
                    <a:pt x="1947672" y="0"/>
                  </a:lnTo>
                  <a:lnTo>
                    <a:pt x="0" y="0"/>
                  </a:lnTo>
                  <a:close/>
                </a:path>
              </a:pathLst>
            </a:custGeom>
            <a:solidFill>
              <a:srgbClr val="FFFFFF"/>
            </a:solidFill>
          </p:spPr>
          <p:txBody>
            <a:bodyPr/>
            <a:lstStyle/>
            <a:p>
              <a:endParaRPr lang="fr-FR"/>
            </a:p>
          </p:txBody>
        </p:sp>
        <p:sp>
          <p:nvSpPr>
            <p:cNvPr id="28" name="Freeform 28"/>
            <p:cNvSpPr/>
            <p:nvPr/>
          </p:nvSpPr>
          <p:spPr>
            <a:xfrm>
              <a:off x="5722620" y="63500"/>
              <a:ext cx="680339" cy="646176"/>
            </a:xfrm>
            <a:custGeom>
              <a:avLst/>
              <a:gdLst/>
              <a:ahLst/>
              <a:cxnLst/>
              <a:rect l="l" t="t" r="r" b="b"/>
              <a:pathLst>
                <a:path w="680339" h="646176">
                  <a:moveTo>
                    <a:pt x="340233" y="646049"/>
                  </a:moveTo>
                  <a:cubicBezTo>
                    <a:pt x="528066" y="646049"/>
                    <a:pt x="680339" y="501396"/>
                    <a:pt x="680339" y="322961"/>
                  </a:cubicBezTo>
                  <a:cubicBezTo>
                    <a:pt x="680339" y="144526"/>
                    <a:pt x="528066" y="0"/>
                    <a:pt x="340233" y="0"/>
                  </a:cubicBezTo>
                  <a:cubicBezTo>
                    <a:pt x="152400" y="0"/>
                    <a:pt x="0" y="144653"/>
                    <a:pt x="0" y="323088"/>
                  </a:cubicBezTo>
                  <a:cubicBezTo>
                    <a:pt x="0" y="501523"/>
                    <a:pt x="152273" y="646176"/>
                    <a:pt x="340106" y="646176"/>
                  </a:cubicBezTo>
                </a:path>
              </a:pathLst>
            </a:custGeom>
            <a:solidFill>
              <a:srgbClr val="1A1447"/>
            </a:solidFill>
          </p:spPr>
          <p:txBody>
            <a:bodyPr/>
            <a:lstStyle/>
            <a:p>
              <a:endParaRPr lang="fr-FR"/>
            </a:p>
          </p:txBody>
        </p:sp>
        <p:sp>
          <p:nvSpPr>
            <p:cNvPr id="29" name="Freeform 29"/>
            <p:cNvSpPr/>
            <p:nvPr/>
          </p:nvSpPr>
          <p:spPr>
            <a:xfrm>
              <a:off x="566674" y="1236472"/>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grpSp>
      <p:sp>
        <p:nvSpPr>
          <p:cNvPr id="30" name="TextBox 99"/>
          <p:cNvSpPr txBox="1"/>
          <p:nvPr/>
        </p:nvSpPr>
        <p:spPr>
          <a:xfrm>
            <a:off x="6672167" y="9979838"/>
            <a:ext cx="248917" cy="240665"/>
          </a:xfrm>
          <a:prstGeom prst="rect">
            <a:avLst/>
          </a:prstGeom>
        </p:spPr>
        <p:txBody>
          <a:bodyPr lIns="0" tIns="0" rIns="0" bIns="0" rtlCol="0" anchor="t">
            <a:spAutoFit/>
          </a:bodyPr>
          <a:lstStyle/>
          <a:p>
            <a:pPr algn="l">
              <a:lnSpc>
                <a:spcPts val="1959"/>
              </a:lnSpc>
            </a:pPr>
            <a:r>
              <a:rPr lang="en-US" sz="1399" b="1" spc="8" dirty="0">
                <a:solidFill>
                  <a:srgbClr val="231F20"/>
                </a:solidFill>
                <a:latin typeface="IBM Plex Sans Bold"/>
                <a:ea typeface="IBM Plex Sans Bold"/>
                <a:cs typeface="IBM Plex Sans Bold"/>
                <a:sym typeface="IBM Plex Sans Bold"/>
              </a:rPr>
              <a:t>25</a:t>
            </a:r>
          </a:p>
        </p:txBody>
      </p:sp>
      <p:sp>
        <p:nvSpPr>
          <p:cNvPr id="32" name="TextBox 32"/>
          <p:cNvSpPr txBox="1"/>
          <p:nvPr/>
        </p:nvSpPr>
        <p:spPr>
          <a:xfrm>
            <a:off x="643661" y="6581470"/>
            <a:ext cx="1773936" cy="179536"/>
          </a:xfrm>
          <a:prstGeom prst="rect">
            <a:avLst/>
          </a:prstGeom>
        </p:spPr>
        <p:txBody>
          <a:bodyPr wrap="square" lIns="0" tIns="0" rIns="0" bIns="0" rtlCol="0" anchor="t">
            <a:spAutoFit/>
          </a:bodyPr>
          <a:lstStyle/>
          <a:p>
            <a:pPr algn="l">
              <a:lnSpc>
                <a:spcPts val="1439"/>
              </a:lnSpc>
            </a:pPr>
            <a:r>
              <a:rPr lang="en-US" sz="1200" i="1" spc="4" dirty="0">
                <a:solidFill>
                  <a:srgbClr val="231F20"/>
                </a:solidFill>
                <a:latin typeface="IBM Plex Sans Italics"/>
                <a:ea typeface="IBM Plex Sans Italics"/>
                <a:cs typeface="IBM Plex Sans Italics"/>
                <a:sym typeface="IBM Plex Sans Italics"/>
              </a:rPr>
              <a:t>French Language &amp; culture every morning
Professionals Workshops, Seminars and Exhibitions
Project Management in Intercultural environment</a:t>
            </a:r>
          </a:p>
        </p:txBody>
      </p:sp>
      <p:sp>
        <p:nvSpPr>
          <p:cNvPr id="33" name="TextBox 33"/>
          <p:cNvSpPr txBox="1"/>
          <p:nvPr/>
        </p:nvSpPr>
        <p:spPr>
          <a:xfrm>
            <a:off x="798281" y="5606948"/>
            <a:ext cx="1856994" cy="179536"/>
          </a:xfrm>
          <a:prstGeom prst="rect">
            <a:avLst/>
          </a:prstGeom>
        </p:spPr>
        <p:txBody>
          <a:bodyPr wrap="square"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WELCOME VARIOUS BACHELOR BACKGROUNDS</a:t>
            </a:r>
          </a:p>
        </p:txBody>
      </p:sp>
      <p:sp>
        <p:nvSpPr>
          <p:cNvPr id="34" name="TextBox 35"/>
          <p:cNvSpPr txBox="1"/>
          <p:nvPr/>
        </p:nvSpPr>
        <p:spPr>
          <a:xfrm>
            <a:off x="618277" y="8558289"/>
            <a:ext cx="3238353" cy="179536"/>
          </a:xfrm>
          <a:prstGeom prst="rect">
            <a:avLst/>
          </a:prstGeom>
        </p:spPr>
        <p:txBody>
          <a:bodyPr wrap="square" lIns="0" tIns="0" rIns="0" bIns="0" rtlCol="0" anchor="t">
            <a:spAutoFit/>
          </a:bodyPr>
          <a:lstStyle/>
          <a:p>
            <a:pPr algn="l">
              <a:lnSpc>
                <a:spcPts val="1439"/>
              </a:lnSpc>
            </a:pPr>
            <a:r>
              <a:rPr lang="en-US" sz="1200" i="1" spc="4" dirty="0" err="1">
                <a:solidFill>
                  <a:srgbClr val="1A1447"/>
                </a:solidFill>
                <a:latin typeface="IBM Plex Sans Italics"/>
                <a:ea typeface="IBM Plex Sans Italics"/>
                <a:cs typeface="IBM Plex Sans Italics"/>
                <a:sym typeface="IBM Plex Sans Italics"/>
              </a:rPr>
              <a:t>• Product or Brand manager 
• International Marketing officer/manager 
• Key account manager
• International strategy/business manager 
• Purchase manager
• Supplychain specialist
</a:t>
            </a:r>
            <a:endParaRPr lang="en-US" sz="1200" i="1" spc="4" dirty="0">
              <a:solidFill>
                <a:srgbClr val="1A1447"/>
              </a:solidFill>
              <a:latin typeface="IBM Plex Sans Italics"/>
              <a:ea typeface="IBM Plex Sans Italics"/>
              <a:cs typeface="IBM Plex Sans Italics"/>
              <a:sym typeface="IBM Plex Sans Italics"/>
            </a:endParaRPr>
          </a:p>
        </p:txBody>
      </p:sp>
      <p:sp>
        <p:nvSpPr>
          <p:cNvPr id="35" name="TextBox 52"/>
          <p:cNvSpPr txBox="1"/>
          <p:nvPr/>
        </p:nvSpPr>
        <p:spPr>
          <a:xfrm>
            <a:off x="2445344" y="1281655"/>
            <a:ext cx="838810" cy="212174"/>
          </a:xfrm>
          <a:prstGeom prst="rect">
            <a:avLst/>
          </a:prstGeom>
        </p:spPr>
        <p:txBody>
          <a:bodyPr lIns="0" tIns="0" rIns="0" bIns="0" rtlCol="0" anchor="t">
            <a:spAutoFit/>
          </a:bodyPr>
          <a:lstStyle/>
          <a:p>
            <a:pPr algn="just">
              <a:lnSpc>
                <a:spcPts val="1783"/>
              </a:lnSpc>
            </a:pPr>
            <a:r>
              <a:rPr lang="en-US" sz="1200" spc="7" dirty="0">
                <a:solidFill>
                  <a:srgbClr val="464395"/>
                </a:solidFill>
                <a:latin typeface="IBM Plex Sans"/>
                <a:ea typeface="IBM Plex Sans"/>
                <a:cs typeface="IBM Plex Sans"/>
                <a:sym typeface="IBM Plex Sans"/>
              </a:rPr>
              <a:t>LANGUAGE</a:t>
            </a:r>
            <a:endParaRPr lang="en-US" sz="1200" i="1" spc="4" dirty="0">
              <a:solidFill>
                <a:srgbClr val="231F20"/>
              </a:solidFill>
              <a:latin typeface="IBM Plex Sans Italics"/>
              <a:ea typeface="IBM Plex Sans Italics"/>
              <a:cs typeface="IBM Plex Sans Italics"/>
              <a:sym typeface="IBM Plex Sans Italics"/>
            </a:endParaRPr>
          </a:p>
        </p:txBody>
      </p:sp>
      <p:sp>
        <p:nvSpPr>
          <p:cNvPr id="36" name="TextBox 38"/>
          <p:cNvSpPr txBox="1"/>
          <p:nvPr/>
        </p:nvSpPr>
        <p:spPr>
          <a:xfrm>
            <a:off x="3923062" y="1483624"/>
            <a:ext cx="951900" cy="212174"/>
          </a:xfrm>
          <a:prstGeom prst="rect">
            <a:avLst/>
          </a:prstGeom>
        </p:spPr>
        <p:txBody>
          <a:bodyPr lIns="0" tIns="0" rIns="0" bIns="0" rtlCol="0" anchor="t">
            <a:spAutoFit/>
          </a:bodyPr>
          <a:lstStyle/>
          <a:p>
            <a:pPr>
              <a:lnSpc>
                <a:spcPts val="1796"/>
              </a:lnSpc>
            </a:pPr>
            <a:r>
              <a:rPr lang="en-US" sz="1200" i="1" spc="7" dirty="0">
                <a:solidFill>
                  <a:srgbClr val="231F20"/>
                </a:solidFill>
                <a:latin typeface="IBM Plex Sans Italics"/>
                <a:ea typeface="IBM Plex Sans Italics"/>
                <a:cs typeface="IBM Plex Sans Italics"/>
                <a:sym typeface="IBM Plex Sans Italics"/>
              </a:rPr>
              <a:t>3-6 months experience</a:t>
            </a:r>
            <a:endParaRPr lang="en-US" sz="1200" i="1" spc="4" dirty="0">
              <a:solidFill>
                <a:srgbClr val="231F20"/>
              </a:solidFill>
              <a:latin typeface="IBM Plex Sans Italics"/>
              <a:ea typeface="IBM Plex Sans Italics"/>
              <a:cs typeface="IBM Plex Sans Italics"/>
              <a:sym typeface="IBM Plex Sans Italics"/>
            </a:endParaRPr>
          </a:p>
        </p:txBody>
      </p:sp>
      <p:sp>
        <p:nvSpPr>
          <p:cNvPr id="37" name="TextBox 36"/>
          <p:cNvSpPr txBox="1"/>
          <p:nvPr/>
        </p:nvSpPr>
        <p:spPr>
          <a:xfrm>
            <a:off x="2951845" y="6563801"/>
            <a:ext cx="1763097" cy="179536"/>
          </a:xfrm>
          <a:prstGeom prst="rect">
            <a:avLst/>
          </a:prstGeom>
        </p:spPr>
        <p:txBody>
          <a:bodyPr lIns="0" tIns="0" rIns="0" bIns="0" rtlCol="0" anchor="t">
            <a:spAutoFit/>
          </a:bodyPr>
          <a:lstStyle/>
          <a:p>
            <a:pPr algn="just">
              <a:lnSpc>
                <a:spcPts val="1439"/>
              </a:lnSpc>
            </a:pPr>
            <a:r>
              <a:rPr lang="en-US" sz="1200" i="1" spc="4" dirty="0">
                <a:solidFill>
                  <a:srgbClr val="231F20"/>
                </a:solidFill>
                <a:latin typeface="IBM Plex Sans Italics"/>
                <a:ea typeface="IBM Plex Sans Italics"/>
                <a:cs typeface="IBM Plex Sans Italics"/>
                <a:sym typeface="IBM Plex Sans Italics"/>
              </a:rPr>
              <a:t>Market analysis &amp; International Marketing
Case study and Digital Marketing practices
Purchasing &amp; Supplychain management
</a:t>
            </a:r>
          </a:p>
        </p:txBody>
      </p:sp>
      <p:sp>
        <p:nvSpPr>
          <p:cNvPr id="38" name="TextBox 37"/>
          <p:cNvSpPr txBox="1"/>
          <p:nvPr/>
        </p:nvSpPr>
        <p:spPr>
          <a:xfrm>
            <a:off x="2883389" y="5606948"/>
            <a:ext cx="1856994"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YOU CAN START FROM FRENCH BEGINNER</a:t>
            </a:r>
          </a:p>
        </p:txBody>
      </p:sp>
      <p:sp>
        <p:nvSpPr>
          <p:cNvPr id="39" name="TextBox 39"/>
          <p:cNvSpPr txBox="1"/>
          <p:nvPr/>
        </p:nvSpPr>
        <p:spPr>
          <a:xfrm>
            <a:off x="5196249" y="1527315"/>
            <a:ext cx="1306830" cy="179536"/>
          </a:xfrm>
          <a:prstGeom prst="rect">
            <a:avLst/>
          </a:prstGeom>
        </p:spPr>
        <p:txBody>
          <a:bodyPr lIns="0" tIns="0" rIns="0" bIns="0" rtlCol="0" anchor="t">
            <a:spAutoFit/>
          </a:bodyPr>
          <a:lstStyle/>
          <a:p>
            <a:pPr>
              <a:lnSpc>
                <a:spcPts val="1439"/>
              </a:lnSpc>
            </a:pPr>
            <a:r>
              <a:rPr lang="en-US" sz="1200" i="1" spc="4" dirty="0">
                <a:solidFill>
                  <a:srgbClr val="231F20"/>
                </a:solidFill>
                <a:latin typeface="IBM Plex Sans Italics"/>
                <a:ea typeface="IBM Plex Sans Italics"/>
                <a:cs typeface="IBM Plex Sans Italics"/>
                <a:sym typeface="IBM Plex Sans Italics"/>
              </a:rPr>
              <a:t>On file and interview</a:t>
            </a:r>
          </a:p>
        </p:txBody>
      </p:sp>
      <p:sp>
        <p:nvSpPr>
          <p:cNvPr id="40" name="TextBox 41"/>
          <p:cNvSpPr txBox="1"/>
          <p:nvPr/>
        </p:nvSpPr>
        <p:spPr>
          <a:xfrm>
            <a:off x="5127250" y="6542094"/>
            <a:ext cx="1456639" cy="179536"/>
          </a:xfrm>
          <a:prstGeom prst="rect">
            <a:avLst/>
          </a:prstGeom>
        </p:spPr>
        <p:txBody>
          <a:bodyPr lIns="0" tIns="0" rIns="0" bIns="0" rtlCol="0" anchor="t">
            <a:spAutoFit/>
          </a:bodyPr>
          <a:lstStyle/>
          <a:p>
            <a:pPr algn="l">
              <a:lnSpc>
                <a:spcPts val="1439"/>
              </a:lnSpc>
            </a:pPr>
            <a:r>
              <a:rPr lang="en-US" sz="1200" i="1" spc="4" dirty="0">
                <a:solidFill>
                  <a:srgbClr val="231F20"/>
                </a:solidFill>
                <a:latin typeface="IBM Plex Sans Italics"/>
                <a:ea typeface="IBM Plex Sans Italics"/>
                <a:cs typeface="IBM Plex Sans Italics"/>
                <a:sym typeface="IBM Plex Sans Italics"/>
              </a:rPr>
              <a:t>Corporate Finance &amp; Management
Business Model, Plan &amp; Development
Professional Networking and job hunting
</a:t>
            </a:r>
          </a:p>
        </p:txBody>
      </p:sp>
      <p:sp>
        <p:nvSpPr>
          <p:cNvPr id="41" name="TextBox 40"/>
          <p:cNvSpPr txBox="1"/>
          <p:nvPr/>
        </p:nvSpPr>
        <p:spPr>
          <a:xfrm>
            <a:off x="5130670" y="5606948"/>
            <a:ext cx="1641348"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DOUBLE DEGREE INCLUDING ONE RNCP</a:t>
            </a:r>
          </a:p>
        </p:txBody>
      </p:sp>
      <p:sp>
        <p:nvSpPr>
          <p:cNvPr id="42" name="TextBox 42"/>
          <p:cNvSpPr txBox="1"/>
          <p:nvPr/>
        </p:nvSpPr>
        <p:spPr>
          <a:xfrm>
            <a:off x="611800" y="2786767"/>
            <a:ext cx="6092133" cy="179536"/>
          </a:xfrm>
          <a:prstGeom prst="rect">
            <a:avLst/>
          </a:prstGeom>
        </p:spPr>
        <p:txBody>
          <a:bodyPr lIns="0" tIns="0" rIns="0" bIns="0" rtlCol="0" anchor="t">
            <a:spAutoFit/>
          </a:bodyPr>
          <a:lstStyle/>
          <a:p>
            <a:pPr algn="just">
              <a:lnSpc>
                <a:spcPts val="1439"/>
              </a:lnSpc>
            </a:pPr>
            <a:r>
              <a:rPr lang="en-US" sz="1200" spc="7" dirty="0">
                <a:solidFill>
                  <a:srgbClr val="FFFFFF"/>
                </a:solidFill>
                <a:latin typeface="IBM Plex Sans"/>
                <a:ea typeface="IBM Plex Sans"/>
                <a:cs typeface="IBM Plex Sans"/>
                <a:sym typeface="IBM Plex Sans"/>
              </a:rPr>
              <a:t>The Supply Chain and International Management (SCIM) allows you to acquire skills in management of international operations.
This course aims to train technical managers capable of evolving in International Trade companies. Initial knowledge in International Trade / Logistics / Purchasing is necessary to be able to follow this training.</a:t>
            </a:r>
          </a:p>
        </p:txBody>
      </p:sp>
      <p:sp>
        <p:nvSpPr>
          <p:cNvPr id="43" name="TextBox 43"/>
          <p:cNvSpPr txBox="1"/>
          <p:nvPr/>
        </p:nvSpPr>
        <p:spPr>
          <a:xfrm>
            <a:off x="6278525" y="429625"/>
            <a:ext cx="525475" cy="397269"/>
          </a:xfrm>
          <a:prstGeom prst="rect">
            <a:avLst/>
          </a:prstGeom>
        </p:spPr>
        <p:txBody>
          <a:bodyPr lIns="0" tIns="0" rIns="0" bIns="0" rtlCol="0" anchor="t">
            <a:spAutoFit/>
          </a:bodyPr>
          <a:lstStyle/>
          <a:p>
            <a:pPr algn="ctr">
              <a:lnSpc>
                <a:spcPts val="1660"/>
              </a:lnSpc>
            </a:pPr>
            <a:r>
              <a:rPr lang="en-US" sz="1399" b="1" spc="8" dirty="0">
                <a:solidFill>
                  <a:srgbClr val="FFFFFF"/>
                </a:solidFill>
                <a:latin typeface="IBM Plex Sans Bold"/>
                <a:ea typeface="IBM Plex Sans Bold"/>
                <a:cs typeface="IBM Plex Sans Bold"/>
                <a:sym typeface="IBM Plex Sans Bold"/>
              </a:rPr>
              <a:t>2 </a:t>
            </a:r>
          </a:p>
          <a:p>
            <a:pPr algn="l">
              <a:lnSpc>
                <a:spcPts val="1423"/>
              </a:lnSpc>
            </a:pPr>
            <a:r>
              <a:rPr lang="en-US" sz="1200" b="1" spc="7" dirty="0">
                <a:solidFill>
                  <a:srgbClr val="FFFFFF"/>
                </a:solidFill>
                <a:latin typeface="IBM Plex Sans Bold"/>
                <a:ea typeface="IBM Plex Sans Bold"/>
                <a:cs typeface="IBM Plex Sans Bold"/>
                <a:sym typeface="IBM Plex Sans Bold"/>
              </a:rPr>
              <a:t>YEARS</a:t>
            </a:r>
          </a:p>
        </p:txBody>
      </p:sp>
      <p:sp>
        <p:nvSpPr>
          <p:cNvPr id="44" name="TextBox 44"/>
          <p:cNvSpPr txBox="1"/>
          <p:nvPr/>
        </p:nvSpPr>
        <p:spPr>
          <a:xfrm>
            <a:off x="2560053" y="10301611"/>
            <a:ext cx="2515629" cy="151428"/>
          </a:xfrm>
          <a:prstGeom prst="rect">
            <a:avLst/>
          </a:prstGeom>
        </p:spPr>
        <p:txBody>
          <a:bodyPr lIns="0" tIns="0" rIns="0" bIns="0" rtlCol="0" anchor="t">
            <a:spAutoFit/>
          </a:bodyPr>
          <a:lstStyle/>
          <a:p>
            <a:pPr algn="l">
              <a:lnSpc>
                <a:spcPts val="1260"/>
              </a:lnSpc>
            </a:pPr>
            <a:r>
              <a:rPr lang="en-US" sz="900" i="1" spc="25" dirty="0" err="1">
                <a:solidFill>
                  <a:srgbClr val="939496"/>
                </a:solidFill>
                <a:latin typeface="IBM Plex Sans Italics"/>
                <a:ea typeface="IBM Plex Sans Italics"/>
                <a:cs typeface="IBM Plex Sans Italics"/>
                <a:sym typeface="IBM Plex Sans Italics"/>
              </a:rPr>
              <a:t>Etablissement</a:t>
            </a:r>
            <a:r>
              <a:rPr lang="en-US" sz="900" i="1" spc="25" dirty="0">
                <a:solidFill>
                  <a:srgbClr val="939496"/>
                </a:solidFill>
                <a:latin typeface="IBM Plex Sans Italics"/>
                <a:ea typeface="IBM Plex Sans Italics"/>
                <a:cs typeface="IBM Plex Sans Italics"/>
                <a:sym typeface="IBM Plex Sans Italics"/>
              </a:rPr>
              <a:t> </a:t>
            </a:r>
            <a:r>
              <a:rPr lang="en-US" sz="900" i="1" spc="25" dirty="0" err="1">
                <a:solidFill>
                  <a:srgbClr val="939496"/>
                </a:solidFill>
                <a:latin typeface="IBM Plex Sans Italics"/>
                <a:ea typeface="IBM Plex Sans Italics"/>
                <a:cs typeface="IBM Plex Sans Italics"/>
                <a:sym typeface="IBM Plex Sans Italics"/>
              </a:rPr>
              <a:t>d’enseignement</a:t>
            </a:r>
            <a:r>
              <a:rPr lang="en-US" sz="900" i="1" spc="25" dirty="0">
                <a:solidFill>
                  <a:srgbClr val="939496"/>
                </a:solidFill>
                <a:latin typeface="IBM Plex Sans Italics"/>
                <a:ea typeface="IBM Plex Sans Italics"/>
                <a:cs typeface="IBM Plex Sans Italics"/>
                <a:sym typeface="IBM Plex Sans Italics"/>
              </a:rPr>
              <a:t> supérieur </a:t>
            </a:r>
            <a:r>
              <a:rPr lang="en-US" sz="900" i="1" spc="25" dirty="0" err="1">
                <a:solidFill>
                  <a:srgbClr val="939496"/>
                </a:solidFill>
                <a:latin typeface="IBM Plex Sans Italics"/>
                <a:ea typeface="IBM Plex Sans Italics"/>
                <a:cs typeface="IBM Plex Sans Italics"/>
                <a:sym typeface="IBM Plex Sans Italics"/>
              </a:rPr>
              <a:t>privé</a:t>
            </a:r>
            <a:endParaRPr lang="en-US" sz="900" i="1" spc="25" dirty="0">
              <a:solidFill>
                <a:srgbClr val="939496"/>
              </a:solidFill>
              <a:latin typeface="IBM Plex Sans Italics"/>
              <a:ea typeface="IBM Plex Sans Italics"/>
              <a:cs typeface="IBM Plex Sans Italics"/>
              <a:sym typeface="IBM Plex Sans Italics"/>
            </a:endParaRPr>
          </a:p>
        </p:txBody>
      </p:sp>
      <p:sp>
        <p:nvSpPr>
          <p:cNvPr id="45" name="TextBox 46"/>
          <p:cNvSpPr txBox="1"/>
          <p:nvPr/>
        </p:nvSpPr>
        <p:spPr>
          <a:xfrm>
            <a:off x="626278" y="6127490"/>
            <a:ext cx="3837772"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TEACHING UNITS</a:t>
            </a:r>
          </a:p>
        </p:txBody>
      </p:sp>
      <p:sp>
        <p:nvSpPr>
          <p:cNvPr id="46" name="TextBox 45"/>
          <p:cNvSpPr txBox="1"/>
          <p:nvPr/>
        </p:nvSpPr>
        <p:spPr>
          <a:xfrm>
            <a:off x="618277" y="8095164"/>
            <a:ext cx="3464773" cy="299056"/>
          </a:xfrm>
          <a:prstGeom prst="rect">
            <a:avLst/>
          </a:prstGeom>
        </p:spPr>
        <p:txBody>
          <a:bodyPr wrap="square" lIns="0" tIns="0" rIns="0" bIns="0" rtlCol="0" anchor="t">
            <a:spAutoFit/>
          </a:bodyPr>
          <a:lstStyle/>
          <a:p>
            <a:pPr algn="l">
              <a:lnSpc>
                <a:spcPts val="2520"/>
              </a:lnSpc>
            </a:pPr>
            <a:r>
              <a:rPr lang="en-US" sz="1800" b="1" i="1">
                <a:solidFill>
                  <a:srgbClr val="EA8C39"/>
                </a:solidFill>
                <a:latin typeface="IBM Plex Sans Bold Italics"/>
                <a:ea typeface="IBM Plex Sans Bold Italics"/>
                <a:cs typeface="IBM Plex Sans Bold Italics"/>
                <a:sym typeface="IBM Plex Sans Bold Italics"/>
              </a:rPr>
              <a:t>OCCUPATIONS</a:t>
            </a:r>
          </a:p>
        </p:txBody>
      </p:sp>
      <p:sp>
        <p:nvSpPr>
          <p:cNvPr id="47" name="TextBox 47"/>
          <p:cNvSpPr txBox="1"/>
          <p:nvPr/>
        </p:nvSpPr>
        <p:spPr>
          <a:xfrm>
            <a:off x="600894" y="4421000"/>
            <a:ext cx="386315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TOP3 - KEY POINTS</a:t>
            </a:r>
          </a:p>
        </p:txBody>
      </p:sp>
      <p:sp>
        <p:nvSpPr>
          <p:cNvPr id="48" name="TextBox 48"/>
          <p:cNvSpPr txBox="1"/>
          <p:nvPr/>
        </p:nvSpPr>
        <p:spPr>
          <a:xfrm>
            <a:off x="1127645" y="915400"/>
            <a:ext cx="5150879" cy="299056"/>
          </a:xfrm>
          <a:prstGeom prst="rect">
            <a:avLst/>
          </a:prstGeom>
        </p:spPr>
        <p:txBody>
          <a:bodyPr wrap="square" lIns="0" tIns="0" rIns="0" bIns="0" rtlCol="0" anchor="t">
            <a:spAutoFit/>
          </a:bodyPr>
          <a:lstStyle/>
          <a:p>
            <a:pPr algn="l">
              <a:lnSpc>
                <a:spcPts val="2520"/>
              </a:lnSpc>
            </a:pPr>
            <a:r>
              <a:rPr lang="en-US" sz="1800" b="1" spc="7" dirty="0">
                <a:solidFill>
                  <a:srgbClr val="1A1447"/>
                </a:solidFill>
                <a:latin typeface="IBM Plex Sans Bold"/>
                <a:ea typeface="IBM Plex Sans Bold"/>
                <a:cs typeface="IBM Plex Sans Bold"/>
                <a:sym typeface="IBM Plex Sans Bold"/>
              </a:rPr>
              <a:t>SUPPLY CHAIN AND INTL MANAGEMENT
</a:t>
            </a:r>
          </a:p>
        </p:txBody>
      </p:sp>
      <p:sp>
        <p:nvSpPr>
          <p:cNvPr id="49" name="TextBox 49"/>
          <p:cNvSpPr txBox="1"/>
          <p:nvPr/>
        </p:nvSpPr>
        <p:spPr>
          <a:xfrm>
            <a:off x="5150644" y="1289818"/>
            <a:ext cx="783022" cy="192491"/>
          </a:xfrm>
          <a:prstGeom prst="rect">
            <a:avLst/>
          </a:prstGeom>
        </p:spPr>
        <p:txBody>
          <a:bodyPr lIns="0" tIns="0" rIns="0" bIns="0" rtlCol="0" anchor="t">
            <a:spAutoFit/>
          </a:bodyPr>
          <a:lstStyle/>
          <a:p>
            <a:pPr algn="l">
              <a:lnSpc>
                <a:spcPts val="1539"/>
              </a:lnSpc>
            </a:pPr>
            <a:r>
              <a:rPr lang="en-US" sz="1100" spc="6" dirty="0">
                <a:solidFill>
                  <a:srgbClr val="464395"/>
                </a:solidFill>
                <a:latin typeface="IBM Plex Sans"/>
                <a:ea typeface="IBM Plex Sans"/>
                <a:cs typeface="IBM Plex Sans"/>
                <a:sym typeface="IBM Plex Sans"/>
              </a:rPr>
              <a:t>ADMISSION</a:t>
            </a:r>
          </a:p>
        </p:txBody>
      </p:sp>
      <p:sp>
        <p:nvSpPr>
          <p:cNvPr id="50" name="TextBox 50"/>
          <p:cNvSpPr txBox="1"/>
          <p:nvPr/>
        </p:nvSpPr>
        <p:spPr>
          <a:xfrm>
            <a:off x="1107748" y="411985"/>
            <a:ext cx="1496263" cy="405699"/>
          </a:xfrm>
          <a:prstGeom prst="rect">
            <a:avLst/>
          </a:prstGeom>
        </p:spPr>
        <p:txBody>
          <a:bodyPr lIns="0" tIns="0" rIns="0" bIns="0" rtlCol="0" anchor="t">
            <a:spAutoFit/>
          </a:bodyPr>
          <a:lstStyle/>
          <a:p>
            <a:pPr algn="l">
              <a:lnSpc>
                <a:spcPts val="3359"/>
              </a:lnSpc>
            </a:pPr>
            <a:r>
              <a:rPr lang="en-US" sz="2400" b="1" spc="14" dirty="0">
                <a:solidFill>
                  <a:srgbClr val="231F20"/>
                </a:solidFill>
                <a:latin typeface="IBM Plex Sans Bold"/>
                <a:ea typeface="IBM Plex Sans Bold"/>
                <a:cs typeface="IBM Plex Sans Bold"/>
                <a:sym typeface="IBM Plex Sans Bold"/>
              </a:rPr>
              <a:t>MASTERE</a:t>
            </a:r>
          </a:p>
        </p:txBody>
      </p:sp>
      <p:sp>
        <p:nvSpPr>
          <p:cNvPr id="52" name="TextBox 51">
            <a:extLst>
              <a:ext uri="{FF2B5EF4-FFF2-40B4-BE49-F238E27FC236}">
                <a16:creationId xmlns:a16="http://schemas.microsoft.com/office/drawing/2014/main" id="{08B6434F-E251-F3F4-A8EE-0DB40DADF62C}"/>
              </a:ext>
            </a:extLst>
          </p:cNvPr>
          <p:cNvSpPr txBox="1"/>
          <p:nvPr/>
        </p:nvSpPr>
        <p:spPr>
          <a:xfrm>
            <a:off x="1256030" y="1299715"/>
            <a:ext cx="1040102" cy="192938"/>
          </a:xfrm>
          <a:prstGeom prst="rect">
            <a:avLst/>
          </a:prstGeom>
        </p:spPr>
        <p:txBody>
          <a:bodyPr wrap="square" lIns="0" tIns="0" rIns="0" bIns="0" rtlCol="0" anchor="t">
            <a:spAutoFit/>
          </a:bodyPr>
          <a:lstStyle/>
          <a:p>
            <a:pPr algn="just">
              <a:lnSpc>
                <a:spcPts val="1614"/>
              </a:lnSpc>
            </a:pPr>
            <a:r>
              <a:rPr lang="en-US" sz="1200" spc="7" dirty="0">
                <a:solidFill>
                  <a:srgbClr val="464395"/>
                </a:solidFill>
                <a:latin typeface="IBM Plex Sans"/>
                <a:ea typeface="IBM Plex Sans"/>
                <a:cs typeface="IBM Plex Sans"/>
                <a:sym typeface="IBM Plex Sans"/>
              </a:rPr>
              <a:t>2 INTAKES</a:t>
            </a:r>
            <a:endParaRPr lang="en-US" sz="1200" i="1" spc="4" dirty="0">
              <a:solidFill>
                <a:srgbClr val="231F20"/>
              </a:solidFill>
              <a:latin typeface="IBM Plex Sans Italics"/>
              <a:ea typeface="IBM Plex Sans Italics"/>
              <a:cs typeface="IBM Plex Sans Italics"/>
              <a:sym typeface="IBM Plex Sans Italics"/>
            </a:endParaRPr>
          </a:p>
        </p:txBody>
      </p:sp>
      <p:sp>
        <p:nvSpPr>
          <p:cNvPr id="53" name="TextBox 31">
            <a:extLst>
              <a:ext uri="{FF2B5EF4-FFF2-40B4-BE49-F238E27FC236}">
                <a16:creationId xmlns:a16="http://schemas.microsoft.com/office/drawing/2014/main" id="{63339F6C-44AA-C06C-C876-B9C66129B42B}"/>
              </a:ext>
            </a:extLst>
          </p:cNvPr>
          <p:cNvSpPr txBox="1"/>
          <p:nvPr/>
        </p:nvSpPr>
        <p:spPr>
          <a:xfrm>
            <a:off x="1252559" y="1505911"/>
            <a:ext cx="812873" cy="192938"/>
          </a:xfrm>
          <a:prstGeom prst="rect">
            <a:avLst/>
          </a:prstGeom>
        </p:spPr>
        <p:txBody>
          <a:bodyPr lIns="0" tIns="0" rIns="0" bIns="0" rtlCol="0" anchor="t">
            <a:spAutoFit/>
          </a:bodyPr>
          <a:lstStyle/>
          <a:p>
            <a:pPr>
              <a:lnSpc>
                <a:spcPts val="1614"/>
              </a:lnSpc>
            </a:pPr>
            <a:r>
              <a:rPr lang="en-US" sz="1200" i="1" spc="7" dirty="0">
                <a:solidFill>
                  <a:srgbClr val="231F20"/>
                </a:solidFill>
                <a:latin typeface="IBM Plex Sans Italics"/>
                <a:ea typeface="IBM Plex Sans Italics"/>
                <a:cs typeface="IBM Plex Sans Italics"/>
                <a:sym typeface="IBM Plex Sans Italics"/>
              </a:rPr>
              <a:t>Fall Spring</a:t>
            </a:r>
            <a:endParaRPr lang="en-US" sz="1200" i="1" spc="4" dirty="0">
              <a:solidFill>
                <a:srgbClr val="231F20"/>
              </a:solidFill>
              <a:latin typeface="IBM Plex Sans Italics"/>
              <a:ea typeface="IBM Plex Sans Italics"/>
              <a:cs typeface="IBM Plex Sans Italics"/>
              <a:sym typeface="IBM Plex Sans Italics"/>
            </a:endParaRPr>
          </a:p>
        </p:txBody>
      </p:sp>
      <p:sp>
        <p:nvSpPr>
          <p:cNvPr id="55" name="TextBox 34">
            <a:extLst>
              <a:ext uri="{FF2B5EF4-FFF2-40B4-BE49-F238E27FC236}">
                <a16:creationId xmlns:a16="http://schemas.microsoft.com/office/drawing/2014/main" id="{7F360BAA-61BF-FE8B-0AC4-A991BC941086}"/>
              </a:ext>
            </a:extLst>
          </p:cNvPr>
          <p:cNvSpPr txBox="1"/>
          <p:nvPr/>
        </p:nvSpPr>
        <p:spPr>
          <a:xfrm>
            <a:off x="2467440" y="1508374"/>
            <a:ext cx="838811" cy="221792"/>
          </a:xfrm>
          <a:prstGeom prst="rect">
            <a:avLst/>
          </a:prstGeom>
        </p:spPr>
        <p:txBody>
          <a:bodyPr lIns="0" tIns="0" rIns="0" bIns="0" rtlCol="0" anchor="t">
            <a:spAutoFit/>
          </a:bodyPr>
          <a:lstStyle/>
          <a:p>
            <a:pPr>
              <a:lnSpc>
                <a:spcPts val="1908"/>
              </a:lnSpc>
            </a:pPr>
            <a:r>
              <a:rPr lang="en-US" sz="1200" i="1" spc="4" dirty="0" err="1">
                <a:solidFill>
                  <a:srgbClr val="231F20"/>
                </a:solidFill>
                <a:latin typeface="IBM Plex Sans Italics"/>
                <a:ea typeface="IBM Plex Sans Italics"/>
                <a:cs typeface="IBM Plex Sans Italics"/>
                <a:sym typeface="IBM Plex Sans Italics"/>
              </a:rPr>
              <a:t>English &amp; French</a:t>
            </a:r>
            <a:r>
              <a:rPr lang="en-US" sz="1200" i="1" spc="4" dirty="0">
                <a:solidFill>
                  <a:srgbClr val="231F20"/>
                </a:solidFill>
                <a:latin typeface="IBM Plex Sans Italics"/>
                <a:ea typeface="IBM Plex Sans Italics"/>
                <a:cs typeface="IBM Plex Sans Italics"/>
                <a:sym typeface="IBM Plex Sans Italics"/>
              </a:rPr>
              <a:t/>
            </a:r>
          </a:p>
        </p:txBody>
      </p:sp>
      <p:sp>
        <p:nvSpPr>
          <p:cNvPr id="56" name="TextBox 53">
            <a:extLst>
              <a:ext uri="{FF2B5EF4-FFF2-40B4-BE49-F238E27FC236}">
                <a16:creationId xmlns:a16="http://schemas.microsoft.com/office/drawing/2014/main" id="{C7B0528E-AFDC-2B75-9630-CDE5B04D540C}"/>
              </a:ext>
            </a:extLst>
          </p:cNvPr>
          <p:cNvSpPr txBox="1"/>
          <p:nvPr/>
        </p:nvSpPr>
        <p:spPr>
          <a:xfrm>
            <a:off x="3909566" y="1257967"/>
            <a:ext cx="1091866" cy="212174"/>
          </a:xfrm>
          <a:prstGeom prst="rect">
            <a:avLst/>
          </a:prstGeom>
        </p:spPr>
        <p:txBody>
          <a:bodyPr lIns="0" tIns="0" rIns="0" bIns="0" rtlCol="0" anchor="t">
            <a:spAutoFit/>
          </a:bodyPr>
          <a:lstStyle/>
          <a:p>
            <a:pPr algn="just">
              <a:lnSpc>
                <a:spcPts val="1796"/>
              </a:lnSpc>
            </a:pPr>
            <a:r>
              <a:rPr lang="en-US" sz="1200" spc="4" dirty="0">
                <a:solidFill>
                  <a:srgbClr val="464395"/>
                </a:solidFill>
                <a:latin typeface="IBM Plex Sans"/>
                <a:ea typeface="IBM Plex Sans"/>
                <a:cs typeface="IBM Plex Sans"/>
                <a:sym typeface="IBM Plex Sans"/>
              </a:rPr>
              <a:t>INTERNSHIP</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pSp>
        <p:nvGrpSpPr>
          <p:cNvPr id="2" name="Group 2"/>
          <p:cNvGrpSpPr>
            <a:grpSpLocks noChangeAspect="1"/>
          </p:cNvGrpSpPr>
          <p:nvPr/>
        </p:nvGrpSpPr>
        <p:grpSpPr>
          <a:xfrm>
            <a:off x="1202512" y="4924130"/>
            <a:ext cx="762505" cy="679580"/>
            <a:chOff x="0" y="0"/>
            <a:chExt cx="762495" cy="679577"/>
          </a:xfrm>
        </p:grpSpPr>
        <p:sp>
          <p:nvSpPr>
            <p:cNvPr id="3" name="Freeform 3"/>
            <p:cNvSpPr/>
            <p:nvPr/>
          </p:nvSpPr>
          <p:spPr>
            <a:xfrm>
              <a:off x="63500" y="63500"/>
              <a:ext cx="635508" cy="552577"/>
            </a:xfrm>
            <a:custGeom>
              <a:avLst/>
              <a:gdLst/>
              <a:ahLst/>
              <a:cxnLst/>
              <a:rect l="l" t="t" r="r" b="b"/>
              <a:pathLst>
                <a:path w="635508" h="552577">
                  <a:moveTo>
                    <a:pt x="631698" y="290322"/>
                  </a:moveTo>
                  <a:lnTo>
                    <a:pt x="487045" y="538480"/>
                  </a:lnTo>
                  <a:cubicBezTo>
                    <a:pt x="481965" y="547243"/>
                    <a:pt x="472567" y="552577"/>
                    <a:pt x="462407" y="552577"/>
                  </a:cubicBezTo>
                  <a:lnTo>
                    <a:pt x="173101" y="552577"/>
                  </a:lnTo>
                  <a:cubicBezTo>
                    <a:pt x="162941" y="552577"/>
                    <a:pt x="153543" y="547243"/>
                    <a:pt x="148463" y="538480"/>
                  </a:cubicBezTo>
                  <a:lnTo>
                    <a:pt x="3810" y="290322"/>
                  </a:lnTo>
                  <a:cubicBezTo>
                    <a:pt x="-1270" y="281559"/>
                    <a:pt x="-1270" y="270891"/>
                    <a:pt x="3810" y="262128"/>
                  </a:cubicBezTo>
                  <a:lnTo>
                    <a:pt x="148463" y="14097"/>
                  </a:lnTo>
                  <a:cubicBezTo>
                    <a:pt x="153543" y="5334"/>
                    <a:pt x="162941" y="0"/>
                    <a:pt x="173101" y="0"/>
                  </a:cubicBezTo>
                  <a:lnTo>
                    <a:pt x="462407" y="0"/>
                  </a:lnTo>
                  <a:cubicBezTo>
                    <a:pt x="472567" y="0"/>
                    <a:pt x="481965" y="5334"/>
                    <a:pt x="487045" y="14097"/>
                  </a:cubicBezTo>
                  <a:lnTo>
                    <a:pt x="631698" y="262128"/>
                  </a:lnTo>
                  <a:cubicBezTo>
                    <a:pt x="636778" y="270891"/>
                    <a:pt x="636778" y="281559"/>
                    <a:pt x="631698" y="290322"/>
                  </a:cubicBezTo>
                </a:path>
              </a:pathLst>
            </a:custGeom>
            <a:solidFill>
              <a:srgbClr val="7DE314"/>
            </a:solidFill>
          </p:spPr>
          <p:txBody>
            <a:bodyPr/>
            <a:lstStyle/>
            <a:p>
              <a:endParaRPr lang="fr-FR"/>
            </a:p>
          </p:txBody>
        </p:sp>
        <p:sp>
          <p:nvSpPr>
            <p:cNvPr id="4" name="Freeform 4"/>
            <p:cNvSpPr/>
            <p:nvPr/>
          </p:nvSpPr>
          <p:spPr>
            <a:xfrm>
              <a:off x="260223" y="145923"/>
              <a:ext cx="438785" cy="470027"/>
            </a:xfrm>
            <a:custGeom>
              <a:avLst/>
              <a:gdLst/>
              <a:ahLst/>
              <a:cxnLst/>
              <a:rect l="l" t="t" r="r" b="b"/>
              <a:pathLst>
                <a:path w="438785" h="470027">
                  <a:moveTo>
                    <a:pt x="261239" y="0"/>
                  </a:moveTo>
                  <a:lnTo>
                    <a:pt x="366014" y="179705"/>
                  </a:lnTo>
                  <a:cubicBezTo>
                    <a:pt x="371094" y="188468"/>
                    <a:pt x="371094" y="199136"/>
                    <a:pt x="366014" y="207899"/>
                  </a:cubicBezTo>
                  <a:lnTo>
                    <a:pt x="255905" y="396875"/>
                  </a:lnTo>
                  <a:cubicBezTo>
                    <a:pt x="250825" y="405638"/>
                    <a:pt x="241427" y="410972"/>
                    <a:pt x="231267" y="410972"/>
                  </a:cubicBezTo>
                  <a:lnTo>
                    <a:pt x="10795" y="410972"/>
                  </a:lnTo>
                  <a:cubicBezTo>
                    <a:pt x="7112" y="410972"/>
                    <a:pt x="3429" y="410210"/>
                    <a:pt x="0" y="408813"/>
                  </a:cubicBezTo>
                  <a:lnTo>
                    <a:pt x="61849" y="470027"/>
                  </a:lnTo>
                  <a:lnTo>
                    <a:pt x="265684" y="470027"/>
                  </a:lnTo>
                  <a:cubicBezTo>
                    <a:pt x="275844" y="470027"/>
                    <a:pt x="285242" y="464693"/>
                    <a:pt x="290322" y="455930"/>
                  </a:cubicBezTo>
                  <a:lnTo>
                    <a:pt x="434975" y="208026"/>
                  </a:lnTo>
                  <a:cubicBezTo>
                    <a:pt x="437515" y="203708"/>
                    <a:pt x="438785" y="198755"/>
                    <a:pt x="438785" y="193929"/>
                  </a:cubicBezTo>
                  <a:lnTo>
                    <a:pt x="437515" y="184150"/>
                  </a:lnTo>
                  <a:lnTo>
                    <a:pt x="424434" y="161671"/>
                  </a:lnTo>
                  <a:close/>
                </a:path>
              </a:pathLst>
            </a:custGeom>
            <a:solidFill>
              <a:srgbClr val="3DC903"/>
            </a:solidFill>
          </p:spPr>
          <p:txBody>
            <a:bodyPr/>
            <a:lstStyle/>
            <a:p>
              <a:endParaRPr lang="fr-FR"/>
            </a:p>
          </p:txBody>
        </p:sp>
        <p:sp>
          <p:nvSpPr>
            <p:cNvPr id="5" name="Freeform 5"/>
            <p:cNvSpPr/>
            <p:nvPr/>
          </p:nvSpPr>
          <p:spPr>
            <a:xfrm>
              <a:off x="132461" y="122682"/>
              <a:ext cx="497459" cy="434213"/>
            </a:xfrm>
            <a:custGeom>
              <a:avLst/>
              <a:gdLst/>
              <a:ahLst/>
              <a:cxnLst/>
              <a:rect l="l" t="t" r="r" b="b"/>
              <a:pathLst>
                <a:path w="497459" h="434213">
                  <a:moveTo>
                    <a:pt x="493776" y="231140"/>
                  </a:moveTo>
                  <a:lnTo>
                    <a:pt x="383667" y="420116"/>
                  </a:lnTo>
                  <a:cubicBezTo>
                    <a:pt x="378587" y="428879"/>
                    <a:pt x="369189" y="434213"/>
                    <a:pt x="359029" y="434213"/>
                  </a:cubicBezTo>
                  <a:lnTo>
                    <a:pt x="138557" y="434213"/>
                  </a:lnTo>
                  <a:cubicBezTo>
                    <a:pt x="134747" y="434213"/>
                    <a:pt x="131191" y="433451"/>
                    <a:pt x="127762" y="432054"/>
                  </a:cubicBezTo>
                  <a:lnTo>
                    <a:pt x="127635" y="432054"/>
                  </a:lnTo>
                  <a:lnTo>
                    <a:pt x="117094" y="425577"/>
                  </a:lnTo>
                  <a:lnTo>
                    <a:pt x="3810" y="231140"/>
                  </a:lnTo>
                  <a:cubicBezTo>
                    <a:pt x="-1270" y="222377"/>
                    <a:pt x="-1270" y="211709"/>
                    <a:pt x="3810" y="202946"/>
                  </a:cubicBezTo>
                  <a:lnTo>
                    <a:pt x="113919" y="14097"/>
                  </a:lnTo>
                  <a:cubicBezTo>
                    <a:pt x="118999" y="5334"/>
                    <a:pt x="128397" y="0"/>
                    <a:pt x="138557" y="0"/>
                  </a:cubicBezTo>
                  <a:lnTo>
                    <a:pt x="358902" y="0"/>
                  </a:lnTo>
                  <a:cubicBezTo>
                    <a:pt x="369062" y="0"/>
                    <a:pt x="378460" y="5334"/>
                    <a:pt x="383540" y="14097"/>
                  </a:cubicBezTo>
                  <a:lnTo>
                    <a:pt x="493649" y="203073"/>
                  </a:lnTo>
                  <a:cubicBezTo>
                    <a:pt x="498729" y="211836"/>
                    <a:pt x="498729" y="222504"/>
                    <a:pt x="493649" y="231267"/>
                  </a:cubicBezTo>
                </a:path>
              </a:pathLst>
            </a:custGeom>
            <a:solidFill>
              <a:srgbClr val="FFFFFF"/>
            </a:solidFill>
          </p:spPr>
          <p:txBody>
            <a:bodyPr/>
            <a:lstStyle/>
            <a:p>
              <a:endParaRPr lang="fr-FR"/>
            </a:p>
          </p:txBody>
        </p:sp>
        <p:sp>
          <p:nvSpPr>
            <p:cNvPr id="6" name="Freeform 6"/>
            <p:cNvSpPr/>
            <p:nvPr/>
          </p:nvSpPr>
          <p:spPr>
            <a:xfrm>
              <a:off x="260477" y="267970"/>
              <a:ext cx="120269" cy="140081"/>
            </a:xfrm>
            <a:custGeom>
              <a:avLst/>
              <a:gdLst/>
              <a:ahLst/>
              <a:cxnLst/>
              <a:rect l="l" t="t" r="r" b="b"/>
              <a:pathLst>
                <a:path w="120269" h="140081">
                  <a:moveTo>
                    <a:pt x="120269" y="70231"/>
                  </a:moveTo>
                  <a:lnTo>
                    <a:pt x="115697" y="98298"/>
                  </a:lnTo>
                  <a:cubicBezTo>
                    <a:pt x="112649" y="106807"/>
                    <a:pt x="108458" y="114173"/>
                    <a:pt x="103124" y="120396"/>
                  </a:cubicBezTo>
                  <a:lnTo>
                    <a:pt x="91440" y="131445"/>
                  </a:lnTo>
                  <a:cubicBezTo>
                    <a:pt x="76708" y="138303"/>
                    <a:pt x="68707" y="140081"/>
                    <a:pt x="60198" y="140081"/>
                  </a:cubicBezTo>
                  <a:lnTo>
                    <a:pt x="43434" y="138430"/>
                  </a:lnTo>
                  <a:cubicBezTo>
                    <a:pt x="28829" y="131572"/>
                    <a:pt x="22479" y="126619"/>
                    <a:pt x="17145" y="120396"/>
                  </a:cubicBezTo>
                  <a:lnTo>
                    <a:pt x="4572" y="98298"/>
                  </a:lnTo>
                  <a:cubicBezTo>
                    <a:pt x="1524" y="89789"/>
                    <a:pt x="0" y="80391"/>
                    <a:pt x="0" y="70231"/>
                  </a:cubicBezTo>
                  <a:lnTo>
                    <a:pt x="4572" y="42164"/>
                  </a:lnTo>
                  <a:cubicBezTo>
                    <a:pt x="7620" y="33655"/>
                    <a:pt x="11811" y="26289"/>
                    <a:pt x="17145" y="20066"/>
                  </a:cubicBezTo>
                  <a:lnTo>
                    <a:pt x="28829" y="8890"/>
                  </a:lnTo>
                  <a:cubicBezTo>
                    <a:pt x="43434" y="1778"/>
                    <a:pt x="51435" y="0"/>
                    <a:pt x="60071" y="0"/>
                  </a:cubicBezTo>
                  <a:lnTo>
                    <a:pt x="76581" y="1778"/>
                  </a:lnTo>
                  <a:cubicBezTo>
                    <a:pt x="91313" y="8890"/>
                    <a:pt x="97663" y="13716"/>
                    <a:pt x="103124" y="19939"/>
                  </a:cubicBezTo>
                  <a:lnTo>
                    <a:pt x="115697" y="42037"/>
                  </a:lnTo>
                  <a:cubicBezTo>
                    <a:pt x="118745" y="50546"/>
                    <a:pt x="120269" y="59944"/>
                    <a:pt x="120269" y="70104"/>
                  </a:cubicBezTo>
                  <a:moveTo>
                    <a:pt x="88773" y="70104"/>
                  </a:moveTo>
                  <a:lnTo>
                    <a:pt x="88011" y="58293"/>
                  </a:lnTo>
                  <a:cubicBezTo>
                    <a:pt x="85217" y="48006"/>
                    <a:pt x="83185" y="43561"/>
                    <a:pt x="80645" y="39878"/>
                  </a:cubicBezTo>
                  <a:lnTo>
                    <a:pt x="75057" y="33401"/>
                  </a:lnTo>
                  <a:lnTo>
                    <a:pt x="64262" y="28448"/>
                  </a:lnTo>
                  <a:cubicBezTo>
                    <a:pt x="55753" y="28448"/>
                    <a:pt x="51816" y="29464"/>
                    <a:pt x="48260" y="31496"/>
                  </a:cubicBezTo>
                  <a:lnTo>
                    <a:pt x="41783" y="36322"/>
                  </a:lnTo>
                  <a:cubicBezTo>
                    <a:pt x="36703" y="43688"/>
                    <a:pt x="34671" y="48133"/>
                    <a:pt x="33274" y="53340"/>
                  </a:cubicBezTo>
                  <a:lnTo>
                    <a:pt x="31115" y="64135"/>
                  </a:lnTo>
                  <a:cubicBezTo>
                    <a:pt x="31115" y="76454"/>
                    <a:pt x="31877" y="82042"/>
                    <a:pt x="33274" y="87122"/>
                  </a:cubicBezTo>
                  <a:lnTo>
                    <a:pt x="36703" y="96520"/>
                  </a:lnTo>
                  <a:cubicBezTo>
                    <a:pt x="41783" y="103886"/>
                    <a:pt x="44831" y="106807"/>
                    <a:pt x="48387" y="108712"/>
                  </a:cubicBezTo>
                  <a:lnTo>
                    <a:pt x="55753" y="111760"/>
                  </a:lnTo>
                  <a:lnTo>
                    <a:pt x="68199" y="110744"/>
                  </a:lnTo>
                  <a:cubicBezTo>
                    <a:pt x="75184" y="106680"/>
                    <a:pt x="78232" y="103886"/>
                    <a:pt x="80772" y="100203"/>
                  </a:cubicBezTo>
                  <a:lnTo>
                    <a:pt x="85344" y="92075"/>
                  </a:lnTo>
                  <a:cubicBezTo>
                    <a:pt x="88138" y="81915"/>
                    <a:pt x="88900" y="76327"/>
                    <a:pt x="88900" y="70104"/>
                  </a:cubicBezTo>
                </a:path>
              </a:pathLst>
            </a:custGeom>
            <a:solidFill>
              <a:srgbClr val="7DE314"/>
            </a:solidFill>
          </p:spPr>
          <p:txBody>
            <a:bodyPr/>
            <a:lstStyle/>
            <a:p>
              <a:endParaRPr lang="fr-FR"/>
            </a:p>
          </p:txBody>
        </p:sp>
        <p:sp>
          <p:nvSpPr>
            <p:cNvPr id="7" name="Freeform 7"/>
            <p:cNvSpPr/>
            <p:nvPr/>
          </p:nvSpPr>
          <p:spPr>
            <a:xfrm>
              <a:off x="399034" y="273939"/>
              <a:ext cx="99187" cy="131953"/>
            </a:xfrm>
            <a:custGeom>
              <a:avLst/>
              <a:gdLst/>
              <a:ahLst/>
              <a:cxnLst/>
              <a:rect l="l" t="t" r="r" b="b"/>
              <a:pathLst>
                <a:path w="99187" h="131953">
                  <a:moveTo>
                    <a:pt x="99187" y="104013"/>
                  </a:moveTo>
                  <a:lnTo>
                    <a:pt x="99187" y="131953"/>
                  </a:lnTo>
                  <a:lnTo>
                    <a:pt x="4572" y="131953"/>
                  </a:lnTo>
                  <a:lnTo>
                    <a:pt x="4572" y="104013"/>
                  </a:lnTo>
                  <a:lnTo>
                    <a:pt x="37719" y="104013"/>
                  </a:lnTo>
                  <a:lnTo>
                    <a:pt x="37719" y="34036"/>
                  </a:lnTo>
                  <a:cubicBezTo>
                    <a:pt x="36322" y="35941"/>
                    <a:pt x="34036" y="37719"/>
                    <a:pt x="31115" y="39751"/>
                  </a:cubicBezTo>
                  <a:lnTo>
                    <a:pt x="24765" y="43434"/>
                  </a:lnTo>
                  <a:lnTo>
                    <a:pt x="13970" y="48260"/>
                  </a:lnTo>
                  <a:cubicBezTo>
                    <a:pt x="6350" y="50419"/>
                    <a:pt x="3048" y="50927"/>
                    <a:pt x="0" y="50927"/>
                  </a:cubicBezTo>
                  <a:lnTo>
                    <a:pt x="0" y="22098"/>
                  </a:lnTo>
                  <a:cubicBezTo>
                    <a:pt x="2794" y="22098"/>
                    <a:pt x="6223" y="21209"/>
                    <a:pt x="10287" y="19431"/>
                  </a:cubicBezTo>
                  <a:lnTo>
                    <a:pt x="18288" y="15494"/>
                  </a:lnTo>
                  <a:cubicBezTo>
                    <a:pt x="26035" y="10541"/>
                    <a:pt x="29464" y="8128"/>
                    <a:pt x="32258" y="5715"/>
                  </a:cubicBezTo>
                  <a:lnTo>
                    <a:pt x="36957" y="1397"/>
                  </a:lnTo>
                  <a:lnTo>
                    <a:pt x="69723" y="0"/>
                  </a:lnTo>
                  <a:lnTo>
                    <a:pt x="69723" y="103886"/>
                  </a:lnTo>
                  <a:close/>
                </a:path>
              </a:pathLst>
            </a:custGeom>
            <a:solidFill>
              <a:srgbClr val="7DE314"/>
            </a:solidFill>
          </p:spPr>
          <p:txBody>
            <a:bodyPr/>
            <a:lstStyle/>
            <a:p>
              <a:endParaRPr lang="fr-FR"/>
            </a:p>
          </p:txBody>
        </p:sp>
      </p:grpSp>
      <p:grpSp>
        <p:nvGrpSpPr>
          <p:cNvPr id="8" name="Group 8"/>
          <p:cNvGrpSpPr>
            <a:grpSpLocks noChangeAspect="1"/>
          </p:cNvGrpSpPr>
          <p:nvPr/>
        </p:nvGrpSpPr>
        <p:grpSpPr>
          <a:xfrm>
            <a:off x="3461909" y="4916900"/>
            <a:ext cx="762505" cy="686800"/>
            <a:chOff x="0" y="0"/>
            <a:chExt cx="762495" cy="686803"/>
          </a:xfrm>
        </p:grpSpPr>
        <p:sp>
          <p:nvSpPr>
            <p:cNvPr id="9" name="Freeform 9"/>
            <p:cNvSpPr/>
            <p:nvPr/>
          </p:nvSpPr>
          <p:spPr>
            <a:xfrm>
              <a:off x="63500" y="63500"/>
              <a:ext cx="635508" cy="559816"/>
            </a:xfrm>
            <a:custGeom>
              <a:avLst/>
              <a:gdLst/>
              <a:ahLst/>
              <a:cxnLst/>
              <a:rect l="l" t="t" r="r" b="b"/>
              <a:pathLst>
                <a:path w="635508" h="559816">
                  <a:moveTo>
                    <a:pt x="631698" y="294132"/>
                  </a:moveTo>
                  <a:lnTo>
                    <a:pt x="487045" y="545592"/>
                  </a:lnTo>
                  <a:cubicBezTo>
                    <a:pt x="481965" y="554482"/>
                    <a:pt x="472567" y="559816"/>
                    <a:pt x="462407" y="559816"/>
                  </a:cubicBezTo>
                  <a:lnTo>
                    <a:pt x="173101" y="559816"/>
                  </a:lnTo>
                  <a:cubicBezTo>
                    <a:pt x="162941" y="559816"/>
                    <a:pt x="153543" y="554355"/>
                    <a:pt x="148463" y="545592"/>
                  </a:cubicBezTo>
                  <a:lnTo>
                    <a:pt x="3810" y="294132"/>
                  </a:lnTo>
                  <a:cubicBezTo>
                    <a:pt x="-1270" y="285242"/>
                    <a:pt x="-1270" y="274447"/>
                    <a:pt x="3810" y="265557"/>
                  </a:cubicBezTo>
                  <a:lnTo>
                    <a:pt x="148463" y="14224"/>
                  </a:lnTo>
                  <a:cubicBezTo>
                    <a:pt x="153543" y="5334"/>
                    <a:pt x="162941" y="0"/>
                    <a:pt x="173101" y="0"/>
                  </a:cubicBezTo>
                  <a:lnTo>
                    <a:pt x="462407" y="0"/>
                  </a:lnTo>
                  <a:cubicBezTo>
                    <a:pt x="472567" y="0"/>
                    <a:pt x="481965" y="5461"/>
                    <a:pt x="487045" y="14224"/>
                  </a:cubicBezTo>
                  <a:lnTo>
                    <a:pt x="631698" y="265684"/>
                  </a:lnTo>
                  <a:cubicBezTo>
                    <a:pt x="636778" y="274574"/>
                    <a:pt x="636778" y="285369"/>
                    <a:pt x="631698" y="294259"/>
                  </a:cubicBezTo>
                </a:path>
              </a:pathLst>
            </a:custGeom>
            <a:solidFill>
              <a:srgbClr val="00CC9C"/>
            </a:solidFill>
          </p:spPr>
          <p:txBody>
            <a:bodyPr/>
            <a:lstStyle/>
            <a:p>
              <a:endParaRPr lang="fr-FR"/>
            </a:p>
          </p:txBody>
        </p:sp>
        <p:sp>
          <p:nvSpPr>
            <p:cNvPr id="10" name="Freeform 10"/>
            <p:cNvSpPr/>
            <p:nvPr/>
          </p:nvSpPr>
          <p:spPr>
            <a:xfrm>
              <a:off x="260223" y="147066"/>
              <a:ext cx="438785" cy="476123"/>
            </a:xfrm>
            <a:custGeom>
              <a:avLst/>
              <a:gdLst/>
              <a:ahLst/>
              <a:cxnLst/>
              <a:rect l="l" t="t" r="r" b="b"/>
              <a:pathLst>
                <a:path w="438785" h="476123">
                  <a:moveTo>
                    <a:pt x="261239" y="0"/>
                  </a:moveTo>
                  <a:lnTo>
                    <a:pt x="366014" y="182118"/>
                  </a:lnTo>
                  <a:cubicBezTo>
                    <a:pt x="371094" y="191008"/>
                    <a:pt x="371094" y="201803"/>
                    <a:pt x="366014" y="210693"/>
                  </a:cubicBezTo>
                  <a:lnTo>
                    <a:pt x="255905" y="402082"/>
                  </a:lnTo>
                  <a:cubicBezTo>
                    <a:pt x="250825" y="410972"/>
                    <a:pt x="241427" y="416306"/>
                    <a:pt x="231267" y="416306"/>
                  </a:cubicBezTo>
                  <a:lnTo>
                    <a:pt x="10795" y="416306"/>
                  </a:lnTo>
                  <a:cubicBezTo>
                    <a:pt x="7112" y="416306"/>
                    <a:pt x="3429" y="415544"/>
                    <a:pt x="0" y="414147"/>
                  </a:cubicBezTo>
                  <a:lnTo>
                    <a:pt x="61849" y="476123"/>
                  </a:lnTo>
                  <a:lnTo>
                    <a:pt x="265684" y="476123"/>
                  </a:lnTo>
                  <a:cubicBezTo>
                    <a:pt x="275844" y="476123"/>
                    <a:pt x="285242" y="470662"/>
                    <a:pt x="290322" y="461899"/>
                  </a:cubicBezTo>
                  <a:lnTo>
                    <a:pt x="434975" y="210566"/>
                  </a:lnTo>
                  <a:cubicBezTo>
                    <a:pt x="437515" y="206121"/>
                    <a:pt x="438785" y="201168"/>
                    <a:pt x="438785" y="196342"/>
                  </a:cubicBezTo>
                  <a:lnTo>
                    <a:pt x="437515" y="186436"/>
                  </a:lnTo>
                  <a:lnTo>
                    <a:pt x="424434" y="163576"/>
                  </a:lnTo>
                  <a:close/>
                </a:path>
              </a:pathLst>
            </a:custGeom>
            <a:solidFill>
              <a:srgbClr val="00A35E"/>
            </a:solidFill>
          </p:spPr>
          <p:txBody>
            <a:bodyPr/>
            <a:lstStyle/>
            <a:p>
              <a:endParaRPr lang="fr-FR"/>
            </a:p>
          </p:txBody>
        </p:sp>
        <p:sp>
          <p:nvSpPr>
            <p:cNvPr id="11" name="Freeform 11"/>
            <p:cNvSpPr/>
            <p:nvPr/>
          </p:nvSpPr>
          <p:spPr>
            <a:xfrm>
              <a:off x="132461" y="123444"/>
              <a:ext cx="497459" cy="439928"/>
            </a:xfrm>
            <a:custGeom>
              <a:avLst/>
              <a:gdLst/>
              <a:ahLst/>
              <a:cxnLst/>
              <a:rect l="l" t="t" r="r" b="b"/>
              <a:pathLst>
                <a:path w="497459" h="439928">
                  <a:moveTo>
                    <a:pt x="493776" y="234188"/>
                  </a:moveTo>
                  <a:lnTo>
                    <a:pt x="383667" y="425704"/>
                  </a:lnTo>
                  <a:cubicBezTo>
                    <a:pt x="378587" y="434594"/>
                    <a:pt x="369189" y="439928"/>
                    <a:pt x="359029" y="439928"/>
                  </a:cubicBezTo>
                  <a:lnTo>
                    <a:pt x="138557" y="439928"/>
                  </a:lnTo>
                  <a:cubicBezTo>
                    <a:pt x="134747" y="439928"/>
                    <a:pt x="131191" y="439166"/>
                    <a:pt x="127762" y="437769"/>
                  </a:cubicBezTo>
                  <a:lnTo>
                    <a:pt x="127635" y="437642"/>
                  </a:lnTo>
                  <a:lnTo>
                    <a:pt x="117094" y="431038"/>
                  </a:lnTo>
                  <a:lnTo>
                    <a:pt x="3810" y="234061"/>
                  </a:lnTo>
                  <a:cubicBezTo>
                    <a:pt x="-1270" y="225171"/>
                    <a:pt x="-1270" y="214376"/>
                    <a:pt x="3810" y="205486"/>
                  </a:cubicBezTo>
                  <a:lnTo>
                    <a:pt x="113919" y="14224"/>
                  </a:lnTo>
                  <a:cubicBezTo>
                    <a:pt x="118999" y="5334"/>
                    <a:pt x="128397" y="0"/>
                    <a:pt x="138557" y="0"/>
                  </a:cubicBezTo>
                  <a:lnTo>
                    <a:pt x="358902" y="0"/>
                  </a:lnTo>
                  <a:cubicBezTo>
                    <a:pt x="369062" y="0"/>
                    <a:pt x="378460" y="5461"/>
                    <a:pt x="383540" y="14224"/>
                  </a:cubicBezTo>
                  <a:lnTo>
                    <a:pt x="493649" y="205613"/>
                  </a:lnTo>
                  <a:cubicBezTo>
                    <a:pt x="498729" y="214503"/>
                    <a:pt x="498729" y="225298"/>
                    <a:pt x="493649" y="234188"/>
                  </a:cubicBezTo>
                </a:path>
              </a:pathLst>
            </a:custGeom>
            <a:solidFill>
              <a:srgbClr val="FFFFFF"/>
            </a:solidFill>
          </p:spPr>
          <p:txBody>
            <a:bodyPr/>
            <a:lstStyle/>
            <a:p>
              <a:endParaRPr lang="fr-FR"/>
            </a:p>
          </p:txBody>
        </p:sp>
        <p:sp>
          <p:nvSpPr>
            <p:cNvPr id="12" name="Freeform 12"/>
            <p:cNvSpPr/>
            <p:nvPr/>
          </p:nvSpPr>
          <p:spPr>
            <a:xfrm>
              <a:off x="260477" y="270510"/>
              <a:ext cx="120269" cy="142240"/>
            </a:xfrm>
            <a:custGeom>
              <a:avLst/>
              <a:gdLst/>
              <a:ahLst/>
              <a:cxnLst/>
              <a:rect l="l" t="t" r="r" b="b"/>
              <a:pathLst>
                <a:path w="120269" h="142240">
                  <a:moveTo>
                    <a:pt x="120269" y="71374"/>
                  </a:moveTo>
                  <a:lnTo>
                    <a:pt x="115697" y="99822"/>
                  </a:lnTo>
                  <a:cubicBezTo>
                    <a:pt x="112649" y="108458"/>
                    <a:pt x="108458" y="115951"/>
                    <a:pt x="103124" y="122301"/>
                  </a:cubicBezTo>
                  <a:lnTo>
                    <a:pt x="91440" y="133477"/>
                  </a:lnTo>
                  <a:cubicBezTo>
                    <a:pt x="76708" y="140462"/>
                    <a:pt x="68707" y="142240"/>
                    <a:pt x="60198" y="142240"/>
                  </a:cubicBezTo>
                  <a:lnTo>
                    <a:pt x="43434" y="140462"/>
                  </a:lnTo>
                  <a:cubicBezTo>
                    <a:pt x="28829" y="133477"/>
                    <a:pt x="22479" y="128524"/>
                    <a:pt x="17145" y="122174"/>
                  </a:cubicBezTo>
                  <a:lnTo>
                    <a:pt x="4572" y="99695"/>
                  </a:lnTo>
                  <a:cubicBezTo>
                    <a:pt x="1524" y="91059"/>
                    <a:pt x="0" y="81534"/>
                    <a:pt x="0" y="71247"/>
                  </a:cubicBezTo>
                  <a:lnTo>
                    <a:pt x="4572" y="42799"/>
                  </a:lnTo>
                  <a:cubicBezTo>
                    <a:pt x="7620" y="34163"/>
                    <a:pt x="11811" y="26670"/>
                    <a:pt x="17145" y="20320"/>
                  </a:cubicBezTo>
                  <a:lnTo>
                    <a:pt x="28829" y="9017"/>
                  </a:lnTo>
                  <a:cubicBezTo>
                    <a:pt x="43434" y="1905"/>
                    <a:pt x="51435" y="0"/>
                    <a:pt x="60071" y="0"/>
                  </a:cubicBezTo>
                  <a:lnTo>
                    <a:pt x="76581" y="1778"/>
                  </a:lnTo>
                  <a:cubicBezTo>
                    <a:pt x="91313" y="8890"/>
                    <a:pt x="97663" y="13843"/>
                    <a:pt x="103124" y="20193"/>
                  </a:cubicBezTo>
                  <a:lnTo>
                    <a:pt x="115697" y="42672"/>
                  </a:lnTo>
                  <a:cubicBezTo>
                    <a:pt x="118745" y="51308"/>
                    <a:pt x="120269" y="60833"/>
                    <a:pt x="120269" y="71120"/>
                  </a:cubicBezTo>
                  <a:moveTo>
                    <a:pt x="88773" y="71120"/>
                  </a:moveTo>
                  <a:lnTo>
                    <a:pt x="88011" y="59182"/>
                  </a:lnTo>
                  <a:cubicBezTo>
                    <a:pt x="85217" y="48768"/>
                    <a:pt x="83185" y="44196"/>
                    <a:pt x="80645" y="40513"/>
                  </a:cubicBezTo>
                  <a:lnTo>
                    <a:pt x="75057" y="33909"/>
                  </a:lnTo>
                  <a:lnTo>
                    <a:pt x="64262" y="28829"/>
                  </a:lnTo>
                  <a:cubicBezTo>
                    <a:pt x="55753" y="28829"/>
                    <a:pt x="51816" y="29845"/>
                    <a:pt x="48260" y="31877"/>
                  </a:cubicBezTo>
                  <a:lnTo>
                    <a:pt x="41783" y="36830"/>
                  </a:lnTo>
                  <a:cubicBezTo>
                    <a:pt x="36703" y="44323"/>
                    <a:pt x="34671" y="48768"/>
                    <a:pt x="33274" y="53975"/>
                  </a:cubicBezTo>
                  <a:lnTo>
                    <a:pt x="31115" y="64897"/>
                  </a:lnTo>
                  <a:cubicBezTo>
                    <a:pt x="31115" y="77343"/>
                    <a:pt x="31877" y="83058"/>
                    <a:pt x="33274" y="88138"/>
                  </a:cubicBezTo>
                  <a:lnTo>
                    <a:pt x="36703" y="97790"/>
                  </a:lnTo>
                  <a:cubicBezTo>
                    <a:pt x="41783" y="105283"/>
                    <a:pt x="44831" y="108204"/>
                    <a:pt x="48387" y="110236"/>
                  </a:cubicBezTo>
                  <a:lnTo>
                    <a:pt x="55753" y="113284"/>
                  </a:lnTo>
                  <a:lnTo>
                    <a:pt x="68199" y="112268"/>
                  </a:lnTo>
                  <a:cubicBezTo>
                    <a:pt x="75184" y="108204"/>
                    <a:pt x="78232" y="105283"/>
                    <a:pt x="80772" y="101600"/>
                  </a:cubicBezTo>
                  <a:lnTo>
                    <a:pt x="85344" y="93472"/>
                  </a:lnTo>
                  <a:cubicBezTo>
                    <a:pt x="88138" y="83185"/>
                    <a:pt x="88900" y="77470"/>
                    <a:pt x="88900" y="71247"/>
                  </a:cubicBezTo>
                </a:path>
              </a:pathLst>
            </a:custGeom>
            <a:solidFill>
              <a:srgbClr val="00CC9C"/>
            </a:solidFill>
          </p:spPr>
          <p:txBody>
            <a:bodyPr/>
            <a:lstStyle/>
            <a:p>
              <a:endParaRPr lang="fr-FR"/>
            </a:p>
          </p:txBody>
        </p:sp>
        <p:sp>
          <p:nvSpPr>
            <p:cNvPr id="13" name="Freeform 13"/>
            <p:cNvSpPr/>
            <p:nvPr/>
          </p:nvSpPr>
          <p:spPr>
            <a:xfrm>
              <a:off x="394716" y="274320"/>
              <a:ext cx="112395" cy="136144"/>
            </a:xfrm>
            <a:custGeom>
              <a:avLst/>
              <a:gdLst/>
              <a:ahLst/>
              <a:cxnLst/>
              <a:rect l="l" t="t" r="r" b="b"/>
              <a:pathLst>
                <a:path w="112395" h="136144">
                  <a:moveTo>
                    <a:pt x="0" y="136017"/>
                  </a:moveTo>
                  <a:lnTo>
                    <a:pt x="508" y="122682"/>
                  </a:lnTo>
                  <a:cubicBezTo>
                    <a:pt x="2667" y="111252"/>
                    <a:pt x="4572" y="106045"/>
                    <a:pt x="7366" y="101219"/>
                  </a:cubicBezTo>
                  <a:lnTo>
                    <a:pt x="13843" y="91821"/>
                  </a:lnTo>
                  <a:cubicBezTo>
                    <a:pt x="23368" y="83439"/>
                    <a:pt x="29337" y="79248"/>
                    <a:pt x="36703" y="75184"/>
                  </a:cubicBezTo>
                  <a:lnTo>
                    <a:pt x="48641" y="68707"/>
                  </a:lnTo>
                  <a:cubicBezTo>
                    <a:pt x="58420" y="63500"/>
                    <a:pt x="62484" y="61214"/>
                    <a:pt x="65786" y="58928"/>
                  </a:cubicBezTo>
                  <a:lnTo>
                    <a:pt x="71501" y="54483"/>
                  </a:lnTo>
                  <a:lnTo>
                    <a:pt x="75819" y="47371"/>
                  </a:lnTo>
                  <a:lnTo>
                    <a:pt x="73914" y="35687"/>
                  </a:lnTo>
                  <a:cubicBezTo>
                    <a:pt x="66421" y="28956"/>
                    <a:pt x="61087" y="27305"/>
                    <a:pt x="54102" y="27305"/>
                  </a:cubicBezTo>
                  <a:lnTo>
                    <a:pt x="46990" y="27813"/>
                  </a:lnTo>
                  <a:lnTo>
                    <a:pt x="37846" y="31242"/>
                  </a:lnTo>
                  <a:lnTo>
                    <a:pt x="29972" y="36576"/>
                  </a:lnTo>
                  <a:lnTo>
                    <a:pt x="23368" y="43053"/>
                  </a:lnTo>
                  <a:lnTo>
                    <a:pt x="1397" y="22225"/>
                  </a:lnTo>
                  <a:cubicBezTo>
                    <a:pt x="3429" y="20066"/>
                    <a:pt x="6350" y="17653"/>
                    <a:pt x="10033" y="15113"/>
                  </a:cubicBezTo>
                  <a:lnTo>
                    <a:pt x="18161" y="10160"/>
                  </a:lnTo>
                  <a:cubicBezTo>
                    <a:pt x="28194" y="5588"/>
                    <a:pt x="33909" y="3810"/>
                    <a:pt x="40005" y="2286"/>
                  </a:cubicBezTo>
                  <a:lnTo>
                    <a:pt x="52705" y="0"/>
                  </a:lnTo>
                  <a:cubicBezTo>
                    <a:pt x="67564" y="0"/>
                    <a:pt x="74676" y="1016"/>
                    <a:pt x="80899" y="2921"/>
                  </a:cubicBezTo>
                  <a:lnTo>
                    <a:pt x="92329" y="7620"/>
                  </a:lnTo>
                  <a:cubicBezTo>
                    <a:pt x="100838" y="14605"/>
                    <a:pt x="104140" y="18796"/>
                    <a:pt x="106426" y="23749"/>
                  </a:cubicBezTo>
                  <a:lnTo>
                    <a:pt x="109855" y="34036"/>
                  </a:lnTo>
                  <a:cubicBezTo>
                    <a:pt x="109855" y="45212"/>
                    <a:pt x="108839" y="50038"/>
                    <a:pt x="106807" y="54356"/>
                  </a:cubicBezTo>
                  <a:lnTo>
                    <a:pt x="102235" y="62357"/>
                  </a:lnTo>
                  <a:cubicBezTo>
                    <a:pt x="96012" y="68961"/>
                    <a:pt x="92583" y="71755"/>
                    <a:pt x="89027" y="74168"/>
                  </a:cubicBezTo>
                  <a:lnTo>
                    <a:pt x="81788" y="78740"/>
                  </a:lnTo>
                  <a:lnTo>
                    <a:pt x="72390" y="83947"/>
                  </a:lnTo>
                  <a:cubicBezTo>
                    <a:pt x="65278" y="88011"/>
                    <a:pt x="61722" y="90170"/>
                    <a:pt x="58166" y="92583"/>
                  </a:cubicBezTo>
                  <a:lnTo>
                    <a:pt x="51435" y="97536"/>
                  </a:lnTo>
                  <a:lnTo>
                    <a:pt x="43307" y="105283"/>
                  </a:lnTo>
                  <a:lnTo>
                    <a:pt x="112395" y="107823"/>
                  </a:lnTo>
                  <a:lnTo>
                    <a:pt x="112395" y="136144"/>
                  </a:lnTo>
                  <a:close/>
                </a:path>
              </a:pathLst>
            </a:custGeom>
            <a:solidFill>
              <a:srgbClr val="00CC9C"/>
            </a:solidFill>
          </p:spPr>
          <p:txBody>
            <a:bodyPr/>
            <a:lstStyle/>
            <a:p>
              <a:endParaRPr lang="fr-FR"/>
            </a:p>
          </p:txBody>
        </p:sp>
      </p:grpSp>
      <p:grpSp>
        <p:nvGrpSpPr>
          <p:cNvPr id="14" name="Group 14"/>
          <p:cNvGrpSpPr>
            <a:grpSpLocks noChangeAspect="1"/>
          </p:cNvGrpSpPr>
          <p:nvPr/>
        </p:nvGrpSpPr>
        <p:grpSpPr>
          <a:xfrm>
            <a:off x="0" y="2584247"/>
            <a:ext cx="7559993" cy="1642539"/>
            <a:chOff x="0" y="0"/>
            <a:chExt cx="7559992" cy="1642542"/>
          </a:xfrm>
        </p:grpSpPr>
        <p:sp>
          <p:nvSpPr>
            <p:cNvPr id="15" name="Freeform 15"/>
            <p:cNvSpPr/>
            <p:nvPr/>
          </p:nvSpPr>
          <p:spPr>
            <a:xfrm>
              <a:off x="0" y="0"/>
              <a:ext cx="7560056" cy="1642491"/>
            </a:xfrm>
            <a:custGeom>
              <a:avLst/>
              <a:gdLst/>
              <a:ahLst/>
              <a:cxnLst/>
              <a:rect l="l" t="t" r="r" b="b"/>
              <a:pathLst>
                <a:path w="7560056" h="1642491">
                  <a:moveTo>
                    <a:pt x="0" y="1642491"/>
                  </a:moveTo>
                  <a:lnTo>
                    <a:pt x="7560056" y="1642491"/>
                  </a:lnTo>
                  <a:lnTo>
                    <a:pt x="7560056" y="0"/>
                  </a:lnTo>
                  <a:lnTo>
                    <a:pt x="0" y="0"/>
                  </a:lnTo>
                  <a:close/>
                </a:path>
              </a:pathLst>
            </a:custGeom>
            <a:solidFill>
              <a:srgbClr val="1A1447"/>
            </a:solidFill>
          </p:spPr>
          <p:txBody>
            <a:bodyPr/>
            <a:lstStyle/>
            <a:p>
              <a:endParaRPr lang="fr-FR"/>
            </a:p>
          </p:txBody>
        </p:sp>
      </p:grpSp>
      <p:grpSp>
        <p:nvGrpSpPr>
          <p:cNvPr id="16" name="Group 16"/>
          <p:cNvGrpSpPr>
            <a:grpSpLocks noChangeAspect="1"/>
          </p:cNvGrpSpPr>
          <p:nvPr/>
        </p:nvGrpSpPr>
        <p:grpSpPr>
          <a:xfrm>
            <a:off x="5475351" y="4909652"/>
            <a:ext cx="762505" cy="694058"/>
            <a:chOff x="0" y="0"/>
            <a:chExt cx="762495" cy="694055"/>
          </a:xfrm>
        </p:grpSpPr>
        <p:sp>
          <p:nvSpPr>
            <p:cNvPr id="17" name="Freeform 17"/>
            <p:cNvSpPr/>
            <p:nvPr/>
          </p:nvSpPr>
          <p:spPr>
            <a:xfrm>
              <a:off x="63500" y="63500"/>
              <a:ext cx="635508" cy="567055"/>
            </a:xfrm>
            <a:custGeom>
              <a:avLst/>
              <a:gdLst/>
              <a:ahLst/>
              <a:cxnLst/>
              <a:rect l="l" t="t" r="r" b="b"/>
              <a:pathLst>
                <a:path w="635508" h="567055">
                  <a:moveTo>
                    <a:pt x="631698" y="297942"/>
                  </a:moveTo>
                  <a:lnTo>
                    <a:pt x="487045" y="552577"/>
                  </a:lnTo>
                  <a:cubicBezTo>
                    <a:pt x="481965" y="561594"/>
                    <a:pt x="472567" y="567055"/>
                    <a:pt x="462407" y="567055"/>
                  </a:cubicBezTo>
                  <a:lnTo>
                    <a:pt x="173101" y="567055"/>
                  </a:lnTo>
                  <a:cubicBezTo>
                    <a:pt x="162941" y="567055"/>
                    <a:pt x="153543" y="561594"/>
                    <a:pt x="148463" y="552577"/>
                  </a:cubicBezTo>
                  <a:lnTo>
                    <a:pt x="3810" y="297942"/>
                  </a:lnTo>
                  <a:cubicBezTo>
                    <a:pt x="-1270" y="288925"/>
                    <a:pt x="-1270" y="278003"/>
                    <a:pt x="3810" y="268986"/>
                  </a:cubicBezTo>
                  <a:lnTo>
                    <a:pt x="148463" y="14478"/>
                  </a:lnTo>
                  <a:cubicBezTo>
                    <a:pt x="153543" y="5461"/>
                    <a:pt x="162941" y="0"/>
                    <a:pt x="173101" y="0"/>
                  </a:cubicBezTo>
                  <a:lnTo>
                    <a:pt x="462407" y="0"/>
                  </a:lnTo>
                  <a:cubicBezTo>
                    <a:pt x="472567" y="0"/>
                    <a:pt x="481965" y="5461"/>
                    <a:pt x="487045" y="14478"/>
                  </a:cubicBezTo>
                  <a:lnTo>
                    <a:pt x="631698" y="269113"/>
                  </a:lnTo>
                  <a:cubicBezTo>
                    <a:pt x="636778" y="278130"/>
                    <a:pt x="636778" y="289052"/>
                    <a:pt x="631698" y="298069"/>
                  </a:cubicBezTo>
                </a:path>
              </a:pathLst>
            </a:custGeom>
            <a:solidFill>
              <a:srgbClr val="14A1BF"/>
            </a:solidFill>
          </p:spPr>
          <p:txBody>
            <a:bodyPr/>
            <a:lstStyle/>
            <a:p>
              <a:endParaRPr lang="fr-FR"/>
            </a:p>
          </p:txBody>
        </p:sp>
        <p:sp>
          <p:nvSpPr>
            <p:cNvPr id="18" name="Freeform 18"/>
            <p:cNvSpPr/>
            <p:nvPr/>
          </p:nvSpPr>
          <p:spPr>
            <a:xfrm>
              <a:off x="260350" y="148082"/>
              <a:ext cx="438658" cy="482473"/>
            </a:xfrm>
            <a:custGeom>
              <a:avLst/>
              <a:gdLst/>
              <a:ahLst/>
              <a:cxnLst/>
              <a:rect l="l" t="t" r="r" b="b"/>
              <a:pathLst>
                <a:path w="438658" h="482473">
                  <a:moveTo>
                    <a:pt x="261112" y="0"/>
                  </a:moveTo>
                  <a:lnTo>
                    <a:pt x="365887" y="184404"/>
                  </a:lnTo>
                  <a:cubicBezTo>
                    <a:pt x="370967" y="193421"/>
                    <a:pt x="370967" y="204343"/>
                    <a:pt x="365887" y="213360"/>
                  </a:cubicBezTo>
                  <a:lnTo>
                    <a:pt x="255778" y="407289"/>
                  </a:lnTo>
                  <a:cubicBezTo>
                    <a:pt x="250698" y="416306"/>
                    <a:pt x="241300" y="421767"/>
                    <a:pt x="231140" y="421767"/>
                  </a:cubicBezTo>
                  <a:lnTo>
                    <a:pt x="10795" y="421767"/>
                  </a:lnTo>
                  <a:cubicBezTo>
                    <a:pt x="6985" y="421767"/>
                    <a:pt x="3429" y="421005"/>
                    <a:pt x="0" y="419608"/>
                  </a:cubicBezTo>
                  <a:lnTo>
                    <a:pt x="61849" y="482473"/>
                  </a:lnTo>
                  <a:lnTo>
                    <a:pt x="265557" y="482473"/>
                  </a:lnTo>
                  <a:cubicBezTo>
                    <a:pt x="275717" y="482473"/>
                    <a:pt x="285115" y="477012"/>
                    <a:pt x="290195" y="467995"/>
                  </a:cubicBezTo>
                  <a:lnTo>
                    <a:pt x="434848" y="213360"/>
                  </a:lnTo>
                  <a:cubicBezTo>
                    <a:pt x="437388" y="208915"/>
                    <a:pt x="438658" y="203835"/>
                    <a:pt x="438658" y="198882"/>
                  </a:cubicBezTo>
                  <a:lnTo>
                    <a:pt x="437388" y="188849"/>
                  </a:lnTo>
                  <a:lnTo>
                    <a:pt x="424307" y="165735"/>
                  </a:lnTo>
                  <a:close/>
                </a:path>
              </a:pathLst>
            </a:custGeom>
            <a:solidFill>
              <a:srgbClr val="036391"/>
            </a:solidFill>
          </p:spPr>
          <p:txBody>
            <a:bodyPr/>
            <a:lstStyle/>
            <a:p>
              <a:endParaRPr lang="fr-FR"/>
            </a:p>
          </p:txBody>
        </p:sp>
        <p:sp>
          <p:nvSpPr>
            <p:cNvPr id="19" name="Freeform 19"/>
            <p:cNvSpPr/>
            <p:nvPr/>
          </p:nvSpPr>
          <p:spPr>
            <a:xfrm>
              <a:off x="132461" y="124206"/>
              <a:ext cx="497459" cy="445643"/>
            </a:xfrm>
            <a:custGeom>
              <a:avLst/>
              <a:gdLst/>
              <a:ahLst/>
              <a:cxnLst/>
              <a:rect l="l" t="t" r="r" b="b"/>
              <a:pathLst>
                <a:path w="497459" h="445643">
                  <a:moveTo>
                    <a:pt x="493776" y="237236"/>
                  </a:moveTo>
                  <a:lnTo>
                    <a:pt x="383667" y="431165"/>
                  </a:lnTo>
                  <a:cubicBezTo>
                    <a:pt x="378587" y="440182"/>
                    <a:pt x="369189" y="445643"/>
                    <a:pt x="359029" y="445643"/>
                  </a:cubicBezTo>
                  <a:lnTo>
                    <a:pt x="138557" y="445643"/>
                  </a:lnTo>
                  <a:cubicBezTo>
                    <a:pt x="134747" y="445643"/>
                    <a:pt x="131191" y="444881"/>
                    <a:pt x="127762" y="443484"/>
                  </a:cubicBezTo>
                  <a:lnTo>
                    <a:pt x="127635" y="443357"/>
                  </a:lnTo>
                  <a:lnTo>
                    <a:pt x="117094" y="436753"/>
                  </a:lnTo>
                  <a:lnTo>
                    <a:pt x="3810" y="237236"/>
                  </a:lnTo>
                  <a:cubicBezTo>
                    <a:pt x="-1270" y="228219"/>
                    <a:pt x="-1270" y="217297"/>
                    <a:pt x="3810" y="208280"/>
                  </a:cubicBezTo>
                  <a:lnTo>
                    <a:pt x="113919" y="14478"/>
                  </a:lnTo>
                  <a:cubicBezTo>
                    <a:pt x="118999" y="5461"/>
                    <a:pt x="128397" y="0"/>
                    <a:pt x="138557" y="0"/>
                  </a:cubicBezTo>
                  <a:lnTo>
                    <a:pt x="358902" y="0"/>
                  </a:lnTo>
                  <a:cubicBezTo>
                    <a:pt x="369062" y="0"/>
                    <a:pt x="378460" y="5461"/>
                    <a:pt x="383540" y="14478"/>
                  </a:cubicBezTo>
                  <a:lnTo>
                    <a:pt x="493649" y="208407"/>
                  </a:lnTo>
                  <a:cubicBezTo>
                    <a:pt x="498729" y="217424"/>
                    <a:pt x="498729" y="228346"/>
                    <a:pt x="493649" y="237363"/>
                  </a:cubicBezTo>
                </a:path>
              </a:pathLst>
            </a:custGeom>
            <a:solidFill>
              <a:srgbClr val="FFFFFF"/>
            </a:solidFill>
          </p:spPr>
          <p:txBody>
            <a:bodyPr/>
            <a:lstStyle/>
            <a:p>
              <a:endParaRPr lang="fr-FR"/>
            </a:p>
          </p:txBody>
        </p:sp>
        <p:sp>
          <p:nvSpPr>
            <p:cNvPr id="20" name="Freeform 20"/>
            <p:cNvSpPr/>
            <p:nvPr/>
          </p:nvSpPr>
          <p:spPr>
            <a:xfrm>
              <a:off x="260477" y="273431"/>
              <a:ext cx="120269" cy="143764"/>
            </a:xfrm>
            <a:custGeom>
              <a:avLst/>
              <a:gdLst/>
              <a:ahLst/>
              <a:cxnLst/>
              <a:rect l="l" t="t" r="r" b="b"/>
              <a:pathLst>
                <a:path w="120269" h="143764">
                  <a:moveTo>
                    <a:pt x="120269" y="72009"/>
                  </a:moveTo>
                  <a:lnTo>
                    <a:pt x="115697" y="100838"/>
                  </a:lnTo>
                  <a:cubicBezTo>
                    <a:pt x="112649" y="109601"/>
                    <a:pt x="108458" y="117221"/>
                    <a:pt x="103124" y="123571"/>
                  </a:cubicBezTo>
                  <a:lnTo>
                    <a:pt x="91440" y="134874"/>
                  </a:lnTo>
                  <a:cubicBezTo>
                    <a:pt x="76708" y="141986"/>
                    <a:pt x="68707" y="143764"/>
                    <a:pt x="60198" y="143764"/>
                  </a:cubicBezTo>
                  <a:lnTo>
                    <a:pt x="43434" y="141986"/>
                  </a:lnTo>
                  <a:cubicBezTo>
                    <a:pt x="28829" y="134874"/>
                    <a:pt x="22479" y="129921"/>
                    <a:pt x="17145" y="123571"/>
                  </a:cubicBezTo>
                  <a:lnTo>
                    <a:pt x="4572" y="100838"/>
                  </a:lnTo>
                  <a:cubicBezTo>
                    <a:pt x="1524" y="92075"/>
                    <a:pt x="0" y="82550"/>
                    <a:pt x="0" y="72009"/>
                  </a:cubicBezTo>
                  <a:lnTo>
                    <a:pt x="4572" y="43180"/>
                  </a:lnTo>
                  <a:cubicBezTo>
                    <a:pt x="7620" y="34417"/>
                    <a:pt x="11811" y="26797"/>
                    <a:pt x="17145" y="20447"/>
                  </a:cubicBezTo>
                  <a:lnTo>
                    <a:pt x="28829" y="9017"/>
                  </a:lnTo>
                  <a:cubicBezTo>
                    <a:pt x="43434" y="1778"/>
                    <a:pt x="51435" y="0"/>
                    <a:pt x="60071" y="0"/>
                  </a:cubicBezTo>
                  <a:lnTo>
                    <a:pt x="76581" y="1778"/>
                  </a:lnTo>
                  <a:cubicBezTo>
                    <a:pt x="91313" y="9017"/>
                    <a:pt x="97663" y="14097"/>
                    <a:pt x="103124" y="20447"/>
                  </a:cubicBezTo>
                  <a:lnTo>
                    <a:pt x="115697" y="43180"/>
                  </a:lnTo>
                  <a:cubicBezTo>
                    <a:pt x="118745" y="51943"/>
                    <a:pt x="120269" y="61468"/>
                    <a:pt x="120269" y="72009"/>
                  </a:cubicBezTo>
                  <a:moveTo>
                    <a:pt x="88773" y="72009"/>
                  </a:moveTo>
                  <a:lnTo>
                    <a:pt x="88011" y="59944"/>
                  </a:lnTo>
                  <a:cubicBezTo>
                    <a:pt x="85217" y="49403"/>
                    <a:pt x="83185" y="44831"/>
                    <a:pt x="80645" y="41021"/>
                  </a:cubicBezTo>
                  <a:lnTo>
                    <a:pt x="75057" y="34290"/>
                  </a:lnTo>
                  <a:lnTo>
                    <a:pt x="64262" y="29210"/>
                  </a:lnTo>
                  <a:cubicBezTo>
                    <a:pt x="55753" y="29210"/>
                    <a:pt x="51816" y="30226"/>
                    <a:pt x="48260" y="32258"/>
                  </a:cubicBezTo>
                  <a:lnTo>
                    <a:pt x="41783" y="37211"/>
                  </a:lnTo>
                  <a:cubicBezTo>
                    <a:pt x="36703" y="44831"/>
                    <a:pt x="34671" y="49276"/>
                    <a:pt x="33274" y="54610"/>
                  </a:cubicBezTo>
                  <a:lnTo>
                    <a:pt x="31115" y="65659"/>
                  </a:lnTo>
                  <a:cubicBezTo>
                    <a:pt x="31115" y="78232"/>
                    <a:pt x="31877" y="84074"/>
                    <a:pt x="33274" y="89281"/>
                  </a:cubicBezTo>
                  <a:lnTo>
                    <a:pt x="36703" y="99060"/>
                  </a:lnTo>
                  <a:cubicBezTo>
                    <a:pt x="41783" y="106680"/>
                    <a:pt x="44831" y="109601"/>
                    <a:pt x="48387" y="111633"/>
                  </a:cubicBezTo>
                  <a:lnTo>
                    <a:pt x="55753" y="114681"/>
                  </a:lnTo>
                  <a:lnTo>
                    <a:pt x="68199" y="113665"/>
                  </a:lnTo>
                  <a:cubicBezTo>
                    <a:pt x="75184" y="109601"/>
                    <a:pt x="78232" y="106680"/>
                    <a:pt x="80772" y="102870"/>
                  </a:cubicBezTo>
                  <a:lnTo>
                    <a:pt x="85344" y="94615"/>
                  </a:lnTo>
                  <a:cubicBezTo>
                    <a:pt x="88138" y="84201"/>
                    <a:pt x="88900" y="78486"/>
                    <a:pt x="88900" y="72136"/>
                  </a:cubicBezTo>
                </a:path>
              </a:pathLst>
            </a:custGeom>
            <a:solidFill>
              <a:srgbClr val="14A1BF"/>
            </a:solidFill>
          </p:spPr>
          <p:txBody>
            <a:bodyPr/>
            <a:lstStyle/>
            <a:p>
              <a:endParaRPr lang="fr-FR"/>
            </a:p>
          </p:txBody>
        </p:sp>
        <p:sp>
          <p:nvSpPr>
            <p:cNvPr id="21" name="Freeform 21"/>
            <p:cNvSpPr/>
            <p:nvPr/>
          </p:nvSpPr>
          <p:spPr>
            <a:xfrm>
              <a:off x="388493" y="278638"/>
              <a:ext cx="114681" cy="170815"/>
            </a:xfrm>
            <a:custGeom>
              <a:avLst/>
              <a:gdLst/>
              <a:ahLst/>
              <a:cxnLst/>
              <a:rect l="l" t="t" r="r" b="b"/>
              <a:pathLst>
                <a:path w="114681" h="170815">
                  <a:moveTo>
                    <a:pt x="82296" y="80264"/>
                  </a:moveTo>
                  <a:cubicBezTo>
                    <a:pt x="91948" y="82042"/>
                    <a:pt x="99695" y="86741"/>
                    <a:pt x="105664" y="94361"/>
                  </a:cubicBezTo>
                  <a:cubicBezTo>
                    <a:pt x="111633" y="101981"/>
                    <a:pt x="114681" y="111379"/>
                    <a:pt x="114681" y="122428"/>
                  </a:cubicBezTo>
                  <a:lnTo>
                    <a:pt x="113284" y="136525"/>
                  </a:lnTo>
                  <a:cubicBezTo>
                    <a:pt x="107569" y="148463"/>
                    <a:pt x="103505" y="153670"/>
                    <a:pt x="98298" y="157734"/>
                  </a:cubicBezTo>
                  <a:lnTo>
                    <a:pt x="86741" y="165100"/>
                  </a:lnTo>
                  <a:cubicBezTo>
                    <a:pt x="71882" y="169672"/>
                    <a:pt x="63500" y="170815"/>
                    <a:pt x="54102" y="170815"/>
                  </a:cubicBezTo>
                  <a:lnTo>
                    <a:pt x="22733" y="164973"/>
                  </a:lnTo>
                  <a:cubicBezTo>
                    <a:pt x="13589" y="161163"/>
                    <a:pt x="6096" y="155448"/>
                    <a:pt x="0" y="148082"/>
                  </a:cubicBezTo>
                  <a:lnTo>
                    <a:pt x="17653" y="125603"/>
                  </a:lnTo>
                  <a:cubicBezTo>
                    <a:pt x="21717" y="130810"/>
                    <a:pt x="26543" y="134874"/>
                    <a:pt x="32131" y="137668"/>
                  </a:cubicBezTo>
                  <a:lnTo>
                    <a:pt x="44704" y="141986"/>
                  </a:lnTo>
                  <a:cubicBezTo>
                    <a:pt x="62611" y="141986"/>
                    <a:pt x="69850" y="140081"/>
                    <a:pt x="74803" y="136271"/>
                  </a:cubicBezTo>
                  <a:lnTo>
                    <a:pt x="82296" y="126619"/>
                  </a:lnTo>
                  <a:cubicBezTo>
                    <a:pt x="82296" y="110490"/>
                    <a:pt x="79375" y="104140"/>
                    <a:pt x="73660" y="99822"/>
                  </a:cubicBezTo>
                  <a:cubicBezTo>
                    <a:pt x="67945" y="95504"/>
                    <a:pt x="59182" y="93218"/>
                    <a:pt x="47498" y="93218"/>
                  </a:cubicBezTo>
                  <a:lnTo>
                    <a:pt x="41021" y="93218"/>
                  </a:lnTo>
                  <a:lnTo>
                    <a:pt x="41021" y="69723"/>
                  </a:lnTo>
                  <a:lnTo>
                    <a:pt x="48260" y="69723"/>
                  </a:lnTo>
                  <a:cubicBezTo>
                    <a:pt x="57912" y="69723"/>
                    <a:pt x="65405" y="67564"/>
                    <a:pt x="70612" y="63246"/>
                  </a:cubicBezTo>
                  <a:lnTo>
                    <a:pt x="78486" y="53340"/>
                  </a:lnTo>
                  <a:cubicBezTo>
                    <a:pt x="78486" y="40132"/>
                    <a:pt x="76327" y="35306"/>
                    <a:pt x="72009" y="32131"/>
                  </a:cubicBezTo>
                  <a:lnTo>
                    <a:pt x="61976" y="27432"/>
                  </a:lnTo>
                  <a:cubicBezTo>
                    <a:pt x="47879" y="27432"/>
                    <a:pt x="41402" y="29083"/>
                    <a:pt x="35687" y="32385"/>
                  </a:cubicBezTo>
                  <a:lnTo>
                    <a:pt x="25400" y="40386"/>
                  </a:lnTo>
                  <a:lnTo>
                    <a:pt x="2286" y="24130"/>
                  </a:lnTo>
                  <a:cubicBezTo>
                    <a:pt x="4572" y="20447"/>
                    <a:pt x="7747" y="17272"/>
                    <a:pt x="11557" y="14351"/>
                  </a:cubicBezTo>
                  <a:lnTo>
                    <a:pt x="19812" y="8890"/>
                  </a:lnTo>
                  <a:cubicBezTo>
                    <a:pt x="29591" y="4572"/>
                    <a:pt x="34925" y="2921"/>
                    <a:pt x="40640" y="1778"/>
                  </a:cubicBezTo>
                  <a:lnTo>
                    <a:pt x="52324" y="0"/>
                  </a:lnTo>
                  <a:cubicBezTo>
                    <a:pt x="66294" y="0"/>
                    <a:pt x="73533" y="1016"/>
                    <a:pt x="80010" y="3048"/>
                  </a:cubicBezTo>
                  <a:lnTo>
                    <a:pt x="92202" y="8001"/>
                  </a:lnTo>
                  <a:cubicBezTo>
                    <a:pt x="101727" y="15240"/>
                    <a:pt x="105283" y="19685"/>
                    <a:pt x="107950" y="24765"/>
                  </a:cubicBezTo>
                  <a:lnTo>
                    <a:pt x="111760" y="35687"/>
                  </a:lnTo>
                  <a:cubicBezTo>
                    <a:pt x="111760" y="46736"/>
                    <a:pt x="110998" y="51181"/>
                    <a:pt x="109601" y="55499"/>
                  </a:cubicBezTo>
                  <a:lnTo>
                    <a:pt x="106172" y="63627"/>
                  </a:lnTo>
                  <a:cubicBezTo>
                    <a:pt x="100838" y="70612"/>
                    <a:pt x="97790" y="73533"/>
                    <a:pt x="94107" y="75819"/>
                  </a:cubicBezTo>
                  <a:lnTo>
                    <a:pt x="86487" y="79756"/>
                  </a:lnTo>
                </a:path>
              </a:pathLst>
            </a:custGeom>
            <a:solidFill>
              <a:srgbClr val="14A1BF"/>
            </a:solidFill>
          </p:spPr>
          <p:txBody>
            <a:bodyPr/>
            <a:lstStyle/>
            <a:p>
              <a:endParaRPr lang="fr-FR"/>
            </a:p>
          </p:txBody>
        </p:sp>
      </p:grpSp>
      <p:grpSp>
        <p:nvGrpSpPr>
          <p:cNvPr id="22" name="Group 22"/>
          <p:cNvGrpSpPr>
            <a:grpSpLocks noChangeAspect="1"/>
          </p:cNvGrpSpPr>
          <p:nvPr/>
        </p:nvGrpSpPr>
        <p:grpSpPr>
          <a:xfrm>
            <a:off x="454638" y="296494"/>
            <a:ext cx="6466446" cy="1976704"/>
            <a:chOff x="0" y="0"/>
            <a:chExt cx="6466446" cy="1976704"/>
          </a:xfrm>
        </p:grpSpPr>
        <p:sp>
          <p:nvSpPr>
            <p:cNvPr id="23" name="Freeform 23"/>
            <p:cNvSpPr/>
            <p:nvPr/>
          </p:nvSpPr>
          <p:spPr>
            <a:xfrm>
              <a:off x="1884299" y="1236472"/>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4" name="Freeform 24"/>
            <p:cNvSpPr/>
            <p:nvPr/>
          </p:nvSpPr>
          <p:spPr>
            <a:xfrm>
              <a:off x="3229102" y="122643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5" name="Freeform 25"/>
            <p:cNvSpPr/>
            <p:nvPr/>
          </p:nvSpPr>
          <p:spPr>
            <a:xfrm>
              <a:off x="4606036" y="1220978"/>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6" name="Freeform 26"/>
            <p:cNvSpPr/>
            <p:nvPr/>
          </p:nvSpPr>
          <p:spPr>
            <a:xfrm>
              <a:off x="63500" y="381000"/>
              <a:ext cx="6053328" cy="1532255"/>
            </a:xfrm>
            <a:custGeom>
              <a:avLst/>
              <a:gdLst/>
              <a:ahLst/>
              <a:cxnLst/>
              <a:rect l="l" t="t" r="r" b="b"/>
              <a:pathLst>
                <a:path w="6053328" h="1532255">
                  <a:moveTo>
                    <a:pt x="12700" y="1506855"/>
                  </a:moveTo>
                  <a:lnTo>
                    <a:pt x="6040628" y="1506855"/>
                  </a:lnTo>
                  <a:lnTo>
                    <a:pt x="6040628" y="1519555"/>
                  </a:lnTo>
                  <a:lnTo>
                    <a:pt x="6027928" y="1519555"/>
                  </a:lnTo>
                  <a:lnTo>
                    <a:pt x="6027928" y="12700"/>
                  </a:lnTo>
                  <a:lnTo>
                    <a:pt x="6040628" y="12700"/>
                  </a:lnTo>
                  <a:lnTo>
                    <a:pt x="6040628" y="25400"/>
                  </a:lnTo>
                  <a:lnTo>
                    <a:pt x="12700" y="25400"/>
                  </a:lnTo>
                  <a:lnTo>
                    <a:pt x="12700" y="12700"/>
                  </a:lnTo>
                  <a:lnTo>
                    <a:pt x="25400" y="12700"/>
                  </a:lnTo>
                  <a:lnTo>
                    <a:pt x="25400" y="1519555"/>
                  </a:lnTo>
                  <a:lnTo>
                    <a:pt x="12700" y="1519555"/>
                  </a:lnTo>
                  <a:lnTo>
                    <a:pt x="12700" y="1506855"/>
                  </a:lnTo>
                  <a:moveTo>
                    <a:pt x="12700" y="1532255"/>
                  </a:moveTo>
                  <a:lnTo>
                    <a:pt x="0" y="1532255"/>
                  </a:lnTo>
                  <a:lnTo>
                    <a:pt x="0" y="0"/>
                  </a:lnTo>
                  <a:lnTo>
                    <a:pt x="6053328" y="0"/>
                  </a:lnTo>
                  <a:lnTo>
                    <a:pt x="6053328" y="1532255"/>
                  </a:lnTo>
                  <a:lnTo>
                    <a:pt x="12700" y="1532255"/>
                  </a:lnTo>
                  <a:close/>
                </a:path>
              </a:pathLst>
            </a:custGeom>
            <a:solidFill>
              <a:srgbClr val="1A1447"/>
            </a:solidFill>
          </p:spPr>
          <p:txBody>
            <a:bodyPr/>
            <a:lstStyle/>
            <a:p>
              <a:endParaRPr lang="fr-FR"/>
            </a:p>
          </p:txBody>
        </p:sp>
        <p:sp>
          <p:nvSpPr>
            <p:cNvPr id="27" name="Freeform 27"/>
            <p:cNvSpPr/>
            <p:nvPr/>
          </p:nvSpPr>
          <p:spPr>
            <a:xfrm>
              <a:off x="559435" y="179451"/>
              <a:ext cx="1947672" cy="416433"/>
            </a:xfrm>
            <a:custGeom>
              <a:avLst/>
              <a:gdLst/>
              <a:ahLst/>
              <a:cxnLst/>
              <a:rect l="l" t="t" r="r" b="b"/>
              <a:pathLst>
                <a:path w="1947672" h="416433">
                  <a:moveTo>
                    <a:pt x="0" y="416433"/>
                  </a:moveTo>
                  <a:lnTo>
                    <a:pt x="1947672" y="416433"/>
                  </a:lnTo>
                  <a:lnTo>
                    <a:pt x="1947672" y="0"/>
                  </a:lnTo>
                  <a:lnTo>
                    <a:pt x="0" y="0"/>
                  </a:lnTo>
                  <a:close/>
                </a:path>
              </a:pathLst>
            </a:custGeom>
            <a:solidFill>
              <a:srgbClr val="FFFFFF"/>
            </a:solidFill>
          </p:spPr>
          <p:txBody>
            <a:bodyPr/>
            <a:lstStyle/>
            <a:p>
              <a:endParaRPr lang="fr-FR"/>
            </a:p>
          </p:txBody>
        </p:sp>
        <p:sp>
          <p:nvSpPr>
            <p:cNvPr id="28" name="Freeform 28"/>
            <p:cNvSpPr/>
            <p:nvPr/>
          </p:nvSpPr>
          <p:spPr>
            <a:xfrm>
              <a:off x="5722620" y="63500"/>
              <a:ext cx="680339" cy="646176"/>
            </a:xfrm>
            <a:custGeom>
              <a:avLst/>
              <a:gdLst/>
              <a:ahLst/>
              <a:cxnLst/>
              <a:rect l="l" t="t" r="r" b="b"/>
              <a:pathLst>
                <a:path w="680339" h="646176">
                  <a:moveTo>
                    <a:pt x="340233" y="646049"/>
                  </a:moveTo>
                  <a:cubicBezTo>
                    <a:pt x="528066" y="646049"/>
                    <a:pt x="680339" y="501396"/>
                    <a:pt x="680339" y="322961"/>
                  </a:cubicBezTo>
                  <a:cubicBezTo>
                    <a:pt x="680339" y="144526"/>
                    <a:pt x="528066" y="0"/>
                    <a:pt x="340233" y="0"/>
                  </a:cubicBezTo>
                  <a:cubicBezTo>
                    <a:pt x="152400" y="0"/>
                    <a:pt x="0" y="144653"/>
                    <a:pt x="0" y="323088"/>
                  </a:cubicBezTo>
                  <a:cubicBezTo>
                    <a:pt x="0" y="501523"/>
                    <a:pt x="152273" y="646176"/>
                    <a:pt x="340106" y="646176"/>
                  </a:cubicBezTo>
                </a:path>
              </a:pathLst>
            </a:custGeom>
            <a:solidFill>
              <a:srgbClr val="1A1447"/>
            </a:solidFill>
          </p:spPr>
          <p:txBody>
            <a:bodyPr/>
            <a:lstStyle/>
            <a:p>
              <a:endParaRPr lang="fr-FR"/>
            </a:p>
          </p:txBody>
        </p:sp>
        <p:sp>
          <p:nvSpPr>
            <p:cNvPr id="29" name="Freeform 29"/>
            <p:cNvSpPr/>
            <p:nvPr/>
          </p:nvSpPr>
          <p:spPr>
            <a:xfrm>
              <a:off x="566674" y="1236472"/>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grpSp>
      <p:sp>
        <p:nvSpPr>
          <p:cNvPr id="30" name="TextBox 99"/>
          <p:cNvSpPr txBox="1"/>
          <p:nvPr/>
        </p:nvSpPr>
        <p:spPr>
          <a:xfrm>
            <a:off x="6672167" y="9979838"/>
            <a:ext cx="248917" cy="240665"/>
          </a:xfrm>
          <a:prstGeom prst="rect">
            <a:avLst/>
          </a:prstGeom>
        </p:spPr>
        <p:txBody>
          <a:bodyPr lIns="0" tIns="0" rIns="0" bIns="0" rtlCol="0" anchor="t">
            <a:spAutoFit/>
          </a:bodyPr>
          <a:lstStyle/>
          <a:p>
            <a:pPr algn="l">
              <a:lnSpc>
                <a:spcPts val="1959"/>
              </a:lnSpc>
            </a:pPr>
            <a:r>
              <a:rPr lang="en-US" sz="1399" b="1" spc="8" dirty="0">
                <a:solidFill>
                  <a:srgbClr val="231F20"/>
                </a:solidFill>
                <a:latin typeface="IBM Plex Sans Bold"/>
                <a:ea typeface="IBM Plex Sans Bold"/>
                <a:cs typeface="IBM Plex Sans Bold"/>
                <a:sym typeface="IBM Plex Sans Bold"/>
              </a:rPr>
              <a:t>26</a:t>
            </a:r>
          </a:p>
        </p:txBody>
      </p:sp>
      <p:sp>
        <p:nvSpPr>
          <p:cNvPr id="32" name="TextBox 32"/>
          <p:cNvSpPr txBox="1"/>
          <p:nvPr/>
        </p:nvSpPr>
        <p:spPr>
          <a:xfrm>
            <a:off x="643661" y="6581470"/>
            <a:ext cx="1773936" cy="179536"/>
          </a:xfrm>
          <a:prstGeom prst="rect">
            <a:avLst/>
          </a:prstGeom>
        </p:spPr>
        <p:txBody>
          <a:bodyPr wrap="square" lIns="0" tIns="0" rIns="0" bIns="0" rtlCol="0" anchor="t">
            <a:spAutoFit/>
          </a:bodyPr>
          <a:lstStyle/>
          <a:p>
            <a:pPr algn="l">
              <a:lnSpc>
                <a:spcPts val="1439"/>
              </a:lnSpc>
            </a:pPr>
            <a:r>
              <a:rPr lang="en-US" sz="1200" i="1" spc="4" dirty="0">
                <a:solidFill>
                  <a:srgbClr val="231F20"/>
                </a:solidFill>
                <a:latin typeface="IBM Plex Sans Italics"/>
                <a:ea typeface="IBM Plex Sans Italics"/>
                <a:cs typeface="IBM Plex Sans Italics"/>
                <a:sym typeface="IBM Plex Sans Italics"/>
              </a:rPr>
              <a:t>Analyse et Marketing International 
Culture et relations internationales
Gestion et pilotage de performance</a:t>
            </a:r>
          </a:p>
        </p:txBody>
      </p:sp>
      <p:sp>
        <p:nvSpPr>
          <p:cNvPr id="33" name="TextBox 33"/>
          <p:cNvSpPr txBox="1"/>
          <p:nvPr/>
        </p:nvSpPr>
        <p:spPr>
          <a:xfrm>
            <a:off x="798281" y="5606948"/>
            <a:ext cx="1856994" cy="179536"/>
          </a:xfrm>
          <a:prstGeom prst="rect">
            <a:avLst/>
          </a:prstGeom>
        </p:spPr>
        <p:txBody>
          <a:bodyPr wrap="square"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TENTER LE PRIX MOOVJEE ET SOYEZ FINANCE</a:t>
            </a:r>
          </a:p>
        </p:txBody>
      </p:sp>
      <p:sp>
        <p:nvSpPr>
          <p:cNvPr id="34" name="TextBox 35"/>
          <p:cNvSpPr txBox="1"/>
          <p:nvPr/>
        </p:nvSpPr>
        <p:spPr>
          <a:xfrm>
            <a:off x="618277" y="8558289"/>
            <a:ext cx="3238353" cy="179536"/>
          </a:xfrm>
          <a:prstGeom prst="rect">
            <a:avLst/>
          </a:prstGeom>
        </p:spPr>
        <p:txBody>
          <a:bodyPr wrap="square" lIns="0" tIns="0" rIns="0" bIns="0" rtlCol="0" anchor="t">
            <a:spAutoFit/>
          </a:bodyPr>
          <a:lstStyle/>
          <a:p>
            <a:pPr algn="l">
              <a:lnSpc>
                <a:spcPts val="1439"/>
              </a:lnSpc>
            </a:pPr>
            <a:r>
              <a:rPr lang="en-US" sz="1200" i="1" spc="4" dirty="0" err="1">
                <a:solidFill>
                  <a:srgbClr val="1A1447"/>
                </a:solidFill>
                <a:latin typeface="IBM Plex Sans Italics"/>
                <a:ea typeface="IBM Plex Sans Italics"/>
                <a:cs typeface="IBM Plex Sans Italics"/>
                <a:sym typeface="IBM Plex Sans Italics"/>
              </a:rPr>
              <a:t>• Développeur d’Affaires Internationales
• Responsable Produits
• Chargé d’affaires
• Responsable Marketing
• Manager de grands comptes
• Consultant d’affaires</a:t>
            </a:r>
            <a:endParaRPr lang="en-US" sz="1200" i="1" spc="4" dirty="0">
              <a:solidFill>
                <a:srgbClr val="1A1447"/>
              </a:solidFill>
              <a:latin typeface="IBM Plex Sans Italics"/>
              <a:ea typeface="IBM Plex Sans Italics"/>
              <a:cs typeface="IBM Plex Sans Italics"/>
              <a:sym typeface="IBM Plex Sans Italics"/>
            </a:endParaRPr>
          </a:p>
        </p:txBody>
      </p:sp>
      <p:sp>
        <p:nvSpPr>
          <p:cNvPr id="35" name="TextBox 52"/>
          <p:cNvSpPr txBox="1"/>
          <p:nvPr/>
        </p:nvSpPr>
        <p:spPr>
          <a:xfrm>
            <a:off x="2445344" y="1281655"/>
            <a:ext cx="838810" cy="212174"/>
          </a:xfrm>
          <a:prstGeom prst="rect">
            <a:avLst/>
          </a:prstGeom>
        </p:spPr>
        <p:txBody>
          <a:bodyPr lIns="0" tIns="0" rIns="0" bIns="0" rtlCol="0" anchor="t">
            <a:spAutoFit/>
          </a:bodyPr>
          <a:lstStyle/>
          <a:p>
            <a:pPr algn="just">
              <a:lnSpc>
                <a:spcPts val="1783"/>
              </a:lnSpc>
            </a:pPr>
            <a:r>
              <a:rPr lang="en-US" sz="1200" spc="7" dirty="0">
                <a:solidFill>
                  <a:srgbClr val="464395"/>
                </a:solidFill>
                <a:latin typeface="IBM Plex Sans"/>
                <a:ea typeface="IBM Plex Sans"/>
                <a:cs typeface="IBM Plex Sans"/>
                <a:sym typeface="IBM Plex Sans"/>
              </a:rPr>
              <a:t>LANGUE</a:t>
            </a:r>
            <a:endParaRPr lang="en-US" sz="1200" i="1" spc="4" dirty="0">
              <a:solidFill>
                <a:srgbClr val="231F20"/>
              </a:solidFill>
              <a:latin typeface="IBM Plex Sans Italics"/>
              <a:ea typeface="IBM Plex Sans Italics"/>
              <a:cs typeface="IBM Plex Sans Italics"/>
              <a:sym typeface="IBM Plex Sans Italics"/>
            </a:endParaRPr>
          </a:p>
        </p:txBody>
      </p:sp>
      <p:sp>
        <p:nvSpPr>
          <p:cNvPr id="36" name="TextBox 38"/>
          <p:cNvSpPr txBox="1"/>
          <p:nvPr/>
        </p:nvSpPr>
        <p:spPr>
          <a:xfrm>
            <a:off x="3923062" y="1483624"/>
            <a:ext cx="951900" cy="212174"/>
          </a:xfrm>
          <a:prstGeom prst="rect">
            <a:avLst/>
          </a:prstGeom>
        </p:spPr>
        <p:txBody>
          <a:bodyPr lIns="0" tIns="0" rIns="0" bIns="0" rtlCol="0" anchor="t">
            <a:spAutoFit/>
          </a:bodyPr>
          <a:lstStyle/>
          <a:p>
            <a:pPr>
              <a:lnSpc>
                <a:spcPts val="1796"/>
              </a:lnSpc>
            </a:pPr>
            <a:r>
              <a:rPr lang="en-US" sz="1200" i="1" spc="7" dirty="0">
                <a:solidFill>
                  <a:srgbClr val="231F20"/>
                </a:solidFill>
                <a:latin typeface="IBM Plex Sans Italics"/>
                <a:ea typeface="IBM Plex Sans Italics"/>
                <a:cs typeface="IBM Plex Sans Italics"/>
                <a:sym typeface="IBM Plex Sans Italics"/>
              </a:rPr>
              <a:t>3-6 mois en entreprise</a:t>
            </a:r>
            <a:endParaRPr lang="en-US" sz="1200" i="1" spc="4" dirty="0">
              <a:solidFill>
                <a:srgbClr val="231F20"/>
              </a:solidFill>
              <a:latin typeface="IBM Plex Sans Italics"/>
              <a:ea typeface="IBM Plex Sans Italics"/>
              <a:cs typeface="IBM Plex Sans Italics"/>
              <a:sym typeface="IBM Plex Sans Italics"/>
            </a:endParaRPr>
          </a:p>
        </p:txBody>
      </p:sp>
      <p:sp>
        <p:nvSpPr>
          <p:cNvPr id="37" name="TextBox 36"/>
          <p:cNvSpPr txBox="1"/>
          <p:nvPr/>
        </p:nvSpPr>
        <p:spPr>
          <a:xfrm>
            <a:off x="2951845" y="6563801"/>
            <a:ext cx="1763097" cy="179536"/>
          </a:xfrm>
          <a:prstGeom prst="rect">
            <a:avLst/>
          </a:prstGeom>
        </p:spPr>
        <p:txBody>
          <a:bodyPr lIns="0" tIns="0" rIns="0" bIns="0" rtlCol="0" anchor="t">
            <a:spAutoFit/>
          </a:bodyPr>
          <a:lstStyle/>
          <a:p>
            <a:pPr algn="just">
              <a:lnSpc>
                <a:spcPts val="1439"/>
              </a:lnSpc>
            </a:pPr>
            <a:r>
              <a:rPr lang="en-US" sz="1200" i="1" spc="4" dirty="0">
                <a:solidFill>
                  <a:srgbClr val="231F20"/>
                </a:solidFill>
                <a:latin typeface="IBM Plex Sans Italics"/>
                <a:ea typeface="IBM Plex Sans Italics"/>
                <a:cs typeface="IBM Plex Sans Italics"/>
                <a:sym typeface="IBM Plex Sans Italics"/>
              </a:rPr>
              <a:t>Management, Structure d’entreprise et gestion 
Définir et piloter une stratégie commerciale
Anglais général et Anglais des affaires
</a:t>
            </a:r>
          </a:p>
        </p:txBody>
      </p:sp>
      <p:sp>
        <p:nvSpPr>
          <p:cNvPr id="38" name="TextBox 37"/>
          <p:cNvSpPr txBox="1"/>
          <p:nvPr/>
        </p:nvSpPr>
        <p:spPr>
          <a:xfrm>
            <a:off x="2883389" y="5606948"/>
            <a:ext cx="1856994"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POSSIBILITE D’UN SEMESTRE A L’ETRANGER</a:t>
            </a:r>
          </a:p>
        </p:txBody>
      </p:sp>
      <p:sp>
        <p:nvSpPr>
          <p:cNvPr id="39" name="TextBox 39"/>
          <p:cNvSpPr txBox="1"/>
          <p:nvPr/>
        </p:nvSpPr>
        <p:spPr>
          <a:xfrm>
            <a:off x="5196249" y="1527315"/>
            <a:ext cx="1306830" cy="179536"/>
          </a:xfrm>
          <a:prstGeom prst="rect">
            <a:avLst/>
          </a:prstGeom>
        </p:spPr>
        <p:txBody>
          <a:bodyPr lIns="0" tIns="0" rIns="0" bIns="0" rtlCol="0" anchor="t">
            <a:spAutoFit/>
          </a:bodyPr>
          <a:lstStyle/>
          <a:p>
            <a:pPr>
              <a:lnSpc>
                <a:spcPts val="1439"/>
              </a:lnSpc>
            </a:pPr>
            <a:r>
              <a:rPr lang="en-US" sz="1200" i="1" spc="4" dirty="0">
                <a:solidFill>
                  <a:srgbClr val="231F20"/>
                </a:solidFill>
                <a:latin typeface="IBM Plex Sans Italics"/>
                <a:ea typeface="IBM Plex Sans Italics"/>
                <a:cs typeface="IBM Plex Sans Italics"/>
                <a:sym typeface="IBM Plex Sans Italics"/>
              </a:rPr>
              <a:t>Sur dossier et entretien</a:t>
            </a:r>
          </a:p>
        </p:txBody>
      </p:sp>
      <p:sp>
        <p:nvSpPr>
          <p:cNvPr id="40" name="TextBox 41"/>
          <p:cNvSpPr txBox="1"/>
          <p:nvPr/>
        </p:nvSpPr>
        <p:spPr>
          <a:xfrm>
            <a:off x="5127250" y="6542094"/>
            <a:ext cx="1456639" cy="179536"/>
          </a:xfrm>
          <a:prstGeom prst="rect">
            <a:avLst/>
          </a:prstGeom>
        </p:spPr>
        <p:txBody>
          <a:bodyPr lIns="0" tIns="0" rIns="0" bIns="0" rtlCol="0" anchor="t">
            <a:spAutoFit/>
          </a:bodyPr>
          <a:lstStyle/>
          <a:p>
            <a:pPr algn="l">
              <a:lnSpc>
                <a:spcPts val="1439"/>
              </a:lnSpc>
            </a:pPr>
            <a:r>
              <a:rPr lang="en-US" sz="1200" i="1" spc="4" dirty="0">
                <a:solidFill>
                  <a:srgbClr val="231F20"/>
                </a:solidFill>
                <a:latin typeface="IBM Plex Sans Italics"/>
                <a:ea typeface="IBM Plex Sans Italics"/>
                <a:cs typeface="IBM Plex Sans Italics"/>
                <a:sym typeface="IBM Plex Sans Italics"/>
              </a:rPr>
              <a:t>Droit et applications dans les entreprises
Simulation business et gestion de projets
Ateliers et rencontres professionnelles
</a:t>
            </a:r>
          </a:p>
        </p:txBody>
      </p:sp>
      <p:sp>
        <p:nvSpPr>
          <p:cNvPr id="41" name="TextBox 40"/>
          <p:cNvSpPr txBox="1"/>
          <p:nvPr/>
        </p:nvSpPr>
        <p:spPr>
          <a:xfrm>
            <a:off x="5130670" y="5606948"/>
            <a:ext cx="1641348"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TITRE AVEC LABEL RNCP EN OPTION</a:t>
            </a:r>
          </a:p>
        </p:txBody>
      </p:sp>
      <p:sp>
        <p:nvSpPr>
          <p:cNvPr id="42" name="TextBox 42"/>
          <p:cNvSpPr txBox="1"/>
          <p:nvPr/>
        </p:nvSpPr>
        <p:spPr>
          <a:xfrm>
            <a:off x="611800" y="2786767"/>
            <a:ext cx="6092133" cy="179536"/>
          </a:xfrm>
          <a:prstGeom prst="rect">
            <a:avLst/>
          </a:prstGeom>
        </p:spPr>
        <p:txBody>
          <a:bodyPr lIns="0" tIns="0" rIns="0" bIns="0" rtlCol="0" anchor="t">
            <a:spAutoFit/>
          </a:bodyPr>
          <a:lstStyle/>
          <a:p>
            <a:pPr algn="just">
              <a:lnSpc>
                <a:spcPts val="1439"/>
              </a:lnSpc>
            </a:pPr>
            <a:r>
              <a:rPr lang="en-US" sz="1200" spc="7" dirty="0">
                <a:solidFill>
                  <a:srgbClr val="FFFFFF"/>
                </a:solidFill>
                <a:latin typeface="IBM Plex Sans"/>
                <a:ea typeface="IBM Plex Sans"/>
                <a:cs typeface="IBM Plex Sans"/>
                <a:sym typeface="IBM Plex Sans"/>
              </a:rPr>
              <a:t>Le Bac+5 Management et Affaires Internationales (MAI) permet d’acquérir des compétences de leadership dans un contexte de développement international. 
Le développeur d’affaires internationales dispose d’excellentes compétences relationnelles, culturelles, d’observations et de leadership. Il convient plus particulièrement aux personnes ayant une première expérience professionnelle et capables de développer un réseau.</a:t>
            </a:r>
          </a:p>
        </p:txBody>
      </p:sp>
      <p:sp>
        <p:nvSpPr>
          <p:cNvPr id="43" name="TextBox 43"/>
          <p:cNvSpPr txBox="1"/>
          <p:nvPr/>
        </p:nvSpPr>
        <p:spPr>
          <a:xfrm>
            <a:off x="6278525" y="429625"/>
            <a:ext cx="525475" cy="397269"/>
          </a:xfrm>
          <a:prstGeom prst="rect">
            <a:avLst/>
          </a:prstGeom>
        </p:spPr>
        <p:txBody>
          <a:bodyPr lIns="0" tIns="0" rIns="0" bIns="0" rtlCol="0" anchor="t">
            <a:spAutoFit/>
          </a:bodyPr>
          <a:lstStyle/>
          <a:p>
            <a:pPr algn="ctr">
              <a:lnSpc>
                <a:spcPts val="1660"/>
              </a:lnSpc>
            </a:pPr>
            <a:r>
              <a:rPr lang="en-US" sz="1399" b="1" spc="8" dirty="0">
                <a:solidFill>
                  <a:srgbClr val="FFFFFF"/>
                </a:solidFill>
                <a:latin typeface="IBM Plex Sans Bold"/>
                <a:ea typeface="IBM Plex Sans Bold"/>
                <a:cs typeface="IBM Plex Sans Bold"/>
                <a:sym typeface="IBM Plex Sans Bold"/>
              </a:rPr>
              <a:t>2 </a:t>
            </a:r>
          </a:p>
          <a:p>
            <a:pPr algn="l">
              <a:lnSpc>
                <a:spcPts val="1423"/>
              </a:lnSpc>
            </a:pPr>
            <a:r>
              <a:rPr lang="en-US" sz="1200" b="1" spc="7" dirty="0">
                <a:solidFill>
                  <a:srgbClr val="FFFFFF"/>
                </a:solidFill>
                <a:latin typeface="IBM Plex Sans Bold"/>
                <a:ea typeface="IBM Plex Sans Bold"/>
                <a:cs typeface="IBM Plex Sans Bold"/>
                <a:sym typeface="IBM Plex Sans Bold"/>
              </a:rPr>
              <a:t>YEARS</a:t>
            </a:r>
          </a:p>
        </p:txBody>
      </p:sp>
      <p:sp>
        <p:nvSpPr>
          <p:cNvPr id="44" name="TextBox 44"/>
          <p:cNvSpPr txBox="1"/>
          <p:nvPr/>
        </p:nvSpPr>
        <p:spPr>
          <a:xfrm>
            <a:off x="2560053" y="10301611"/>
            <a:ext cx="2515629" cy="151428"/>
          </a:xfrm>
          <a:prstGeom prst="rect">
            <a:avLst/>
          </a:prstGeom>
        </p:spPr>
        <p:txBody>
          <a:bodyPr lIns="0" tIns="0" rIns="0" bIns="0" rtlCol="0" anchor="t">
            <a:spAutoFit/>
          </a:bodyPr>
          <a:lstStyle/>
          <a:p>
            <a:pPr algn="l">
              <a:lnSpc>
                <a:spcPts val="1260"/>
              </a:lnSpc>
            </a:pPr>
            <a:r>
              <a:rPr lang="en-US" sz="900" i="1" spc="25" dirty="0" err="1">
                <a:solidFill>
                  <a:srgbClr val="939496"/>
                </a:solidFill>
                <a:latin typeface="IBM Plex Sans Italics"/>
                <a:ea typeface="IBM Plex Sans Italics"/>
                <a:cs typeface="IBM Plex Sans Italics"/>
                <a:sym typeface="IBM Plex Sans Italics"/>
              </a:rPr>
              <a:t>Etablissement</a:t>
            </a:r>
            <a:r>
              <a:rPr lang="en-US" sz="900" i="1" spc="25" dirty="0">
                <a:solidFill>
                  <a:srgbClr val="939496"/>
                </a:solidFill>
                <a:latin typeface="IBM Plex Sans Italics"/>
                <a:ea typeface="IBM Plex Sans Italics"/>
                <a:cs typeface="IBM Plex Sans Italics"/>
                <a:sym typeface="IBM Plex Sans Italics"/>
              </a:rPr>
              <a:t> </a:t>
            </a:r>
            <a:r>
              <a:rPr lang="en-US" sz="900" i="1" spc="25" dirty="0" err="1">
                <a:solidFill>
                  <a:srgbClr val="939496"/>
                </a:solidFill>
                <a:latin typeface="IBM Plex Sans Italics"/>
                <a:ea typeface="IBM Plex Sans Italics"/>
                <a:cs typeface="IBM Plex Sans Italics"/>
                <a:sym typeface="IBM Plex Sans Italics"/>
              </a:rPr>
              <a:t>d’enseignement</a:t>
            </a:r>
            <a:r>
              <a:rPr lang="en-US" sz="900" i="1" spc="25" dirty="0">
                <a:solidFill>
                  <a:srgbClr val="939496"/>
                </a:solidFill>
                <a:latin typeface="IBM Plex Sans Italics"/>
                <a:ea typeface="IBM Plex Sans Italics"/>
                <a:cs typeface="IBM Plex Sans Italics"/>
                <a:sym typeface="IBM Plex Sans Italics"/>
              </a:rPr>
              <a:t> supérieur </a:t>
            </a:r>
            <a:r>
              <a:rPr lang="en-US" sz="900" i="1" spc="25" dirty="0" err="1">
                <a:solidFill>
                  <a:srgbClr val="939496"/>
                </a:solidFill>
                <a:latin typeface="IBM Plex Sans Italics"/>
                <a:ea typeface="IBM Plex Sans Italics"/>
                <a:cs typeface="IBM Plex Sans Italics"/>
                <a:sym typeface="IBM Plex Sans Italics"/>
              </a:rPr>
              <a:t>privé</a:t>
            </a:r>
            <a:endParaRPr lang="en-US" sz="900" i="1" spc="25" dirty="0">
              <a:solidFill>
                <a:srgbClr val="939496"/>
              </a:solidFill>
              <a:latin typeface="IBM Plex Sans Italics"/>
              <a:ea typeface="IBM Plex Sans Italics"/>
              <a:cs typeface="IBM Plex Sans Italics"/>
              <a:sym typeface="IBM Plex Sans Italics"/>
            </a:endParaRPr>
          </a:p>
        </p:txBody>
      </p:sp>
      <p:sp>
        <p:nvSpPr>
          <p:cNvPr id="45" name="TextBox 46"/>
          <p:cNvSpPr txBox="1"/>
          <p:nvPr/>
        </p:nvSpPr>
        <p:spPr>
          <a:xfrm>
            <a:off x="626278" y="6127490"/>
            <a:ext cx="3837772"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ENSEIGNEMENTS</a:t>
            </a:r>
          </a:p>
        </p:txBody>
      </p:sp>
      <p:sp>
        <p:nvSpPr>
          <p:cNvPr id="46" name="TextBox 45"/>
          <p:cNvSpPr txBox="1"/>
          <p:nvPr/>
        </p:nvSpPr>
        <p:spPr>
          <a:xfrm>
            <a:off x="618277" y="8095164"/>
            <a:ext cx="3464773" cy="299056"/>
          </a:xfrm>
          <a:prstGeom prst="rect">
            <a:avLst/>
          </a:prstGeom>
        </p:spPr>
        <p:txBody>
          <a:bodyPr wrap="square" lIns="0" tIns="0" rIns="0" bIns="0" rtlCol="0" anchor="t">
            <a:spAutoFit/>
          </a:bodyPr>
          <a:lstStyle/>
          <a:p>
            <a:pPr algn="l">
              <a:lnSpc>
                <a:spcPts val="2520"/>
              </a:lnSpc>
            </a:pPr>
            <a:r>
              <a:rPr lang="en-US" sz="1800" b="1" i="1">
                <a:solidFill>
                  <a:srgbClr val="EA8C39"/>
                </a:solidFill>
                <a:latin typeface="IBM Plex Sans Bold Italics"/>
                <a:ea typeface="IBM Plex Sans Bold Italics"/>
                <a:cs typeface="IBM Plex Sans Bold Italics"/>
                <a:sym typeface="IBM Plex Sans Bold Italics"/>
              </a:rPr>
              <a:t>OPPORTUNITÉS MÉTIERS</a:t>
            </a:r>
          </a:p>
        </p:txBody>
      </p:sp>
      <p:sp>
        <p:nvSpPr>
          <p:cNvPr id="47" name="TextBox 47"/>
          <p:cNvSpPr txBox="1"/>
          <p:nvPr/>
        </p:nvSpPr>
        <p:spPr>
          <a:xfrm>
            <a:off x="600894" y="4421000"/>
            <a:ext cx="386315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TOP3 - POINTS FORTS</a:t>
            </a:r>
          </a:p>
        </p:txBody>
      </p:sp>
      <p:sp>
        <p:nvSpPr>
          <p:cNvPr id="48" name="TextBox 48"/>
          <p:cNvSpPr txBox="1"/>
          <p:nvPr/>
        </p:nvSpPr>
        <p:spPr>
          <a:xfrm>
            <a:off x="1127645" y="915400"/>
            <a:ext cx="5150879" cy="299056"/>
          </a:xfrm>
          <a:prstGeom prst="rect">
            <a:avLst/>
          </a:prstGeom>
        </p:spPr>
        <p:txBody>
          <a:bodyPr wrap="square" lIns="0" tIns="0" rIns="0" bIns="0" rtlCol="0" anchor="t">
            <a:spAutoFit/>
          </a:bodyPr>
          <a:lstStyle/>
          <a:p>
            <a:pPr algn="l">
              <a:lnSpc>
                <a:spcPts val="2520"/>
              </a:lnSpc>
            </a:pPr>
            <a:r>
              <a:rPr lang="en-US" sz="1800" b="1" spc="7" dirty="0">
                <a:solidFill>
                  <a:srgbClr val="1A1447"/>
                </a:solidFill>
                <a:latin typeface="IBM Plex Sans Bold"/>
                <a:ea typeface="IBM Plex Sans Bold"/>
                <a:cs typeface="IBM Plex Sans Bold"/>
                <a:sym typeface="IBM Plex Sans Bold"/>
              </a:rPr>
              <a:t>MANAGEMENT, AFFAIRES INTERNATIONALES</a:t>
            </a:r>
          </a:p>
        </p:txBody>
      </p:sp>
      <p:sp>
        <p:nvSpPr>
          <p:cNvPr id="49" name="TextBox 49"/>
          <p:cNvSpPr txBox="1"/>
          <p:nvPr/>
        </p:nvSpPr>
        <p:spPr>
          <a:xfrm>
            <a:off x="5150644" y="1289818"/>
            <a:ext cx="783022" cy="192491"/>
          </a:xfrm>
          <a:prstGeom prst="rect">
            <a:avLst/>
          </a:prstGeom>
        </p:spPr>
        <p:txBody>
          <a:bodyPr lIns="0" tIns="0" rIns="0" bIns="0" rtlCol="0" anchor="t">
            <a:spAutoFit/>
          </a:bodyPr>
          <a:lstStyle/>
          <a:p>
            <a:pPr algn="l">
              <a:lnSpc>
                <a:spcPts val="1539"/>
              </a:lnSpc>
            </a:pPr>
            <a:r>
              <a:rPr lang="en-US" sz="1100" spc="6" dirty="0">
                <a:solidFill>
                  <a:srgbClr val="464395"/>
                </a:solidFill>
                <a:latin typeface="IBM Plex Sans"/>
                <a:ea typeface="IBM Plex Sans"/>
                <a:cs typeface="IBM Plex Sans"/>
                <a:sym typeface="IBM Plex Sans"/>
              </a:rPr>
              <a:t>ADMISSION</a:t>
            </a:r>
          </a:p>
        </p:txBody>
      </p:sp>
      <p:sp>
        <p:nvSpPr>
          <p:cNvPr id="50" name="TextBox 50"/>
          <p:cNvSpPr txBox="1"/>
          <p:nvPr/>
        </p:nvSpPr>
        <p:spPr>
          <a:xfrm>
            <a:off x="1107748" y="411985"/>
            <a:ext cx="1496263" cy="405699"/>
          </a:xfrm>
          <a:prstGeom prst="rect">
            <a:avLst/>
          </a:prstGeom>
        </p:spPr>
        <p:txBody>
          <a:bodyPr lIns="0" tIns="0" rIns="0" bIns="0" rtlCol="0" anchor="t">
            <a:spAutoFit/>
          </a:bodyPr>
          <a:lstStyle/>
          <a:p>
            <a:pPr algn="l">
              <a:lnSpc>
                <a:spcPts val="3359"/>
              </a:lnSpc>
            </a:pPr>
            <a:r>
              <a:rPr lang="en-US" sz="2400" b="1" spc="14" dirty="0">
                <a:solidFill>
                  <a:srgbClr val="231F20"/>
                </a:solidFill>
                <a:latin typeface="IBM Plex Sans Bold"/>
                <a:ea typeface="IBM Plex Sans Bold"/>
                <a:cs typeface="IBM Plex Sans Bold"/>
                <a:sym typeface="IBM Plex Sans Bold"/>
              </a:rPr>
              <a:t>MASTERE</a:t>
            </a:r>
          </a:p>
        </p:txBody>
      </p:sp>
      <p:sp>
        <p:nvSpPr>
          <p:cNvPr id="52" name="TextBox 51">
            <a:extLst>
              <a:ext uri="{FF2B5EF4-FFF2-40B4-BE49-F238E27FC236}">
                <a16:creationId xmlns:a16="http://schemas.microsoft.com/office/drawing/2014/main" id="{08B6434F-E251-F3F4-A8EE-0DB40DADF62C}"/>
              </a:ext>
            </a:extLst>
          </p:cNvPr>
          <p:cNvSpPr txBox="1"/>
          <p:nvPr/>
        </p:nvSpPr>
        <p:spPr>
          <a:xfrm>
            <a:off x="1256030" y="1299715"/>
            <a:ext cx="1040102" cy="192938"/>
          </a:xfrm>
          <a:prstGeom prst="rect">
            <a:avLst/>
          </a:prstGeom>
        </p:spPr>
        <p:txBody>
          <a:bodyPr wrap="square" lIns="0" tIns="0" rIns="0" bIns="0" rtlCol="0" anchor="t">
            <a:spAutoFit/>
          </a:bodyPr>
          <a:lstStyle/>
          <a:p>
            <a:pPr algn="just">
              <a:lnSpc>
                <a:spcPts val="1614"/>
              </a:lnSpc>
            </a:pPr>
            <a:r>
              <a:rPr lang="en-US" sz="1200" spc="7" dirty="0">
                <a:solidFill>
                  <a:srgbClr val="464395"/>
                </a:solidFill>
                <a:latin typeface="IBM Plex Sans"/>
                <a:ea typeface="IBM Plex Sans"/>
                <a:cs typeface="IBM Plex Sans"/>
                <a:sym typeface="IBM Plex Sans"/>
              </a:rPr>
              <a:t>2 RENTRÉES</a:t>
            </a:r>
            <a:endParaRPr lang="en-US" sz="1200" i="1" spc="4" dirty="0">
              <a:solidFill>
                <a:srgbClr val="231F20"/>
              </a:solidFill>
              <a:latin typeface="IBM Plex Sans Italics"/>
              <a:ea typeface="IBM Plex Sans Italics"/>
              <a:cs typeface="IBM Plex Sans Italics"/>
              <a:sym typeface="IBM Plex Sans Italics"/>
            </a:endParaRPr>
          </a:p>
        </p:txBody>
      </p:sp>
      <p:sp>
        <p:nvSpPr>
          <p:cNvPr id="53" name="TextBox 31">
            <a:extLst>
              <a:ext uri="{FF2B5EF4-FFF2-40B4-BE49-F238E27FC236}">
                <a16:creationId xmlns:a16="http://schemas.microsoft.com/office/drawing/2014/main" id="{63339F6C-44AA-C06C-C876-B9C66129B42B}"/>
              </a:ext>
            </a:extLst>
          </p:cNvPr>
          <p:cNvSpPr txBox="1"/>
          <p:nvPr/>
        </p:nvSpPr>
        <p:spPr>
          <a:xfrm>
            <a:off x="1252559" y="1505911"/>
            <a:ext cx="812873" cy="192938"/>
          </a:xfrm>
          <a:prstGeom prst="rect">
            <a:avLst/>
          </a:prstGeom>
        </p:spPr>
        <p:txBody>
          <a:bodyPr lIns="0" tIns="0" rIns="0" bIns="0" rtlCol="0" anchor="t">
            <a:spAutoFit/>
          </a:bodyPr>
          <a:lstStyle/>
          <a:p>
            <a:pPr>
              <a:lnSpc>
                <a:spcPts val="1614"/>
              </a:lnSpc>
            </a:pPr>
            <a:r>
              <a:rPr lang="en-US" sz="1200" i="1" spc="7" dirty="0">
                <a:solidFill>
                  <a:srgbClr val="231F20"/>
                </a:solidFill>
                <a:latin typeface="IBM Plex Sans Italics"/>
                <a:ea typeface="IBM Plex Sans Italics"/>
                <a:cs typeface="IBM Plex Sans Italics"/>
                <a:sym typeface="IBM Plex Sans Italics"/>
              </a:rPr>
              <a:t>Automne Printemps</a:t>
            </a:r>
            <a:endParaRPr lang="en-US" sz="1200" i="1" spc="4" dirty="0">
              <a:solidFill>
                <a:srgbClr val="231F20"/>
              </a:solidFill>
              <a:latin typeface="IBM Plex Sans Italics"/>
              <a:ea typeface="IBM Plex Sans Italics"/>
              <a:cs typeface="IBM Plex Sans Italics"/>
              <a:sym typeface="IBM Plex Sans Italics"/>
            </a:endParaRPr>
          </a:p>
        </p:txBody>
      </p:sp>
      <p:sp>
        <p:nvSpPr>
          <p:cNvPr id="55" name="TextBox 34">
            <a:extLst>
              <a:ext uri="{FF2B5EF4-FFF2-40B4-BE49-F238E27FC236}">
                <a16:creationId xmlns:a16="http://schemas.microsoft.com/office/drawing/2014/main" id="{7F360BAA-61BF-FE8B-0AC4-A991BC941086}"/>
              </a:ext>
            </a:extLst>
          </p:cNvPr>
          <p:cNvSpPr txBox="1"/>
          <p:nvPr/>
        </p:nvSpPr>
        <p:spPr>
          <a:xfrm>
            <a:off x="2467440" y="1508374"/>
            <a:ext cx="838811" cy="221792"/>
          </a:xfrm>
          <a:prstGeom prst="rect">
            <a:avLst/>
          </a:prstGeom>
        </p:spPr>
        <p:txBody>
          <a:bodyPr lIns="0" tIns="0" rIns="0" bIns="0" rtlCol="0" anchor="t">
            <a:spAutoFit/>
          </a:bodyPr>
          <a:lstStyle/>
          <a:p>
            <a:pPr>
              <a:lnSpc>
                <a:spcPts val="1908"/>
              </a:lnSpc>
            </a:pPr>
            <a:r>
              <a:rPr lang="en-US" sz="1200" i="1" spc="4" dirty="0" err="1">
                <a:solidFill>
                  <a:srgbClr val="231F20"/>
                </a:solidFill>
                <a:latin typeface="IBM Plex Sans Italics"/>
                <a:ea typeface="IBM Plex Sans Italics"/>
                <a:cs typeface="IBM Plex Sans Italics"/>
                <a:sym typeface="IBM Plex Sans Italics"/>
              </a:rPr>
              <a:t>Français et Anglais</a:t>
            </a:r>
            <a:r>
              <a:rPr lang="en-US" sz="1200" i="1" spc="4" dirty="0">
                <a:solidFill>
                  <a:srgbClr val="231F20"/>
                </a:solidFill>
                <a:latin typeface="IBM Plex Sans Italics"/>
                <a:ea typeface="IBM Plex Sans Italics"/>
                <a:cs typeface="IBM Plex Sans Italics"/>
                <a:sym typeface="IBM Plex Sans Italics"/>
              </a:rPr>
              <a:t/>
            </a:r>
          </a:p>
        </p:txBody>
      </p:sp>
      <p:sp>
        <p:nvSpPr>
          <p:cNvPr id="56" name="TextBox 53">
            <a:extLst>
              <a:ext uri="{FF2B5EF4-FFF2-40B4-BE49-F238E27FC236}">
                <a16:creationId xmlns:a16="http://schemas.microsoft.com/office/drawing/2014/main" id="{C7B0528E-AFDC-2B75-9630-CDE5B04D540C}"/>
              </a:ext>
            </a:extLst>
          </p:cNvPr>
          <p:cNvSpPr txBox="1"/>
          <p:nvPr/>
        </p:nvSpPr>
        <p:spPr>
          <a:xfrm>
            <a:off x="3909566" y="1257967"/>
            <a:ext cx="1091866" cy="212174"/>
          </a:xfrm>
          <a:prstGeom prst="rect">
            <a:avLst/>
          </a:prstGeom>
        </p:spPr>
        <p:txBody>
          <a:bodyPr lIns="0" tIns="0" rIns="0" bIns="0" rtlCol="0" anchor="t">
            <a:spAutoFit/>
          </a:bodyPr>
          <a:lstStyle/>
          <a:p>
            <a:pPr algn="just">
              <a:lnSpc>
                <a:spcPts val="1796"/>
              </a:lnSpc>
            </a:pPr>
            <a:r>
              <a:rPr lang="en-US" sz="1200" spc="4" dirty="0">
                <a:solidFill>
                  <a:srgbClr val="464395"/>
                </a:solidFill>
                <a:latin typeface="IBM Plex Sans"/>
                <a:ea typeface="IBM Plex Sans"/>
                <a:cs typeface="IBM Plex Sans"/>
                <a:sym typeface="IBM Plex Sans"/>
              </a:rPr>
              <a:t>STAGE</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pSp>
        <p:nvGrpSpPr>
          <p:cNvPr id="2" name="Group 2"/>
          <p:cNvGrpSpPr>
            <a:grpSpLocks noChangeAspect="1"/>
          </p:cNvGrpSpPr>
          <p:nvPr/>
        </p:nvGrpSpPr>
        <p:grpSpPr>
          <a:xfrm>
            <a:off x="1202512" y="4924130"/>
            <a:ext cx="762505" cy="679580"/>
            <a:chOff x="0" y="0"/>
            <a:chExt cx="762495" cy="679577"/>
          </a:xfrm>
        </p:grpSpPr>
        <p:sp>
          <p:nvSpPr>
            <p:cNvPr id="3" name="Freeform 3"/>
            <p:cNvSpPr/>
            <p:nvPr/>
          </p:nvSpPr>
          <p:spPr>
            <a:xfrm>
              <a:off x="63500" y="63500"/>
              <a:ext cx="635508" cy="552577"/>
            </a:xfrm>
            <a:custGeom>
              <a:avLst/>
              <a:gdLst/>
              <a:ahLst/>
              <a:cxnLst/>
              <a:rect l="l" t="t" r="r" b="b"/>
              <a:pathLst>
                <a:path w="635508" h="552577">
                  <a:moveTo>
                    <a:pt x="631698" y="290322"/>
                  </a:moveTo>
                  <a:lnTo>
                    <a:pt x="487045" y="538480"/>
                  </a:lnTo>
                  <a:cubicBezTo>
                    <a:pt x="481965" y="547243"/>
                    <a:pt x="472567" y="552577"/>
                    <a:pt x="462407" y="552577"/>
                  </a:cubicBezTo>
                  <a:lnTo>
                    <a:pt x="173101" y="552577"/>
                  </a:lnTo>
                  <a:cubicBezTo>
                    <a:pt x="162941" y="552577"/>
                    <a:pt x="153543" y="547243"/>
                    <a:pt x="148463" y="538480"/>
                  </a:cubicBezTo>
                  <a:lnTo>
                    <a:pt x="3810" y="290322"/>
                  </a:lnTo>
                  <a:cubicBezTo>
                    <a:pt x="-1270" y="281559"/>
                    <a:pt x="-1270" y="270891"/>
                    <a:pt x="3810" y="262128"/>
                  </a:cubicBezTo>
                  <a:lnTo>
                    <a:pt x="148463" y="14097"/>
                  </a:lnTo>
                  <a:cubicBezTo>
                    <a:pt x="153543" y="5334"/>
                    <a:pt x="162941" y="0"/>
                    <a:pt x="173101" y="0"/>
                  </a:cubicBezTo>
                  <a:lnTo>
                    <a:pt x="462407" y="0"/>
                  </a:lnTo>
                  <a:cubicBezTo>
                    <a:pt x="472567" y="0"/>
                    <a:pt x="481965" y="5334"/>
                    <a:pt x="487045" y="14097"/>
                  </a:cubicBezTo>
                  <a:lnTo>
                    <a:pt x="631698" y="262128"/>
                  </a:lnTo>
                  <a:cubicBezTo>
                    <a:pt x="636778" y="270891"/>
                    <a:pt x="636778" y="281559"/>
                    <a:pt x="631698" y="290322"/>
                  </a:cubicBezTo>
                </a:path>
              </a:pathLst>
            </a:custGeom>
            <a:solidFill>
              <a:srgbClr val="7DE314"/>
            </a:solidFill>
          </p:spPr>
          <p:txBody>
            <a:bodyPr/>
            <a:lstStyle/>
            <a:p>
              <a:endParaRPr lang="fr-FR"/>
            </a:p>
          </p:txBody>
        </p:sp>
        <p:sp>
          <p:nvSpPr>
            <p:cNvPr id="4" name="Freeform 4"/>
            <p:cNvSpPr/>
            <p:nvPr/>
          </p:nvSpPr>
          <p:spPr>
            <a:xfrm>
              <a:off x="260223" y="145923"/>
              <a:ext cx="438785" cy="470027"/>
            </a:xfrm>
            <a:custGeom>
              <a:avLst/>
              <a:gdLst/>
              <a:ahLst/>
              <a:cxnLst/>
              <a:rect l="l" t="t" r="r" b="b"/>
              <a:pathLst>
                <a:path w="438785" h="470027">
                  <a:moveTo>
                    <a:pt x="261239" y="0"/>
                  </a:moveTo>
                  <a:lnTo>
                    <a:pt x="366014" y="179705"/>
                  </a:lnTo>
                  <a:cubicBezTo>
                    <a:pt x="371094" y="188468"/>
                    <a:pt x="371094" y="199136"/>
                    <a:pt x="366014" y="207899"/>
                  </a:cubicBezTo>
                  <a:lnTo>
                    <a:pt x="255905" y="396875"/>
                  </a:lnTo>
                  <a:cubicBezTo>
                    <a:pt x="250825" y="405638"/>
                    <a:pt x="241427" y="410972"/>
                    <a:pt x="231267" y="410972"/>
                  </a:cubicBezTo>
                  <a:lnTo>
                    <a:pt x="10795" y="410972"/>
                  </a:lnTo>
                  <a:cubicBezTo>
                    <a:pt x="7112" y="410972"/>
                    <a:pt x="3429" y="410210"/>
                    <a:pt x="0" y="408813"/>
                  </a:cubicBezTo>
                  <a:lnTo>
                    <a:pt x="61849" y="470027"/>
                  </a:lnTo>
                  <a:lnTo>
                    <a:pt x="265684" y="470027"/>
                  </a:lnTo>
                  <a:cubicBezTo>
                    <a:pt x="275844" y="470027"/>
                    <a:pt x="285242" y="464693"/>
                    <a:pt x="290322" y="455930"/>
                  </a:cubicBezTo>
                  <a:lnTo>
                    <a:pt x="434975" y="208026"/>
                  </a:lnTo>
                  <a:cubicBezTo>
                    <a:pt x="437515" y="203708"/>
                    <a:pt x="438785" y="198755"/>
                    <a:pt x="438785" y="193929"/>
                  </a:cubicBezTo>
                  <a:lnTo>
                    <a:pt x="437515" y="184150"/>
                  </a:lnTo>
                  <a:lnTo>
                    <a:pt x="424434" y="161671"/>
                  </a:lnTo>
                  <a:close/>
                </a:path>
              </a:pathLst>
            </a:custGeom>
            <a:solidFill>
              <a:srgbClr val="3DC903"/>
            </a:solidFill>
          </p:spPr>
          <p:txBody>
            <a:bodyPr/>
            <a:lstStyle/>
            <a:p>
              <a:endParaRPr lang="fr-FR"/>
            </a:p>
          </p:txBody>
        </p:sp>
        <p:sp>
          <p:nvSpPr>
            <p:cNvPr id="5" name="Freeform 5"/>
            <p:cNvSpPr/>
            <p:nvPr/>
          </p:nvSpPr>
          <p:spPr>
            <a:xfrm>
              <a:off x="132461" y="122682"/>
              <a:ext cx="497459" cy="434213"/>
            </a:xfrm>
            <a:custGeom>
              <a:avLst/>
              <a:gdLst/>
              <a:ahLst/>
              <a:cxnLst/>
              <a:rect l="l" t="t" r="r" b="b"/>
              <a:pathLst>
                <a:path w="497459" h="434213">
                  <a:moveTo>
                    <a:pt x="493776" y="231140"/>
                  </a:moveTo>
                  <a:lnTo>
                    <a:pt x="383667" y="420116"/>
                  </a:lnTo>
                  <a:cubicBezTo>
                    <a:pt x="378587" y="428879"/>
                    <a:pt x="369189" y="434213"/>
                    <a:pt x="359029" y="434213"/>
                  </a:cubicBezTo>
                  <a:lnTo>
                    <a:pt x="138557" y="434213"/>
                  </a:lnTo>
                  <a:cubicBezTo>
                    <a:pt x="134747" y="434213"/>
                    <a:pt x="131191" y="433451"/>
                    <a:pt x="127762" y="432054"/>
                  </a:cubicBezTo>
                  <a:lnTo>
                    <a:pt x="127635" y="432054"/>
                  </a:lnTo>
                  <a:lnTo>
                    <a:pt x="117094" y="425577"/>
                  </a:lnTo>
                  <a:lnTo>
                    <a:pt x="3810" y="231140"/>
                  </a:lnTo>
                  <a:cubicBezTo>
                    <a:pt x="-1270" y="222377"/>
                    <a:pt x="-1270" y="211709"/>
                    <a:pt x="3810" y="202946"/>
                  </a:cubicBezTo>
                  <a:lnTo>
                    <a:pt x="113919" y="14097"/>
                  </a:lnTo>
                  <a:cubicBezTo>
                    <a:pt x="118999" y="5334"/>
                    <a:pt x="128397" y="0"/>
                    <a:pt x="138557" y="0"/>
                  </a:cubicBezTo>
                  <a:lnTo>
                    <a:pt x="358902" y="0"/>
                  </a:lnTo>
                  <a:cubicBezTo>
                    <a:pt x="369062" y="0"/>
                    <a:pt x="378460" y="5334"/>
                    <a:pt x="383540" y="14097"/>
                  </a:cubicBezTo>
                  <a:lnTo>
                    <a:pt x="493649" y="203073"/>
                  </a:lnTo>
                  <a:cubicBezTo>
                    <a:pt x="498729" y="211836"/>
                    <a:pt x="498729" y="222504"/>
                    <a:pt x="493649" y="231267"/>
                  </a:cubicBezTo>
                </a:path>
              </a:pathLst>
            </a:custGeom>
            <a:solidFill>
              <a:srgbClr val="FFFFFF"/>
            </a:solidFill>
          </p:spPr>
          <p:txBody>
            <a:bodyPr/>
            <a:lstStyle/>
            <a:p>
              <a:endParaRPr lang="fr-FR"/>
            </a:p>
          </p:txBody>
        </p:sp>
        <p:sp>
          <p:nvSpPr>
            <p:cNvPr id="6" name="Freeform 6"/>
            <p:cNvSpPr/>
            <p:nvPr/>
          </p:nvSpPr>
          <p:spPr>
            <a:xfrm>
              <a:off x="260477" y="267970"/>
              <a:ext cx="120269" cy="140081"/>
            </a:xfrm>
            <a:custGeom>
              <a:avLst/>
              <a:gdLst/>
              <a:ahLst/>
              <a:cxnLst/>
              <a:rect l="l" t="t" r="r" b="b"/>
              <a:pathLst>
                <a:path w="120269" h="140081">
                  <a:moveTo>
                    <a:pt x="120269" y="70231"/>
                  </a:moveTo>
                  <a:lnTo>
                    <a:pt x="115697" y="98298"/>
                  </a:lnTo>
                  <a:cubicBezTo>
                    <a:pt x="112649" y="106807"/>
                    <a:pt x="108458" y="114173"/>
                    <a:pt x="103124" y="120396"/>
                  </a:cubicBezTo>
                  <a:lnTo>
                    <a:pt x="91440" y="131445"/>
                  </a:lnTo>
                  <a:cubicBezTo>
                    <a:pt x="76708" y="138303"/>
                    <a:pt x="68707" y="140081"/>
                    <a:pt x="60198" y="140081"/>
                  </a:cubicBezTo>
                  <a:lnTo>
                    <a:pt x="43434" y="138430"/>
                  </a:lnTo>
                  <a:cubicBezTo>
                    <a:pt x="28829" y="131572"/>
                    <a:pt x="22479" y="126619"/>
                    <a:pt x="17145" y="120396"/>
                  </a:cubicBezTo>
                  <a:lnTo>
                    <a:pt x="4572" y="98298"/>
                  </a:lnTo>
                  <a:cubicBezTo>
                    <a:pt x="1524" y="89789"/>
                    <a:pt x="0" y="80391"/>
                    <a:pt x="0" y="70231"/>
                  </a:cubicBezTo>
                  <a:lnTo>
                    <a:pt x="4572" y="42164"/>
                  </a:lnTo>
                  <a:cubicBezTo>
                    <a:pt x="7620" y="33655"/>
                    <a:pt x="11811" y="26289"/>
                    <a:pt x="17145" y="20066"/>
                  </a:cubicBezTo>
                  <a:lnTo>
                    <a:pt x="28829" y="8890"/>
                  </a:lnTo>
                  <a:cubicBezTo>
                    <a:pt x="43434" y="1778"/>
                    <a:pt x="51435" y="0"/>
                    <a:pt x="60071" y="0"/>
                  </a:cubicBezTo>
                  <a:lnTo>
                    <a:pt x="76581" y="1778"/>
                  </a:lnTo>
                  <a:cubicBezTo>
                    <a:pt x="91313" y="8890"/>
                    <a:pt x="97663" y="13716"/>
                    <a:pt x="103124" y="19939"/>
                  </a:cubicBezTo>
                  <a:lnTo>
                    <a:pt x="115697" y="42037"/>
                  </a:lnTo>
                  <a:cubicBezTo>
                    <a:pt x="118745" y="50546"/>
                    <a:pt x="120269" y="59944"/>
                    <a:pt x="120269" y="70104"/>
                  </a:cubicBezTo>
                  <a:moveTo>
                    <a:pt x="88773" y="70104"/>
                  </a:moveTo>
                  <a:lnTo>
                    <a:pt x="88011" y="58293"/>
                  </a:lnTo>
                  <a:cubicBezTo>
                    <a:pt x="85217" y="48006"/>
                    <a:pt x="83185" y="43561"/>
                    <a:pt x="80645" y="39878"/>
                  </a:cubicBezTo>
                  <a:lnTo>
                    <a:pt x="75057" y="33401"/>
                  </a:lnTo>
                  <a:lnTo>
                    <a:pt x="64262" y="28448"/>
                  </a:lnTo>
                  <a:cubicBezTo>
                    <a:pt x="55753" y="28448"/>
                    <a:pt x="51816" y="29464"/>
                    <a:pt x="48260" y="31496"/>
                  </a:cubicBezTo>
                  <a:lnTo>
                    <a:pt x="41783" y="36322"/>
                  </a:lnTo>
                  <a:cubicBezTo>
                    <a:pt x="36703" y="43688"/>
                    <a:pt x="34671" y="48133"/>
                    <a:pt x="33274" y="53340"/>
                  </a:cubicBezTo>
                  <a:lnTo>
                    <a:pt x="31115" y="64135"/>
                  </a:lnTo>
                  <a:cubicBezTo>
                    <a:pt x="31115" y="76454"/>
                    <a:pt x="31877" y="82042"/>
                    <a:pt x="33274" y="87122"/>
                  </a:cubicBezTo>
                  <a:lnTo>
                    <a:pt x="36703" y="96520"/>
                  </a:lnTo>
                  <a:cubicBezTo>
                    <a:pt x="41783" y="103886"/>
                    <a:pt x="44831" y="106807"/>
                    <a:pt x="48387" y="108712"/>
                  </a:cubicBezTo>
                  <a:lnTo>
                    <a:pt x="55753" y="111760"/>
                  </a:lnTo>
                  <a:lnTo>
                    <a:pt x="68199" y="110744"/>
                  </a:lnTo>
                  <a:cubicBezTo>
                    <a:pt x="75184" y="106680"/>
                    <a:pt x="78232" y="103886"/>
                    <a:pt x="80772" y="100203"/>
                  </a:cubicBezTo>
                  <a:lnTo>
                    <a:pt x="85344" y="92075"/>
                  </a:lnTo>
                  <a:cubicBezTo>
                    <a:pt x="88138" y="81915"/>
                    <a:pt x="88900" y="76327"/>
                    <a:pt x="88900" y="70104"/>
                  </a:cubicBezTo>
                </a:path>
              </a:pathLst>
            </a:custGeom>
            <a:solidFill>
              <a:srgbClr val="7DE314"/>
            </a:solidFill>
          </p:spPr>
          <p:txBody>
            <a:bodyPr/>
            <a:lstStyle/>
            <a:p>
              <a:endParaRPr lang="fr-FR"/>
            </a:p>
          </p:txBody>
        </p:sp>
        <p:sp>
          <p:nvSpPr>
            <p:cNvPr id="7" name="Freeform 7"/>
            <p:cNvSpPr/>
            <p:nvPr/>
          </p:nvSpPr>
          <p:spPr>
            <a:xfrm>
              <a:off x="399034" y="273939"/>
              <a:ext cx="99187" cy="131953"/>
            </a:xfrm>
            <a:custGeom>
              <a:avLst/>
              <a:gdLst/>
              <a:ahLst/>
              <a:cxnLst/>
              <a:rect l="l" t="t" r="r" b="b"/>
              <a:pathLst>
                <a:path w="99187" h="131953">
                  <a:moveTo>
                    <a:pt x="99187" y="104013"/>
                  </a:moveTo>
                  <a:lnTo>
                    <a:pt x="99187" y="131953"/>
                  </a:lnTo>
                  <a:lnTo>
                    <a:pt x="4572" y="131953"/>
                  </a:lnTo>
                  <a:lnTo>
                    <a:pt x="4572" y="104013"/>
                  </a:lnTo>
                  <a:lnTo>
                    <a:pt x="37719" y="104013"/>
                  </a:lnTo>
                  <a:lnTo>
                    <a:pt x="37719" y="34036"/>
                  </a:lnTo>
                  <a:cubicBezTo>
                    <a:pt x="36322" y="35941"/>
                    <a:pt x="34036" y="37719"/>
                    <a:pt x="31115" y="39751"/>
                  </a:cubicBezTo>
                  <a:lnTo>
                    <a:pt x="24765" y="43434"/>
                  </a:lnTo>
                  <a:lnTo>
                    <a:pt x="13970" y="48260"/>
                  </a:lnTo>
                  <a:cubicBezTo>
                    <a:pt x="6350" y="50419"/>
                    <a:pt x="3048" y="50927"/>
                    <a:pt x="0" y="50927"/>
                  </a:cubicBezTo>
                  <a:lnTo>
                    <a:pt x="0" y="22098"/>
                  </a:lnTo>
                  <a:cubicBezTo>
                    <a:pt x="2794" y="22098"/>
                    <a:pt x="6223" y="21209"/>
                    <a:pt x="10287" y="19431"/>
                  </a:cubicBezTo>
                  <a:lnTo>
                    <a:pt x="18288" y="15494"/>
                  </a:lnTo>
                  <a:cubicBezTo>
                    <a:pt x="26035" y="10541"/>
                    <a:pt x="29464" y="8128"/>
                    <a:pt x="32258" y="5715"/>
                  </a:cubicBezTo>
                  <a:lnTo>
                    <a:pt x="36957" y="1397"/>
                  </a:lnTo>
                  <a:lnTo>
                    <a:pt x="69723" y="0"/>
                  </a:lnTo>
                  <a:lnTo>
                    <a:pt x="69723" y="103886"/>
                  </a:lnTo>
                  <a:close/>
                </a:path>
              </a:pathLst>
            </a:custGeom>
            <a:solidFill>
              <a:srgbClr val="7DE314"/>
            </a:solidFill>
          </p:spPr>
          <p:txBody>
            <a:bodyPr/>
            <a:lstStyle/>
            <a:p>
              <a:endParaRPr lang="fr-FR"/>
            </a:p>
          </p:txBody>
        </p:sp>
      </p:grpSp>
      <p:grpSp>
        <p:nvGrpSpPr>
          <p:cNvPr id="8" name="Group 8"/>
          <p:cNvGrpSpPr>
            <a:grpSpLocks noChangeAspect="1"/>
          </p:cNvGrpSpPr>
          <p:nvPr/>
        </p:nvGrpSpPr>
        <p:grpSpPr>
          <a:xfrm>
            <a:off x="3461909" y="4916900"/>
            <a:ext cx="762505" cy="686800"/>
            <a:chOff x="0" y="0"/>
            <a:chExt cx="762495" cy="686803"/>
          </a:xfrm>
        </p:grpSpPr>
        <p:sp>
          <p:nvSpPr>
            <p:cNvPr id="9" name="Freeform 9"/>
            <p:cNvSpPr/>
            <p:nvPr/>
          </p:nvSpPr>
          <p:spPr>
            <a:xfrm>
              <a:off x="63500" y="63500"/>
              <a:ext cx="635508" cy="559816"/>
            </a:xfrm>
            <a:custGeom>
              <a:avLst/>
              <a:gdLst/>
              <a:ahLst/>
              <a:cxnLst/>
              <a:rect l="l" t="t" r="r" b="b"/>
              <a:pathLst>
                <a:path w="635508" h="559816">
                  <a:moveTo>
                    <a:pt x="631698" y="294132"/>
                  </a:moveTo>
                  <a:lnTo>
                    <a:pt x="487045" y="545592"/>
                  </a:lnTo>
                  <a:cubicBezTo>
                    <a:pt x="481965" y="554482"/>
                    <a:pt x="472567" y="559816"/>
                    <a:pt x="462407" y="559816"/>
                  </a:cubicBezTo>
                  <a:lnTo>
                    <a:pt x="173101" y="559816"/>
                  </a:lnTo>
                  <a:cubicBezTo>
                    <a:pt x="162941" y="559816"/>
                    <a:pt x="153543" y="554355"/>
                    <a:pt x="148463" y="545592"/>
                  </a:cubicBezTo>
                  <a:lnTo>
                    <a:pt x="3810" y="294132"/>
                  </a:lnTo>
                  <a:cubicBezTo>
                    <a:pt x="-1270" y="285242"/>
                    <a:pt x="-1270" y="274447"/>
                    <a:pt x="3810" y="265557"/>
                  </a:cubicBezTo>
                  <a:lnTo>
                    <a:pt x="148463" y="14224"/>
                  </a:lnTo>
                  <a:cubicBezTo>
                    <a:pt x="153543" y="5334"/>
                    <a:pt x="162941" y="0"/>
                    <a:pt x="173101" y="0"/>
                  </a:cubicBezTo>
                  <a:lnTo>
                    <a:pt x="462407" y="0"/>
                  </a:lnTo>
                  <a:cubicBezTo>
                    <a:pt x="472567" y="0"/>
                    <a:pt x="481965" y="5461"/>
                    <a:pt x="487045" y="14224"/>
                  </a:cubicBezTo>
                  <a:lnTo>
                    <a:pt x="631698" y="265684"/>
                  </a:lnTo>
                  <a:cubicBezTo>
                    <a:pt x="636778" y="274574"/>
                    <a:pt x="636778" y="285369"/>
                    <a:pt x="631698" y="294259"/>
                  </a:cubicBezTo>
                </a:path>
              </a:pathLst>
            </a:custGeom>
            <a:solidFill>
              <a:srgbClr val="00CC9C"/>
            </a:solidFill>
          </p:spPr>
          <p:txBody>
            <a:bodyPr/>
            <a:lstStyle/>
            <a:p>
              <a:endParaRPr lang="fr-FR"/>
            </a:p>
          </p:txBody>
        </p:sp>
        <p:sp>
          <p:nvSpPr>
            <p:cNvPr id="10" name="Freeform 10"/>
            <p:cNvSpPr/>
            <p:nvPr/>
          </p:nvSpPr>
          <p:spPr>
            <a:xfrm>
              <a:off x="260223" y="147066"/>
              <a:ext cx="438785" cy="476123"/>
            </a:xfrm>
            <a:custGeom>
              <a:avLst/>
              <a:gdLst/>
              <a:ahLst/>
              <a:cxnLst/>
              <a:rect l="l" t="t" r="r" b="b"/>
              <a:pathLst>
                <a:path w="438785" h="476123">
                  <a:moveTo>
                    <a:pt x="261239" y="0"/>
                  </a:moveTo>
                  <a:lnTo>
                    <a:pt x="366014" y="182118"/>
                  </a:lnTo>
                  <a:cubicBezTo>
                    <a:pt x="371094" y="191008"/>
                    <a:pt x="371094" y="201803"/>
                    <a:pt x="366014" y="210693"/>
                  </a:cubicBezTo>
                  <a:lnTo>
                    <a:pt x="255905" y="402082"/>
                  </a:lnTo>
                  <a:cubicBezTo>
                    <a:pt x="250825" y="410972"/>
                    <a:pt x="241427" y="416306"/>
                    <a:pt x="231267" y="416306"/>
                  </a:cubicBezTo>
                  <a:lnTo>
                    <a:pt x="10795" y="416306"/>
                  </a:lnTo>
                  <a:cubicBezTo>
                    <a:pt x="7112" y="416306"/>
                    <a:pt x="3429" y="415544"/>
                    <a:pt x="0" y="414147"/>
                  </a:cubicBezTo>
                  <a:lnTo>
                    <a:pt x="61849" y="476123"/>
                  </a:lnTo>
                  <a:lnTo>
                    <a:pt x="265684" y="476123"/>
                  </a:lnTo>
                  <a:cubicBezTo>
                    <a:pt x="275844" y="476123"/>
                    <a:pt x="285242" y="470662"/>
                    <a:pt x="290322" y="461899"/>
                  </a:cubicBezTo>
                  <a:lnTo>
                    <a:pt x="434975" y="210566"/>
                  </a:lnTo>
                  <a:cubicBezTo>
                    <a:pt x="437515" y="206121"/>
                    <a:pt x="438785" y="201168"/>
                    <a:pt x="438785" y="196342"/>
                  </a:cubicBezTo>
                  <a:lnTo>
                    <a:pt x="437515" y="186436"/>
                  </a:lnTo>
                  <a:lnTo>
                    <a:pt x="424434" y="163576"/>
                  </a:lnTo>
                  <a:close/>
                </a:path>
              </a:pathLst>
            </a:custGeom>
            <a:solidFill>
              <a:srgbClr val="00A35E"/>
            </a:solidFill>
          </p:spPr>
          <p:txBody>
            <a:bodyPr/>
            <a:lstStyle/>
            <a:p>
              <a:endParaRPr lang="fr-FR"/>
            </a:p>
          </p:txBody>
        </p:sp>
        <p:sp>
          <p:nvSpPr>
            <p:cNvPr id="11" name="Freeform 11"/>
            <p:cNvSpPr/>
            <p:nvPr/>
          </p:nvSpPr>
          <p:spPr>
            <a:xfrm>
              <a:off x="132461" y="123444"/>
              <a:ext cx="497459" cy="439928"/>
            </a:xfrm>
            <a:custGeom>
              <a:avLst/>
              <a:gdLst/>
              <a:ahLst/>
              <a:cxnLst/>
              <a:rect l="l" t="t" r="r" b="b"/>
              <a:pathLst>
                <a:path w="497459" h="439928">
                  <a:moveTo>
                    <a:pt x="493776" y="234188"/>
                  </a:moveTo>
                  <a:lnTo>
                    <a:pt x="383667" y="425704"/>
                  </a:lnTo>
                  <a:cubicBezTo>
                    <a:pt x="378587" y="434594"/>
                    <a:pt x="369189" y="439928"/>
                    <a:pt x="359029" y="439928"/>
                  </a:cubicBezTo>
                  <a:lnTo>
                    <a:pt x="138557" y="439928"/>
                  </a:lnTo>
                  <a:cubicBezTo>
                    <a:pt x="134747" y="439928"/>
                    <a:pt x="131191" y="439166"/>
                    <a:pt x="127762" y="437769"/>
                  </a:cubicBezTo>
                  <a:lnTo>
                    <a:pt x="127635" y="437642"/>
                  </a:lnTo>
                  <a:lnTo>
                    <a:pt x="117094" y="431038"/>
                  </a:lnTo>
                  <a:lnTo>
                    <a:pt x="3810" y="234061"/>
                  </a:lnTo>
                  <a:cubicBezTo>
                    <a:pt x="-1270" y="225171"/>
                    <a:pt x="-1270" y="214376"/>
                    <a:pt x="3810" y="205486"/>
                  </a:cubicBezTo>
                  <a:lnTo>
                    <a:pt x="113919" y="14224"/>
                  </a:lnTo>
                  <a:cubicBezTo>
                    <a:pt x="118999" y="5334"/>
                    <a:pt x="128397" y="0"/>
                    <a:pt x="138557" y="0"/>
                  </a:cubicBezTo>
                  <a:lnTo>
                    <a:pt x="358902" y="0"/>
                  </a:lnTo>
                  <a:cubicBezTo>
                    <a:pt x="369062" y="0"/>
                    <a:pt x="378460" y="5461"/>
                    <a:pt x="383540" y="14224"/>
                  </a:cubicBezTo>
                  <a:lnTo>
                    <a:pt x="493649" y="205613"/>
                  </a:lnTo>
                  <a:cubicBezTo>
                    <a:pt x="498729" y="214503"/>
                    <a:pt x="498729" y="225298"/>
                    <a:pt x="493649" y="234188"/>
                  </a:cubicBezTo>
                </a:path>
              </a:pathLst>
            </a:custGeom>
            <a:solidFill>
              <a:srgbClr val="FFFFFF"/>
            </a:solidFill>
          </p:spPr>
          <p:txBody>
            <a:bodyPr/>
            <a:lstStyle/>
            <a:p>
              <a:endParaRPr lang="fr-FR"/>
            </a:p>
          </p:txBody>
        </p:sp>
        <p:sp>
          <p:nvSpPr>
            <p:cNvPr id="12" name="Freeform 12"/>
            <p:cNvSpPr/>
            <p:nvPr/>
          </p:nvSpPr>
          <p:spPr>
            <a:xfrm>
              <a:off x="260477" y="270510"/>
              <a:ext cx="120269" cy="142240"/>
            </a:xfrm>
            <a:custGeom>
              <a:avLst/>
              <a:gdLst/>
              <a:ahLst/>
              <a:cxnLst/>
              <a:rect l="l" t="t" r="r" b="b"/>
              <a:pathLst>
                <a:path w="120269" h="142240">
                  <a:moveTo>
                    <a:pt x="120269" y="71374"/>
                  </a:moveTo>
                  <a:lnTo>
                    <a:pt x="115697" y="99822"/>
                  </a:lnTo>
                  <a:cubicBezTo>
                    <a:pt x="112649" y="108458"/>
                    <a:pt x="108458" y="115951"/>
                    <a:pt x="103124" y="122301"/>
                  </a:cubicBezTo>
                  <a:lnTo>
                    <a:pt x="91440" y="133477"/>
                  </a:lnTo>
                  <a:cubicBezTo>
                    <a:pt x="76708" y="140462"/>
                    <a:pt x="68707" y="142240"/>
                    <a:pt x="60198" y="142240"/>
                  </a:cubicBezTo>
                  <a:lnTo>
                    <a:pt x="43434" y="140462"/>
                  </a:lnTo>
                  <a:cubicBezTo>
                    <a:pt x="28829" y="133477"/>
                    <a:pt x="22479" y="128524"/>
                    <a:pt x="17145" y="122174"/>
                  </a:cubicBezTo>
                  <a:lnTo>
                    <a:pt x="4572" y="99695"/>
                  </a:lnTo>
                  <a:cubicBezTo>
                    <a:pt x="1524" y="91059"/>
                    <a:pt x="0" y="81534"/>
                    <a:pt x="0" y="71247"/>
                  </a:cubicBezTo>
                  <a:lnTo>
                    <a:pt x="4572" y="42799"/>
                  </a:lnTo>
                  <a:cubicBezTo>
                    <a:pt x="7620" y="34163"/>
                    <a:pt x="11811" y="26670"/>
                    <a:pt x="17145" y="20320"/>
                  </a:cubicBezTo>
                  <a:lnTo>
                    <a:pt x="28829" y="9017"/>
                  </a:lnTo>
                  <a:cubicBezTo>
                    <a:pt x="43434" y="1905"/>
                    <a:pt x="51435" y="0"/>
                    <a:pt x="60071" y="0"/>
                  </a:cubicBezTo>
                  <a:lnTo>
                    <a:pt x="76581" y="1778"/>
                  </a:lnTo>
                  <a:cubicBezTo>
                    <a:pt x="91313" y="8890"/>
                    <a:pt x="97663" y="13843"/>
                    <a:pt x="103124" y="20193"/>
                  </a:cubicBezTo>
                  <a:lnTo>
                    <a:pt x="115697" y="42672"/>
                  </a:lnTo>
                  <a:cubicBezTo>
                    <a:pt x="118745" y="51308"/>
                    <a:pt x="120269" y="60833"/>
                    <a:pt x="120269" y="71120"/>
                  </a:cubicBezTo>
                  <a:moveTo>
                    <a:pt x="88773" y="71120"/>
                  </a:moveTo>
                  <a:lnTo>
                    <a:pt x="88011" y="59182"/>
                  </a:lnTo>
                  <a:cubicBezTo>
                    <a:pt x="85217" y="48768"/>
                    <a:pt x="83185" y="44196"/>
                    <a:pt x="80645" y="40513"/>
                  </a:cubicBezTo>
                  <a:lnTo>
                    <a:pt x="75057" y="33909"/>
                  </a:lnTo>
                  <a:lnTo>
                    <a:pt x="64262" y="28829"/>
                  </a:lnTo>
                  <a:cubicBezTo>
                    <a:pt x="55753" y="28829"/>
                    <a:pt x="51816" y="29845"/>
                    <a:pt x="48260" y="31877"/>
                  </a:cubicBezTo>
                  <a:lnTo>
                    <a:pt x="41783" y="36830"/>
                  </a:lnTo>
                  <a:cubicBezTo>
                    <a:pt x="36703" y="44323"/>
                    <a:pt x="34671" y="48768"/>
                    <a:pt x="33274" y="53975"/>
                  </a:cubicBezTo>
                  <a:lnTo>
                    <a:pt x="31115" y="64897"/>
                  </a:lnTo>
                  <a:cubicBezTo>
                    <a:pt x="31115" y="77343"/>
                    <a:pt x="31877" y="83058"/>
                    <a:pt x="33274" y="88138"/>
                  </a:cubicBezTo>
                  <a:lnTo>
                    <a:pt x="36703" y="97790"/>
                  </a:lnTo>
                  <a:cubicBezTo>
                    <a:pt x="41783" y="105283"/>
                    <a:pt x="44831" y="108204"/>
                    <a:pt x="48387" y="110236"/>
                  </a:cubicBezTo>
                  <a:lnTo>
                    <a:pt x="55753" y="113284"/>
                  </a:lnTo>
                  <a:lnTo>
                    <a:pt x="68199" y="112268"/>
                  </a:lnTo>
                  <a:cubicBezTo>
                    <a:pt x="75184" y="108204"/>
                    <a:pt x="78232" y="105283"/>
                    <a:pt x="80772" y="101600"/>
                  </a:cubicBezTo>
                  <a:lnTo>
                    <a:pt x="85344" y="93472"/>
                  </a:lnTo>
                  <a:cubicBezTo>
                    <a:pt x="88138" y="83185"/>
                    <a:pt x="88900" y="77470"/>
                    <a:pt x="88900" y="71247"/>
                  </a:cubicBezTo>
                </a:path>
              </a:pathLst>
            </a:custGeom>
            <a:solidFill>
              <a:srgbClr val="00CC9C"/>
            </a:solidFill>
          </p:spPr>
          <p:txBody>
            <a:bodyPr/>
            <a:lstStyle/>
            <a:p>
              <a:endParaRPr lang="fr-FR"/>
            </a:p>
          </p:txBody>
        </p:sp>
        <p:sp>
          <p:nvSpPr>
            <p:cNvPr id="13" name="Freeform 13"/>
            <p:cNvSpPr/>
            <p:nvPr/>
          </p:nvSpPr>
          <p:spPr>
            <a:xfrm>
              <a:off x="394716" y="274320"/>
              <a:ext cx="112395" cy="136144"/>
            </a:xfrm>
            <a:custGeom>
              <a:avLst/>
              <a:gdLst/>
              <a:ahLst/>
              <a:cxnLst/>
              <a:rect l="l" t="t" r="r" b="b"/>
              <a:pathLst>
                <a:path w="112395" h="136144">
                  <a:moveTo>
                    <a:pt x="0" y="136017"/>
                  </a:moveTo>
                  <a:lnTo>
                    <a:pt x="508" y="122682"/>
                  </a:lnTo>
                  <a:cubicBezTo>
                    <a:pt x="2667" y="111252"/>
                    <a:pt x="4572" y="106045"/>
                    <a:pt x="7366" y="101219"/>
                  </a:cubicBezTo>
                  <a:lnTo>
                    <a:pt x="13843" y="91821"/>
                  </a:lnTo>
                  <a:cubicBezTo>
                    <a:pt x="23368" y="83439"/>
                    <a:pt x="29337" y="79248"/>
                    <a:pt x="36703" y="75184"/>
                  </a:cubicBezTo>
                  <a:lnTo>
                    <a:pt x="48641" y="68707"/>
                  </a:lnTo>
                  <a:cubicBezTo>
                    <a:pt x="58420" y="63500"/>
                    <a:pt x="62484" y="61214"/>
                    <a:pt x="65786" y="58928"/>
                  </a:cubicBezTo>
                  <a:lnTo>
                    <a:pt x="71501" y="54483"/>
                  </a:lnTo>
                  <a:lnTo>
                    <a:pt x="75819" y="47371"/>
                  </a:lnTo>
                  <a:lnTo>
                    <a:pt x="73914" y="35687"/>
                  </a:lnTo>
                  <a:cubicBezTo>
                    <a:pt x="66421" y="28956"/>
                    <a:pt x="61087" y="27305"/>
                    <a:pt x="54102" y="27305"/>
                  </a:cubicBezTo>
                  <a:lnTo>
                    <a:pt x="46990" y="27813"/>
                  </a:lnTo>
                  <a:lnTo>
                    <a:pt x="37846" y="31242"/>
                  </a:lnTo>
                  <a:lnTo>
                    <a:pt x="29972" y="36576"/>
                  </a:lnTo>
                  <a:lnTo>
                    <a:pt x="23368" y="43053"/>
                  </a:lnTo>
                  <a:lnTo>
                    <a:pt x="1397" y="22225"/>
                  </a:lnTo>
                  <a:cubicBezTo>
                    <a:pt x="3429" y="20066"/>
                    <a:pt x="6350" y="17653"/>
                    <a:pt x="10033" y="15113"/>
                  </a:cubicBezTo>
                  <a:lnTo>
                    <a:pt x="18161" y="10160"/>
                  </a:lnTo>
                  <a:cubicBezTo>
                    <a:pt x="28194" y="5588"/>
                    <a:pt x="33909" y="3810"/>
                    <a:pt x="40005" y="2286"/>
                  </a:cubicBezTo>
                  <a:lnTo>
                    <a:pt x="52705" y="0"/>
                  </a:lnTo>
                  <a:cubicBezTo>
                    <a:pt x="67564" y="0"/>
                    <a:pt x="74676" y="1016"/>
                    <a:pt x="80899" y="2921"/>
                  </a:cubicBezTo>
                  <a:lnTo>
                    <a:pt x="92329" y="7620"/>
                  </a:lnTo>
                  <a:cubicBezTo>
                    <a:pt x="100838" y="14605"/>
                    <a:pt x="104140" y="18796"/>
                    <a:pt x="106426" y="23749"/>
                  </a:cubicBezTo>
                  <a:lnTo>
                    <a:pt x="109855" y="34036"/>
                  </a:lnTo>
                  <a:cubicBezTo>
                    <a:pt x="109855" y="45212"/>
                    <a:pt x="108839" y="50038"/>
                    <a:pt x="106807" y="54356"/>
                  </a:cubicBezTo>
                  <a:lnTo>
                    <a:pt x="102235" y="62357"/>
                  </a:lnTo>
                  <a:cubicBezTo>
                    <a:pt x="96012" y="68961"/>
                    <a:pt x="92583" y="71755"/>
                    <a:pt x="89027" y="74168"/>
                  </a:cubicBezTo>
                  <a:lnTo>
                    <a:pt x="81788" y="78740"/>
                  </a:lnTo>
                  <a:lnTo>
                    <a:pt x="72390" y="83947"/>
                  </a:lnTo>
                  <a:cubicBezTo>
                    <a:pt x="65278" y="88011"/>
                    <a:pt x="61722" y="90170"/>
                    <a:pt x="58166" y="92583"/>
                  </a:cubicBezTo>
                  <a:lnTo>
                    <a:pt x="51435" y="97536"/>
                  </a:lnTo>
                  <a:lnTo>
                    <a:pt x="43307" y="105283"/>
                  </a:lnTo>
                  <a:lnTo>
                    <a:pt x="112395" y="107823"/>
                  </a:lnTo>
                  <a:lnTo>
                    <a:pt x="112395" y="136144"/>
                  </a:lnTo>
                  <a:close/>
                </a:path>
              </a:pathLst>
            </a:custGeom>
            <a:solidFill>
              <a:srgbClr val="00CC9C"/>
            </a:solidFill>
          </p:spPr>
          <p:txBody>
            <a:bodyPr/>
            <a:lstStyle/>
            <a:p>
              <a:endParaRPr lang="fr-FR"/>
            </a:p>
          </p:txBody>
        </p:sp>
      </p:grpSp>
      <p:grpSp>
        <p:nvGrpSpPr>
          <p:cNvPr id="14" name="Group 14"/>
          <p:cNvGrpSpPr>
            <a:grpSpLocks noChangeAspect="1"/>
          </p:cNvGrpSpPr>
          <p:nvPr/>
        </p:nvGrpSpPr>
        <p:grpSpPr>
          <a:xfrm>
            <a:off x="0" y="2584247"/>
            <a:ext cx="7559993" cy="1642539"/>
            <a:chOff x="0" y="0"/>
            <a:chExt cx="7559992" cy="1642542"/>
          </a:xfrm>
        </p:grpSpPr>
        <p:sp>
          <p:nvSpPr>
            <p:cNvPr id="15" name="Freeform 15"/>
            <p:cNvSpPr/>
            <p:nvPr/>
          </p:nvSpPr>
          <p:spPr>
            <a:xfrm>
              <a:off x="0" y="0"/>
              <a:ext cx="7560056" cy="1642491"/>
            </a:xfrm>
            <a:custGeom>
              <a:avLst/>
              <a:gdLst/>
              <a:ahLst/>
              <a:cxnLst/>
              <a:rect l="l" t="t" r="r" b="b"/>
              <a:pathLst>
                <a:path w="7560056" h="1642491">
                  <a:moveTo>
                    <a:pt x="0" y="1642491"/>
                  </a:moveTo>
                  <a:lnTo>
                    <a:pt x="7560056" y="1642491"/>
                  </a:lnTo>
                  <a:lnTo>
                    <a:pt x="7560056" y="0"/>
                  </a:lnTo>
                  <a:lnTo>
                    <a:pt x="0" y="0"/>
                  </a:lnTo>
                  <a:close/>
                </a:path>
              </a:pathLst>
            </a:custGeom>
            <a:solidFill>
              <a:srgbClr val="1A1447"/>
            </a:solidFill>
          </p:spPr>
          <p:txBody>
            <a:bodyPr/>
            <a:lstStyle/>
            <a:p>
              <a:endParaRPr lang="fr-FR"/>
            </a:p>
          </p:txBody>
        </p:sp>
      </p:grpSp>
      <p:grpSp>
        <p:nvGrpSpPr>
          <p:cNvPr id="16" name="Group 16"/>
          <p:cNvGrpSpPr>
            <a:grpSpLocks noChangeAspect="1"/>
          </p:cNvGrpSpPr>
          <p:nvPr/>
        </p:nvGrpSpPr>
        <p:grpSpPr>
          <a:xfrm>
            <a:off x="5475351" y="4909652"/>
            <a:ext cx="762505" cy="694058"/>
            <a:chOff x="0" y="0"/>
            <a:chExt cx="762495" cy="694055"/>
          </a:xfrm>
        </p:grpSpPr>
        <p:sp>
          <p:nvSpPr>
            <p:cNvPr id="17" name="Freeform 17"/>
            <p:cNvSpPr/>
            <p:nvPr/>
          </p:nvSpPr>
          <p:spPr>
            <a:xfrm>
              <a:off x="63500" y="63500"/>
              <a:ext cx="635508" cy="567055"/>
            </a:xfrm>
            <a:custGeom>
              <a:avLst/>
              <a:gdLst/>
              <a:ahLst/>
              <a:cxnLst/>
              <a:rect l="l" t="t" r="r" b="b"/>
              <a:pathLst>
                <a:path w="635508" h="567055">
                  <a:moveTo>
                    <a:pt x="631698" y="297942"/>
                  </a:moveTo>
                  <a:lnTo>
                    <a:pt x="487045" y="552577"/>
                  </a:lnTo>
                  <a:cubicBezTo>
                    <a:pt x="481965" y="561594"/>
                    <a:pt x="472567" y="567055"/>
                    <a:pt x="462407" y="567055"/>
                  </a:cubicBezTo>
                  <a:lnTo>
                    <a:pt x="173101" y="567055"/>
                  </a:lnTo>
                  <a:cubicBezTo>
                    <a:pt x="162941" y="567055"/>
                    <a:pt x="153543" y="561594"/>
                    <a:pt x="148463" y="552577"/>
                  </a:cubicBezTo>
                  <a:lnTo>
                    <a:pt x="3810" y="297942"/>
                  </a:lnTo>
                  <a:cubicBezTo>
                    <a:pt x="-1270" y="288925"/>
                    <a:pt x="-1270" y="278003"/>
                    <a:pt x="3810" y="268986"/>
                  </a:cubicBezTo>
                  <a:lnTo>
                    <a:pt x="148463" y="14478"/>
                  </a:lnTo>
                  <a:cubicBezTo>
                    <a:pt x="153543" y="5461"/>
                    <a:pt x="162941" y="0"/>
                    <a:pt x="173101" y="0"/>
                  </a:cubicBezTo>
                  <a:lnTo>
                    <a:pt x="462407" y="0"/>
                  </a:lnTo>
                  <a:cubicBezTo>
                    <a:pt x="472567" y="0"/>
                    <a:pt x="481965" y="5461"/>
                    <a:pt x="487045" y="14478"/>
                  </a:cubicBezTo>
                  <a:lnTo>
                    <a:pt x="631698" y="269113"/>
                  </a:lnTo>
                  <a:cubicBezTo>
                    <a:pt x="636778" y="278130"/>
                    <a:pt x="636778" y="289052"/>
                    <a:pt x="631698" y="298069"/>
                  </a:cubicBezTo>
                </a:path>
              </a:pathLst>
            </a:custGeom>
            <a:solidFill>
              <a:srgbClr val="14A1BF"/>
            </a:solidFill>
          </p:spPr>
          <p:txBody>
            <a:bodyPr/>
            <a:lstStyle/>
            <a:p>
              <a:endParaRPr lang="fr-FR"/>
            </a:p>
          </p:txBody>
        </p:sp>
        <p:sp>
          <p:nvSpPr>
            <p:cNvPr id="18" name="Freeform 18"/>
            <p:cNvSpPr/>
            <p:nvPr/>
          </p:nvSpPr>
          <p:spPr>
            <a:xfrm>
              <a:off x="260350" y="148082"/>
              <a:ext cx="438658" cy="482473"/>
            </a:xfrm>
            <a:custGeom>
              <a:avLst/>
              <a:gdLst/>
              <a:ahLst/>
              <a:cxnLst/>
              <a:rect l="l" t="t" r="r" b="b"/>
              <a:pathLst>
                <a:path w="438658" h="482473">
                  <a:moveTo>
                    <a:pt x="261112" y="0"/>
                  </a:moveTo>
                  <a:lnTo>
                    <a:pt x="365887" y="184404"/>
                  </a:lnTo>
                  <a:cubicBezTo>
                    <a:pt x="370967" y="193421"/>
                    <a:pt x="370967" y="204343"/>
                    <a:pt x="365887" y="213360"/>
                  </a:cubicBezTo>
                  <a:lnTo>
                    <a:pt x="255778" y="407289"/>
                  </a:lnTo>
                  <a:cubicBezTo>
                    <a:pt x="250698" y="416306"/>
                    <a:pt x="241300" y="421767"/>
                    <a:pt x="231140" y="421767"/>
                  </a:cubicBezTo>
                  <a:lnTo>
                    <a:pt x="10795" y="421767"/>
                  </a:lnTo>
                  <a:cubicBezTo>
                    <a:pt x="6985" y="421767"/>
                    <a:pt x="3429" y="421005"/>
                    <a:pt x="0" y="419608"/>
                  </a:cubicBezTo>
                  <a:lnTo>
                    <a:pt x="61849" y="482473"/>
                  </a:lnTo>
                  <a:lnTo>
                    <a:pt x="265557" y="482473"/>
                  </a:lnTo>
                  <a:cubicBezTo>
                    <a:pt x="275717" y="482473"/>
                    <a:pt x="285115" y="477012"/>
                    <a:pt x="290195" y="467995"/>
                  </a:cubicBezTo>
                  <a:lnTo>
                    <a:pt x="434848" y="213360"/>
                  </a:lnTo>
                  <a:cubicBezTo>
                    <a:pt x="437388" y="208915"/>
                    <a:pt x="438658" y="203835"/>
                    <a:pt x="438658" y="198882"/>
                  </a:cubicBezTo>
                  <a:lnTo>
                    <a:pt x="437388" y="188849"/>
                  </a:lnTo>
                  <a:lnTo>
                    <a:pt x="424307" y="165735"/>
                  </a:lnTo>
                  <a:close/>
                </a:path>
              </a:pathLst>
            </a:custGeom>
            <a:solidFill>
              <a:srgbClr val="036391"/>
            </a:solidFill>
          </p:spPr>
          <p:txBody>
            <a:bodyPr/>
            <a:lstStyle/>
            <a:p>
              <a:endParaRPr lang="fr-FR"/>
            </a:p>
          </p:txBody>
        </p:sp>
        <p:sp>
          <p:nvSpPr>
            <p:cNvPr id="19" name="Freeform 19"/>
            <p:cNvSpPr/>
            <p:nvPr/>
          </p:nvSpPr>
          <p:spPr>
            <a:xfrm>
              <a:off x="132461" y="124206"/>
              <a:ext cx="497459" cy="445643"/>
            </a:xfrm>
            <a:custGeom>
              <a:avLst/>
              <a:gdLst/>
              <a:ahLst/>
              <a:cxnLst/>
              <a:rect l="l" t="t" r="r" b="b"/>
              <a:pathLst>
                <a:path w="497459" h="445643">
                  <a:moveTo>
                    <a:pt x="493776" y="237236"/>
                  </a:moveTo>
                  <a:lnTo>
                    <a:pt x="383667" y="431165"/>
                  </a:lnTo>
                  <a:cubicBezTo>
                    <a:pt x="378587" y="440182"/>
                    <a:pt x="369189" y="445643"/>
                    <a:pt x="359029" y="445643"/>
                  </a:cubicBezTo>
                  <a:lnTo>
                    <a:pt x="138557" y="445643"/>
                  </a:lnTo>
                  <a:cubicBezTo>
                    <a:pt x="134747" y="445643"/>
                    <a:pt x="131191" y="444881"/>
                    <a:pt x="127762" y="443484"/>
                  </a:cubicBezTo>
                  <a:lnTo>
                    <a:pt x="127635" y="443357"/>
                  </a:lnTo>
                  <a:lnTo>
                    <a:pt x="117094" y="436753"/>
                  </a:lnTo>
                  <a:lnTo>
                    <a:pt x="3810" y="237236"/>
                  </a:lnTo>
                  <a:cubicBezTo>
                    <a:pt x="-1270" y="228219"/>
                    <a:pt x="-1270" y="217297"/>
                    <a:pt x="3810" y="208280"/>
                  </a:cubicBezTo>
                  <a:lnTo>
                    <a:pt x="113919" y="14478"/>
                  </a:lnTo>
                  <a:cubicBezTo>
                    <a:pt x="118999" y="5461"/>
                    <a:pt x="128397" y="0"/>
                    <a:pt x="138557" y="0"/>
                  </a:cubicBezTo>
                  <a:lnTo>
                    <a:pt x="358902" y="0"/>
                  </a:lnTo>
                  <a:cubicBezTo>
                    <a:pt x="369062" y="0"/>
                    <a:pt x="378460" y="5461"/>
                    <a:pt x="383540" y="14478"/>
                  </a:cubicBezTo>
                  <a:lnTo>
                    <a:pt x="493649" y="208407"/>
                  </a:lnTo>
                  <a:cubicBezTo>
                    <a:pt x="498729" y="217424"/>
                    <a:pt x="498729" y="228346"/>
                    <a:pt x="493649" y="237363"/>
                  </a:cubicBezTo>
                </a:path>
              </a:pathLst>
            </a:custGeom>
            <a:solidFill>
              <a:srgbClr val="FFFFFF"/>
            </a:solidFill>
          </p:spPr>
          <p:txBody>
            <a:bodyPr/>
            <a:lstStyle/>
            <a:p>
              <a:endParaRPr lang="fr-FR"/>
            </a:p>
          </p:txBody>
        </p:sp>
        <p:sp>
          <p:nvSpPr>
            <p:cNvPr id="20" name="Freeform 20"/>
            <p:cNvSpPr/>
            <p:nvPr/>
          </p:nvSpPr>
          <p:spPr>
            <a:xfrm>
              <a:off x="260477" y="273431"/>
              <a:ext cx="120269" cy="143764"/>
            </a:xfrm>
            <a:custGeom>
              <a:avLst/>
              <a:gdLst/>
              <a:ahLst/>
              <a:cxnLst/>
              <a:rect l="l" t="t" r="r" b="b"/>
              <a:pathLst>
                <a:path w="120269" h="143764">
                  <a:moveTo>
                    <a:pt x="120269" y="72009"/>
                  </a:moveTo>
                  <a:lnTo>
                    <a:pt x="115697" y="100838"/>
                  </a:lnTo>
                  <a:cubicBezTo>
                    <a:pt x="112649" y="109601"/>
                    <a:pt x="108458" y="117221"/>
                    <a:pt x="103124" y="123571"/>
                  </a:cubicBezTo>
                  <a:lnTo>
                    <a:pt x="91440" y="134874"/>
                  </a:lnTo>
                  <a:cubicBezTo>
                    <a:pt x="76708" y="141986"/>
                    <a:pt x="68707" y="143764"/>
                    <a:pt x="60198" y="143764"/>
                  </a:cubicBezTo>
                  <a:lnTo>
                    <a:pt x="43434" y="141986"/>
                  </a:lnTo>
                  <a:cubicBezTo>
                    <a:pt x="28829" y="134874"/>
                    <a:pt x="22479" y="129921"/>
                    <a:pt x="17145" y="123571"/>
                  </a:cubicBezTo>
                  <a:lnTo>
                    <a:pt x="4572" y="100838"/>
                  </a:lnTo>
                  <a:cubicBezTo>
                    <a:pt x="1524" y="92075"/>
                    <a:pt x="0" y="82550"/>
                    <a:pt x="0" y="72009"/>
                  </a:cubicBezTo>
                  <a:lnTo>
                    <a:pt x="4572" y="43180"/>
                  </a:lnTo>
                  <a:cubicBezTo>
                    <a:pt x="7620" y="34417"/>
                    <a:pt x="11811" y="26797"/>
                    <a:pt x="17145" y="20447"/>
                  </a:cubicBezTo>
                  <a:lnTo>
                    <a:pt x="28829" y="9017"/>
                  </a:lnTo>
                  <a:cubicBezTo>
                    <a:pt x="43434" y="1778"/>
                    <a:pt x="51435" y="0"/>
                    <a:pt x="60071" y="0"/>
                  </a:cubicBezTo>
                  <a:lnTo>
                    <a:pt x="76581" y="1778"/>
                  </a:lnTo>
                  <a:cubicBezTo>
                    <a:pt x="91313" y="9017"/>
                    <a:pt x="97663" y="14097"/>
                    <a:pt x="103124" y="20447"/>
                  </a:cubicBezTo>
                  <a:lnTo>
                    <a:pt x="115697" y="43180"/>
                  </a:lnTo>
                  <a:cubicBezTo>
                    <a:pt x="118745" y="51943"/>
                    <a:pt x="120269" y="61468"/>
                    <a:pt x="120269" y="72009"/>
                  </a:cubicBezTo>
                  <a:moveTo>
                    <a:pt x="88773" y="72009"/>
                  </a:moveTo>
                  <a:lnTo>
                    <a:pt x="88011" y="59944"/>
                  </a:lnTo>
                  <a:cubicBezTo>
                    <a:pt x="85217" y="49403"/>
                    <a:pt x="83185" y="44831"/>
                    <a:pt x="80645" y="41021"/>
                  </a:cubicBezTo>
                  <a:lnTo>
                    <a:pt x="75057" y="34290"/>
                  </a:lnTo>
                  <a:lnTo>
                    <a:pt x="64262" y="29210"/>
                  </a:lnTo>
                  <a:cubicBezTo>
                    <a:pt x="55753" y="29210"/>
                    <a:pt x="51816" y="30226"/>
                    <a:pt x="48260" y="32258"/>
                  </a:cubicBezTo>
                  <a:lnTo>
                    <a:pt x="41783" y="37211"/>
                  </a:lnTo>
                  <a:cubicBezTo>
                    <a:pt x="36703" y="44831"/>
                    <a:pt x="34671" y="49276"/>
                    <a:pt x="33274" y="54610"/>
                  </a:cubicBezTo>
                  <a:lnTo>
                    <a:pt x="31115" y="65659"/>
                  </a:lnTo>
                  <a:cubicBezTo>
                    <a:pt x="31115" y="78232"/>
                    <a:pt x="31877" y="84074"/>
                    <a:pt x="33274" y="89281"/>
                  </a:cubicBezTo>
                  <a:lnTo>
                    <a:pt x="36703" y="99060"/>
                  </a:lnTo>
                  <a:cubicBezTo>
                    <a:pt x="41783" y="106680"/>
                    <a:pt x="44831" y="109601"/>
                    <a:pt x="48387" y="111633"/>
                  </a:cubicBezTo>
                  <a:lnTo>
                    <a:pt x="55753" y="114681"/>
                  </a:lnTo>
                  <a:lnTo>
                    <a:pt x="68199" y="113665"/>
                  </a:lnTo>
                  <a:cubicBezTo>
                    <a:pt x="75184" y="109601"/>
                    <a:pt x="78232" y="106680"/>
                    <a:pt x="80772" y="102870"/>
                  </a:cubicBezTo>
                  <a:lnTo>
                    <a:pt x="85344" y="94615"/>
                  </a:lnTo>
                  <a:cubicBezTo>
                    <a:pt x="88138" y="84201"/>
                    <a:pt x="88900" y="78486"/>
                    <a:pt x="88900" y="72136"/>
                  </a:cubicBezTo>
                </a:path>
              </a:pathLst>
            </a:custGeom>
            <a:solidFill>
              <a:srgbClr val="14A1BF"/>
            </a:solidFill>
          </p:spPr>
          <p:txBody>
            <a:bodyPr/>
            <a:lstStyle/>
            <a:p>
              <a:endParaRPr lang="fr-FR"/>
            </a:p>
          </p:txBody>
        </p:sp>
        <p:sp>
          <p:nvSpPr>
            <p:cNvPr id="21" name="Freeform 21"/>
            <p:cNvSpPr/>
            <p:nvPr/>
          </p:nvSpPr>
          <p:spPr>
            <a:xfrm>
              <a:off x="388493" y="278638"/>
              <a:ext cx="114681" cy="170815"/>
            </a:xfrm>
            <a:custGeom>
              <a:avLst/>
              <a:gdLst/>
              <a:ahLst/>
              <a:cxnLst/>
              <a:rect l="l" t="t" r="r" b="b"/>
              <a:pathLst>
                <a:path w="114681" h="170815">
                  <a:moveTo>
                    <a:pt x="82296" y="80264"/>
                  </a:moveTo>
                  <a:cubicBezTo>
                    <a:pt x="91948" y="82042"/>
                    <a:pt x="99695" y="86741"/>
                    <a:pt x="105664" y="94361"/>
                  </a:cubicBezTo>
                  <a:cubicBezTo>
                    <a:pt x="111633" y="101981"/>
                    <a:pt x="114681" y="111379"/>
                    <a:pt x="114681" y="122428"/>
                  </a:cubicBezTo>
                  <a:lnTo>
                    <a:pt x="113284" y="136525"/>
                  </a:lnTo>
                  <a:cubicBezTo>
                    <a:pt x="107569" y="148463"/>
                    <a:pt x="103505" y="153670"/>
                    <a:pt x="98298" y="157734"/>
                  </a:cubicBezTo>
                  <a:lnTo>
                    <a:pt x="86741" y="165100"/>
                  </a:lnTo>
                  <a:cubicBezTo>
                    <a:pt x="71882" y="169672"/>
                    <a:pt x="63500" y="170815"/>
                    <a:pt x="54102" y="170815"/>
                  </a:cubicBezTo>
                  <a:lnTo>
                    <a:pt x="22733" y="164973"/>
                  </a:lnTo>
                  <a:cubicBezTo>
                    <a:pt x="13589" y="161163"/>
                    <a:pt x="6096" y="155448"/>
                    <a:pt x="0" y="148082"/>
                  </a:cubicBezTo>
                  <a:lnTo>
                    <a:pt x="17653" y="125603"/>
                  </a:lnTo>
                  <a:cubicBezTo>
                    <a:pt x="21717" y="130810"/>
                    <a:pt x="26543" y="134874"/>
                    <a:pt x="32131" y="137668"/>
                  </a:cubicBezTo>
                  <a:lnTo>
                    <a:pt x="44704" y="141986"/>
                  </a:lnTo>
                  <a:cubicBezTo>
                    <a:pt x="62611" y="141986"/>
                    <a:pt x="69850" y="140081"/>
                    <a:pt x="74803" y="136271"/>
                  </a:cubicBezTo>
                  <a:lnTo>
                    <a:pt x="82296" y="126619"/>
                  </a:lnTo>
                  <a:cubicBezTo>
                    <a:pt x="82296" y="110490"/>
                    <a:pt x="79375" y="104140"/>
                    <a:pt x="73660" y="99822"/>
                  </a:cubicBezTo>
                  <a:cubicBezTo>
                    <a:pt x="67945" y="95504"/>
                    <a:pt x="59182" y="93218"/>
                    <a:pt x="47498" y="93218"/>
                  </a:cubicBezTo>
                  <a:lnTo>
                    <a:pt x="41021" y="93218"/>
                  </a:lnTo>
                  <a:lnTo>
                    <a:pt x="41021" y="69723"/>
                  </a:lnTo>
                  <a:lnTo>
                    <a:pt x="48260" y="69723"/>
                  </a:lnTo>
                  <a:cubicBezTo>
                    <a:pt x="57912" y="69723"/>
                    <a:pt x="65405" y="67564"/>
                    <a:pt x="70612" y="63246"/>
                  </a:cubicBezTo>
                  <a:lnTo>
                    <a:pt x="78486" y="53340"/>
                  </a:lnTo>
                  <a:cubicBezTo>
                    <a:pt x="78486" y="40132"/>
                    <a:pt x="76327" y="35306"/>
                    <a:pt x="72009" y="32131"/>
                  </a:cubicBezTo>
                  <a:lnTo>
                    <a:pt x="61976" y="27432"/>
                  </a:lnTo>
                  <a:cubicBezTo>
                    <a:pt x="47879" y="27432"/>
                    <a:pt x="41402" y="29083"/>
                    <a:pt x="35687" y="32385"/>
                  </a:cubicBezTo>
                  <a:lnTo>
                    <a:pt x="25400" y="40386"/>
                  </a:lnTo>
                  <a:lnTo>
                    <a:pt x="2286" y="24130"/>
                  </a:lnTo>
                  <a:cubicBezTo>
                    <a:pt x="4572" y="20447"/>
                    <a:pt x="7747" y="17272"/>
                    <a:pt x="11557" y="14351"/>
                  </a:cubicBezTo>
                  <a:lnTo>
                    <a:pt x="19812" y="8890"/>
                  </a:lnTo>
                  <a:cubicBezTo>
                    <a:pt x="29591" y="4572"/>
                    <a:pt x="34925" y="2921"/>
                    <a:pt x="40640" y="1778"/>
                  </a:cubicBezTo>
                  <a:lnTo>
                    <a:pt x="52324" y="0"/>
                  </a:lnTo>
                  <a:cubicBezTo>
                    <a:pt x="66294" y="0"/>
                    <a:pt x="73533" y="1016"/>
                    <a:pt x="80010" y="3048"/>
                  </a:cubicBezTo>
                  <a:lnTo>
                    <a:pt x="92202" y="8001"/>
                  </a:lnTo>
                  <a:cubicBezTo>
                    <a:pt x="101727" y="15240"/>
                    <a:pt x="105283" y="19685"/>
                    <a:pt x="107950" y="24765"/>
                  </a:cubicBezTo>
                  <a:lnTo>
                    <a:pt x="111760" y="35687"/>
                  </a:lnTo>
                  <a:cubicBezTo>
                    <a:pt x="111760" y="46736"/>
                    <a:pt x="110998" y="51181"/>
                    <a:pt x="109601" y="55499"/>
                  </a:cubicBezTo>
                  <a:lnTo>
                    <a:pt x="106172" y="63627"/>
                  </a:lnTo>
                  <a:cubicBezTo>
                    <a:pt x="100838" y="70612"/>
                    <a:pt x="97790" y="73533"/>
                    <a:pt x="94107" y="75819"/>
                  </a:cubicBezTo>
                  <a:lnTo>
                    <a:pt x="86487" y="79756"/>
                  </a:lnTo>
                </a:path>
              </a:pathLst>
            </a:custGeom>
            <a:solidFill>
              <a:srgbClr val="14A1BF"/>
            </a:solidFill>
          </p:spPr>
          <p:txBody>
            <a:bodyPr/>
            <a:lstStyle/>
            <a:p>
              <a:endParaRPr lang="fr-FR"/>
            </a:p>
          </p:txBody>
        </p:sp>
      </p:grpSp>
      <p:grpSp>
        <p:nvGrpSpPr>
          <p:cNvPr id="22" name="Group 22"/>
          <p:cNvGrpSpPr>
            <a:grpSpLocks noChangeAspect="1"/>
          </p:cNvGrpSpPr>
          <p:nvPr/>
        </p:nvGrpSpPr>
        <p:grpSpPr>
          <a:xfrm>
            <a:off x="454638" y="296494"/>
            <a:ext cx="6466446" cy="1976704"/>
            <a:chOff x="0" y="0"/>
            <a:chExt cx="6466446" cy="1976704"/>
          </a:xfrm>
        </p:grpSpPr>
        <p:sp>
          <p:nvSpPr>
            <p:cNvPr id="23" name="Freeform 23"/>
            <p:cNvSpPr/>
            <p:nvPr/>
          </p:nvSpPr>
          <p:spPr>
            <a:xfrm>
              <a:off x="1884299" y="1236472"/>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4" name="Freeform 24"/>
            <p:cNvSpPr/>
            <p:nvPr/>
          </p:nvSpPr>
          <p:spPr>
            <a:xfrm>
              <a:off x="3229102" y="122643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5" name="Freeform 25"/>
            <p:cNvSpPr/>
            <p:nvPr/>
          </p:nvSpPr>
          <p:spPr>
            <a:xfrm>
              <a:off x="4606036" y="1220978"/>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6" name="Freeform 26"/>
            <p:cNvSpPr/>
            <p:nvPr/>
          </p:nvSpPr>
          <p:spPr>
            <a:xfrm>
              <a:off x="63500" y="381000"/>
              <a:ext cx="6053328" cy="1532255"/>
            </a:xfrm>
            <a:custGeom>
              <a:avLst/>
              <a:gdLst/>
              <a:ahLst/>
              <a:cxnLst/>
              <a:rect l="l" t="t" r="r" b="b"/>
              <a:pathLst>
                <a:path w="6053328" h="1532255">
                  <a:moveTo>
                    <a:pt x="12700" y="1506855"/>
                  </a:moveTo>
                  <a:lnTo>
                    <a:pt x="6040628" y="1506855"/>
                  </a:lnTo>
                  <a:lnTo>
                    <a:pt x="6040628" y="1519555"/>
                  </a:lnTo>
                  <a:lnTo>
                    <a:pt x="6027928" y="1519555"/>
                  </a:lnTo>
                  <a:lnTo>
                    <a:pt x="6027928" y="12700"/>
                  </a:lnTo>
                  <a:lnTo>
                    <a:pt x="6040628" y="12700"/>
                  </a:lnTo>
                  <a:lnTo>
                    <a:pt x="6040628" y="25400"/>
                  </a:lnTo>
                  <a:lnTo>
                    <a:pt x="12700" y="25400"/>
                  </a:lnTo>
                  <a:lnTo>
                    <a:pt x="12700" y="12700"/>
                  </a:lnTo>
                  <a:lnTo>
                    <a:pt x="25400" y="12700"/>
                  </a:lnTo>
                  <a:lnTo>
                    <a:pt x="25400" y="1519555"/>
                  </a:lnTo>
                  <a:lnTo>
                    <a:pt x="12700" y="1519555"/>
                  </a:lnTo>
                  <a:lnTo>
                    <a:pt x="12700" y="1506855"/>
                  </a:lnTo>
                  <a:moveTo>
                    <a:pt x="12700" y="1532255"/>
                  </a:moveTo>
                  <a:lnTo>
                    <a:pt x="0" y="1532255"/>
                  </a:lnTo>
                  <a:lnTo>
                    <a:pt x="0" y="0"/>
                  </a:lnTo>
                  <a:lnTo>
                    <a:pt x="6053328" y="0"/>
                  </a:lnTo>
                  <a:lnTo>
                    <a:pt x="6053328" y="1532255"/>
                  </a:lnTo>
                  <a:lnTo>
                    <a:pt x="12700" y="1532255"/>
                  </a:lnTo>
                  <a:close/>
                </a:path>
              </a:pathLst>
            </a:custGeom>
            <a:solidFill>
              <a:srgbClr val="1A1447"/>
            </a:solidFill>
          </p:spPr>
          <p:txBody>
            <a:bodyPr/>
            <a:lstStyle/>
            <a:p>
              <a:endParaRPr lang="fr-FR"/>
            </a:p>
          </p:txBody>
        </p:sp>
        <p:sp>
          <p:nvSpPr>
            <p:cNvPr id="27" name="Freeform 27"/>
            <p:cNvSpPr/>
            <p:nvPr/>
          </p:nvSpPr>
          <p:spPr>
            <a:xfrm>
              <a:off x="559435" y="179451"/>
              <a:ext cx="1947672" cy="416433"/>
            </a:xfrm>
            <a:custGeom>
              <a:avLst/>
              <a:gdLst/>
              <a:ahLst/>
              <a:cxnLst/>
              <a:rect l="l" t="t" r="r" b="b"/>
              <a:pathLst>
                <a:path w="1947672" h="416433">
                  <a:moveTo>
                    <a:pt x="0" y="416433"/>
                  </a:moveTo>
                  <a:lnTo>
                    <a:pt x="1947672" y="416433"/>
                  </a:lnTo>
                  <a:lnTo>
                    <a:pt x="1947672" y="0"/>
                  </a:lnTo>
                  <a:lnTo>
                    <a:pt x="0" y="0"/>
                  </a:lnTo>
                  <a:close/>
                </a:path>
              </a:pathLst>
            </a:custGeom>
            <a:solidFill>
              <a:srgbClr val="FFFFFF"/>
            </a:solidFill>
          </p:spPr>
          <p:txBody>
            <a:bodyPr/>
            <a:lstStyle/>
            <a:p>
              <a:endParaRPr lang="fr-FR"/>
            </a:p>
          </p:txBody>
        </p:sp>
        <p:sp>
          <p:nvSpPr>
            <p:cNvPr id="28" name="Freeform 28"/>
            <p:cNvSpPr/>
            <p:nvPr/>
          </p:nvSpPr>
          <p:spPr>
            <a:xfrm>
              <a:off x="5722620" y="63500"/>
              <a:ext cx="680339" cy="646176"/>
            </a:xfrm>
            <a:custGeom>
              <a:avLst/>
              <a:gdLst/>
              <a:ahLst/>
              <a:cxnLst/>
              <a:rect l="l" t="t" r="r" b="b"/>
              <a:pathLst>
                <a:path w="680339" h="646176">
                  <a:moveTo>
                    <a:pt x="340233" y="646049"/>
                  </a:moveTo>
                  <a:cubicBezTo>
                    <a:pt x="528066" y="646049"/>
                    <a:pt x="680339" y="501396"/>
                    <a:pt x="680339" y="322961"/>
                  </a:cubicBezTo>
                  <a:cubicBezTo>
                    <a:pt x="680339" y="144526"/>
                    <a:pt x="528066" y="0"/>
                    <a:pt x="340233" y="0"/>
                  </a:cubicBezTo>
                  <a:cubicBezTo>
                    <a:pt x="152400" y="0"/>
                    <a:pt x="0" y="144653"/>
                    <a:pt x="0" y="323088"/>
                  </a:cubicBezTo>
                  <a:cubicBezTo>
                    <a:pt x="0" y="501523"/>
                    <a:pt x="152273" y="646176"/>
                    <a:pt x="340106" y="646176"/>
                  </a:cubicBezTo>
                </a:path>
              </a:pathLst>
            </a:custGeom>
            <a:solidFill>
              <a:srgbClr val="1A1447"/>
            </a:solidFill>
          </p:spPr>
          <p:txBody>
            <a:bodyPr/>
            <a:lstStyle/>
            <a:p>
              <a:endParaRPr lang="fr-FR"/>
            </a:p>
          </p:txBody>
        </p:sp>
        <p:sp>
          <p:nvSpPr>
            <p:cNvPr id="29" name="Freeform 29"/>
            <p:cNvSpPr/>
            <p:nvPr/>
          </p:nvSpPr>
          <p:spPr>
            <a:xfrm>
              <a:off x="566674" y="1236472"/>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grpSp>
      <p:sp>
        <p:nvSpPr>
          <p:cNvPr id="30" name="TextBox 99"/>
          <p:cNvSpPr txBox="1"/>
          <p:nvPr/>
        </p:nvSpPr>
        <p:spPr>
          <a:xfrm>
            <a:off x="6672167" y="9979838"/>
            <a:ext cx="248917" cy="240665"/>
          </a:xfrm>
          <a:prstGeom prst="rect">
            <a:avLst/>
          </a:prstGeom>
        </p:spPr>
        <p:txBody>
          <a:bodyPr lIns="0" tIns="0" rIns="0" bIns="0" rtlCol="0" anchor="t">
            <a:spAutoFit/>
          </a:bodyPr>
          <a:lstStyle/>
          <a:p>
            <a:pPr algn="l">
              <a:lnSpc>
                <a:spcPts val="1959"/>
              </a:lnSpc>
            </a:pPr>
            <a:r>
              <a:rPr lang="en-US" sz="1399" b="1" spc="8" dirty="0">
                <a:solidFill>
                  <a:srgbClr val="231F20"/>
                </a:solidFill>
                <a:latin typeface="IBM Plex Sans Bold"/>
                <a:ea typeface="IBM Plex Sans Bold"/>
                <a:cs typeface="IBM Plex Sans Bold"/>
                <a:sym typeface="IBM Plex Sans Bold"/>
              </a:rPr>
              <a:t>27</a:t>
            </a:r>
          </a:p>
        </p:txBody>
      </p:sp>
      <p:sp>
        <p:nvSpPr>
          <p:cNvPr id="32" name="TextBox 32"/>
          <p:cNvSpPr txBox="1"/>
          <p:nvPr/>
        </p:nvSpPr>
        <p:spPr>
          <a:xfrm>
            <a:off x="643661" y="6581470"/>
            <a:ext cx="1773936" cy="179536"/>
          </a:xfrm>
          <a:prstGeom prst="rect">
            <a:avLst/>
          </a:prstGeom>
        </p:spPr>
        <p:txBody>
          <a:bodyPr wrap="square" lIns="0" tIns="0" rIns="0" bIns="0" rtlCol="0" anchor="t">
            <a:spAutoFit/>
          </a:bodyPr>
          <a:lstStyle/>
          <a:p>
            <a:pPr algn="l">
              <a:lnSpc>
                <a:spcPts val="1439"/>
              </a:lnSpc>
            </a:pPr>
            <a:r>
              <a:rPr lang="en-US" sz="1200" i="1" spc="4" dirty="0">
                <a:solidFill>
                  <a:srgbClr val="231F20"/>
                </a:solidFill>
                <a:latin typeface="IBM Plex Sans Italics"/>
                <a:ea typeface="IBM Plex Sans Italics"/>
                <a:cs typeface="IBM Plex Sans Italics"/>
                <a:sym typeface="IBM Plex Sans Italics"/>
              </a:rPr>
              <a:t>Search Engine Management (SEO/SEA)
Stratégies de marketing digital et international
Gestion et pilotage de performance
</a:t>
            </a:r>
          </a:p>
        </p:txBody>
      </p:sp>
      <p:sp>
        <p:nvSpPr>
          <p:cNvPr id="33" name="TextBox 33"/>
          <p:cNvSpPr txBox="1"/>
          <p:nvPr/>
        </p:nvSpPr>
        <p:spPr>
          <a:xfrm>
            <a:off x="798281" y="5606948"/>
            <a:ext cx="1856994" cy="179536"/>
          </a:xfrm>
          <a:prstGeom prst="rect">
            <a:avLst/>
          </a:prstGeom>
        </p:spPr>
        <p:txBody>
          <a:bodyPr wrap="square"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DEVELOPPER UN PROJET A PETIT BUDGET
</a:t>
            </a:r>
          </a:p>
        </p:txBody>
      </p:sp>
      <p:sp>
        <p:nvSpPr>
          <p:cNvPr id="34" name="TextBox 35"/>
          <p:cNvSpPr txBox="1"/>
          <p:nvPr/>
        </p:nvSpPr>
        <p:spPr>
          <a:xfrm>
            <a:off x="618277" y="8558289"/>
            <a:ext cx="3238353" cy="179536"/>
          </a:xfrm>
          <a:prstGeom prst="rect">
            <a:avLst/>
          </a:prstGeom>
        </p:spPr>
        <p:txBody>
          <a:bodyPr wrap="square" lIns="0" tIns="0" rIns="0" bIns="0" rtlCol="0" anchor="t">
            <a:spAutoFit/>
          </a:bodyPr>
          <a:lstStyle/>
          <a:p>
            <a:pPr algn="l">
              <a:lnSpc>
                <a:spcPts val="1439"/>
              </a:lnSpc>
            </a:pPr>
            <a:r>
              <a:rPr lang="en-US" sz="1200" i="1" spc="4" dirty="0" err="1">
                <a:solidFill>
                  <a:srgbClr val="1A1447"/>
                </a:solidFill>
                <a:latin typeface="IBM Plex Sans Italics"/>
                <a:ea typeface="IBM Plex Sans Italics"/>
                <a:cs typeface="IBM Plex Sans Italics"/>
                <a:sym typeface="IBM Plex Sans Italics"/>
              </a:rPr>
              <a:t>• Responsable de communication digitale
• Consultant en stratégie digitale
• Responsable en marketing digital
• Responsable de stratégie commercial
• Chargé de campagnes SEO/SEA
• Chef de projet digital
</a:t>
            </a:r>
            <a:endParaRPr lang="en-US" sz="1200" i="1" spc="4" dirty="0">
              <a:solidFill>
                <a:srgbClr val="1A1447"/>
              </a:solidFill>
              <a:latin typeface="IBM Plex Sans Italics"/>
              <a:ea typeface="IBM Plex Sans Italics"/>
              <a:cs typeface="IBM Plex Sans Italics"/>
              <a:sym typeface="IBM Plex Sans Italics"/>
            </a:endParaRPr>
          </a:p>
        </p:txBody>
      </p:sp>
      <p:sp>
        <p:nvSpPr>
          <p:cNvPr id="35" name="TextBox 52"/>
          <p:cNvSpPr txBox="1"/>
          <p:nvPr/>
        </p:nvSpPr>
        <p:spPr>
          <a:xfrm>
            <a:off x="2445344" y="1281655"/>
            <a:ext cx="838810" cy="212174"/>
          </a:xfrm>
          <a:prstGeom prst="rect">
            <a:avLst/>
          </a:prstGeom>
        </p:spPr>
        <p:txBody>
          <a:bodyPr lIns="0" tIns="0" rIns="0" bIns="0" rtlCol="0" anchor="t">
            <a:spAutoFit/>
          </a:bodyPr>
          <a:lstStyle/>
          <a:p>
            <a:pPr algn="just">
              <a:lnSpc>
                <a:spcPts val="1783"/>
              </a:lnSpc>
            </a:pPr>
            <a:r>
              <a:rPr lang="en-US" sz="1200" spc="7" dirty="0">
                <a:solidFill>
                  <a:srgbClr val="464395"/>
                </a:solidFill>
                <a:latin typeface="IBM Plex Sans"/>
                <a:ea typeface="IBM Plex Sans"/>
                <a:cs typeface="IBM Plex Sans"/>
                <a:sym typeface="IBM Plex Sans"/>
              </a:rPr>
              <a:t>LANGUE</a:t>
            </a:r>
            <a:endParaRPr lang="en-US" sz="1200" i="1" spc="4" dirty="0">
              <a:solidFill>
                <a:srgbClr val="231F20"/>
              </a:solidFill>
              <a:latin typeface="IBM Plex Sans Italics"/>
              <a:ea typeface="IBM Plex Sans Italics"/>
              <a:cs typeface="IBM Plex Sans Italics"/>
              <a:sym typeface="IBM Plex Sans Italics"/>
            </a:endParaRPr>
          </a:p>
        </p:txBody>
      </p:sp>
      <p:sp>
        <p:nvSpPr>
          <p:cNvPr id="36" name="TextBox 38"/>
          <p:cNvSpPr txBox="1"/>
          <p:nvPr/>
        </p:nvSpPr>
        <p:spPr>
          <a:xfrm>
            <a:off x="3923062" y="1483624"/>
            <a:ext cx="951900" cy="212174"/>
          </a:xfrm>
          <a:prstGeom prst="rect">
            <a:avLst/>
          </a:prstGeom>
        </p:spPr>
        <p:txBody>
          <a:bodyPr lIns="0" tIns="0" rIns="0" bIns="0" rtlCol="0" anchor="t">
            <a:spAutoFit/>
          </a:bodyPr>
          <a:lstStyle/>
          <a:p>
            <a:pPr>
              <a:lnSpc>
                <a:spcPts val="1796"/>
              </a:lnSpc>
            </a:pPr>
            <a:r>
              <a:rPr lang="en-US" sz="1200" i="1" spc="7" dirty="0">
                <a:solidFill>
                  <a:srgbClr val="231F20"/>
                </a:solidFill>
                <a:latin typeface="IBM Plex Sans Italics"/>
                <a:ea typeface="IBM Plex Sans Italics"/>
                <a:cs typeface="IBM Plex Sans Italics"/>
                <a:sym typeface="IBM Plex Sans Italics"/>
              </a:rPr>
              <a:t>3-6 mois en entreprise</a:t>
            </a:r>
            <a:endParaRPr lang="en-US" sz="1200" i="1" spc="4" dirty="0">
              <a:solidFill>
                <a:srgbClr val="231F20"/>
              </a:solidFill>
              <a:latin typeface="IBM Plex Sans Italics"/>
              <a:ea typeface="IBM Plex Sans Italics"/>
              <a:cs typeface="IBM Plex Sans Italics"/>
              <a:sym typeface="IBM Plex Sans Italics"/>
            </a:endParaRPr>
          </a:p>
        </p:txBody>
      </p:sp>
      <p:sp>
        <p:nvSpPr>
          <p:cNvPr id="37" name="TextBox 36"/>
          <p:cNvSpPr txBox="1"/>
          <p:nvPr/>
        </p:nvSpPr>
        <p:spPr>
          <a:xfrm>
            <a:off x="2951845" y="6563801"/>
            <a:ext cx="1763097" cy="179536"/>
          </a:xfrm>
          <a:prstGeom prst="rect">
            <a:avLst/>
          </a:prstGeom>
        </p:spPr>
        <p:txBody>
          <a:bodyPr lIns="0" tIns="0" rIns="0" bIns="0" rtlCol="0" anchor="t">
            <a:spAutoFit/>
          </a:bodyPr>
          <a:lstStyle/>
          <a:p>
            <a:pPr algn="just">
              <a:lnSpc>
                <a:spcPts val="1439"/>
              </a:lnSpc>
            </a:pPr>
            <a:r>
              <a:rPr lang="en-US" sz="1200" i="1" spc="4" dirty="0">
                <a:solidFill>
                  <a:srgbClr val="231F20"/>
                </a:solidFill>
                <a:latin typeface="IBM Plex Sans Italics"/>
                <a:ea typeface="IBM Plex Sans Italics"/>
                <a:cs typeface="IBM Plex Sans Italics"/>
                <a:sym typeface="IBM Plex Sans Italics"/>
              </a:rPr>
              <a:t>Management, Structure d’entreprise et gestion 
Définir et piloter une stratégie commerciale
Anglais général et Anglais des affaires
</a:t>
            </a:r>
          </a:p>
        </p:txBody>
      </p:sp>
      <p:sp>
        <p:nvSpPr>
          <p:cNvPr id="38" name="TextBox 37"/>
          <p:cNvSpPr txBox="1"/>
          <p:nvPr/>
        </p:nvSpPr>
        <p:spPr>
          <a:xfrm>
            <a:off x="2883389" y="5606948"/>
            <a:ext cx="1856994"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SURFER SUR LA VAGUE DU DIGITAL
</a:t>
            </a:r>
          </a:p>
        </p:txBody>
      </p:sp>
      <p:sp>
        <p:nvSpPr>
          <p:cNvPr id="39" name="TextBox 39"/>
          <p:cNvSpPr txBox="1"/>
          <p:nvPr/>
        </p:nvSpPr>
        <p:spPr>
          <a:xfrm>
            <a:off x="5196249" y="1527315"/>
            <a:ext cx="1306830" cy="179536"/>
          </a:xfrm>
          <a:prstGeom prst="rect">
            <a:avLst/>
          </a:prstGeom>
        </p:spPr>
        <p:txBody>
          <a:bodyPr lIns="0" tIns="0" rIns="0" bIns="0" rtlCol="0" anchor="t">
            <a:spAutoFit/>
          </a:bodyPr>
          <a:lstStyle/>
          <a:p>
            <a:pPr>
              <a:lnSpc>
                <a:spcPts val="1439"/>
              </a:lnSpc>
            </a:pPr>
            <a:r>
              <a:rPr lang="en-US" sz="1200" i="1" spc="4" dirty="0">
                <a:solidFill>
                  <a:srgbClr val="231F20"/>
                </a:solidFill>
                <a:latin typeface="IBM Plex Sans Italics"/>
                <a:ea typeface="IBM Plex Sans Italics"/>
                <a:cs typeface="IBM Plex Sans Italics"/>
                <a:sym typeface="IBM Plex Sans Italics"/>
              </a:rPr>
              <a:t>Sur dossier et entretien</a:t>
            </a:r>
          </a:p>
        </p:txBody>
      </p:sp>
      <p:sp>
        <p:nvSpPr>
          <p:cNvPr id="40" name="TextBox 41"/>
          <p:cNvSpPr txBox="1"/>
          <p:nvPr/>
        </p:nvSpPr>
        <p:spPr>
          <a:xfrm>
            <a:off x="5127250" y="6542094"/>
            <a:ext cx="1456639" cy="179536"/>
          </a:xfrm>
          <a:prstGeom prst="rect">
            <a:avLst/>
          </a:prstGeom>
        </p:spPr>
        <p:txBody>
          <a:bodyPr lIns="0" tIns="0" rIns="0" bIns="0" rtlCol="0" anchor="t">
            <a:spAutoFit/>
          </a:bodyPr>
          <a:lstStyle/>
          <a:p>
            <a:pPr algn="l">
              <a:lnSpc>
                <a:spcPts val="1439"/>
              </a:lnSpc>
            </a:pPr>
            <a:r>
              <a:rPr lang="en-US" sz="1200" i="1" spc="4" dirty="0">
                <a:solidFill>
                  <a:srgbClr val="231F20"/>
                </a:solidFill>
                <a:latin typeface="IBM Plex Sans Italics"/>
                <a:ea typeface="IBM Plex Sans Italics"/>
                <a:cs typeface="IBM Plex Sans Italics"/>
                <a:sym typeface="IBM Plex Sans Italics"/>
              </a:rPr>
              <a:t>Canaux de distribution et communication
Simulation business et gestion de projets
Ateliers et rencontres professionnelles
</a:t>
            </a:r>
          </a:p>
        </p:txBody>
      </p:sp>
      <p:sp>
        <p:nvSpPr>
          <p:cNvPr id="41" name="TextBox 40"/>
          <p:cNvSpPr txBox="1"/>
          <p:nvPr/>
        </p:nvSpPr>
        <p:spPr>
          <a:xfrm>
            <a:off x="5130670" y="5606948"/>
            <a:ext cx="1641348"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TITRE AVEC LABEL RNCP EN OPTION
</a:t>
            </a:r>
          </a:p>
        </p:txBody>
      </p:sp>
      <p:sp>
        <p:nvSpPr>
          <p:cNvPr id="42" name="TextBox 42"/>
          <p:cNvSpPr txBox="1"/>
          <p:nvPr/>
        </p:nvSpPr>
        <p:spPr>
          <a:xfrm>
            <a:off x="611800" y="2786767"/>
            <a:ext cx="6092133" cy="179536"/>
          </a:xfrm>
          <a:prstGeom prst="rect">
            <a:avLst/>
          </a:prstGeom>
        </p:spPr>
        <p:txBody>
          <a:bodyPr lIns="0" tIns="0" rIns="0" bIns="0" rtlCol="0" anchor="t">
            <a:spAutoFit/>
          </a:bodyPr>
          <a:lstStyle/>
          <a:p>
            <a:pPr algn="just">
              <a:lnSpc>
                <a:spcPts val="1439"/>
              </a:lnSpc>
            </a:pPr>
            <a:r>
              <a:rPr lang="en-US" sz="1200" spc="7" dirty="0">
                <a:solidFill>
                  <a:srgbClr val="FFFFFF"/>
                </a:solidFill>
                <a:latin typeface="IBM Plex Sans"/>
                <a:ea typeface="IBM Plex Sans"/>
                <a:cs typeface="IBM Plex Sans"/>
                <a:sym typeface="IBM Plex Sans"/>
              </a:rPr>
              <a:t>Le Bac+5 Management, Marketing Digital (MMD) vise à acquérir des compétences en conception, mise en œuvre et évaluation de la stratégie digitale pour accompagner les entreprises dans leur développement digital.
Cette formation demande à être à l’aise avec les outils digitaux, les calculs, les processus et les plans d’automatisation. Une curiosité et une grande autonomie dans la recherche d’informations et beaucoup de pratique sont primordiaux.
</a:t>
            </a:r>
          </a:p>
        </p:txBody>
      </p:sp>
      <p:sp>
        <p:nvSpPr>
          <p:cNvPr id="43" name="TextBox 43"/>
          <p:cNvSpPr txBox="1"/>
          <p:nvPr/>
        </p:nvSpPr>
        <p:spPr>
          <a:xfrm>
            <a:off x="6278525" y="429625"/>
            <a:ext cx="525475" cy="397269"/>
          </a:xfrm>
          <a:prstGeom prst="rect">
            <a:avLst/>
          </a:prstGeom>
        </p:spPr>
        <p:txBody>
          <a:bodyPr lIns="0" tIns="0" rIns="0" bIns="0" rtlCol="0" anchor="t">
            <a:spAutoFit/>
          </a:bodyPr>
          <a:lstStyle/>
          <a:p>
            <a:pPr algn="ctr">
              <a:lnSpc>
                <a:spcPts val="1660"/>
              </a:lnSpc>
            </a:pPr>
            <a:r>
              <a:rPr lang="en-US" sz="1399" b="1" spc="8" dirty="0">
                <a:solidFill>
                  <a:srgbClr val="FFFFFF"/>
                </a:solidFill>
                <a:latin typeface="IBM Plex Sans Bold"/>
                <a:ea typeface="IBM Plex Sans Bold"/>
                <a:cs typeface="IBM Plex Sans Bold"/>
                <a:sym typeface="IBM Plex Sans Bold"/>
              </a:rPr>
              <a:t>2 </a:t>
            </a:r>
          </a:p>
          <a:p>
            <a:pPr algn="l">
              <a:lnSpc>
                <a:spcPts val="1423"/>
              </a:lnSpc>
            </a:pPr>
            <a:r>
              <a:rPr lang="en-US" sz="1200" b="1" spc="7" dirty="0">
                <a:solidFill>
                  <a:srgbClr val="FFFFFF"/>
                </a:solidFill>
                <a:latin typeface="IBM Plex Sans Bold"/>
                <a:ea typeface="IBM Plex Sans Bold"/>
                <a:cs typeface="IBM Plex Sans Bold"/>
                <a:sym typeface="IBM Plex Sans Bold"/>
              </a:rPr>
              <a:t>YEARS</a:t>
            </a:r>
          </a:p>
        </p:txBody>
      </p:sp>
      <p:sp>
        <p:nvSpPr>
          <p:cNvPr id="44" name="TextBox 44"/>
          <p:cNvSpPr txBox="1"/>
          <p:nvPr/>
        </p:nvSpPr>
        <p:spPr>
          <a:xfrm>
            <a:off x="2560053" y="10301611"/>
            <a:ext cx="2515629" cy="151428"/>
          </a:xfrm>
          <a:prstGeom prst="rect">
            <a:avLst/>
          </a:prstGeom>
        </p:spPr>
        <p:txBody>
          <a:bodyPr lIns="0" tIns="0" rIns="0" bIns="0" rtlCol="0" anchor="t">
            <a:spAutoFit/>
          </a:bodyPr>
          <a:lstStyle/>
          <a:p>
            <a:pPr algn="l">
              <a:lnSpc>
                <a:spcPts val="1260"/>
              </a:lnSpc>
            </a:pPr>
            <a:r>
              <a:rPr lang="en-US" sz="900" i="1" spc="25" dirty="0" err="1">
                <a:solidFill>
                  <a:srgbClr val="939496"/>
                </a:solidFill>
                <a:latin typeface="IBM Plex Sans Italics"/>
                <a:ea typeface="IBM Plex Sans Italics"/>
                <a:cs typeface="IBM Plex Sans Italics"/>
                <a:sym typeface="IBM Plex Sans Italics"/>
              </a:rPr>
              <a:t>Etablissement</a:t>
            </a:r>
            <a:r>
              <a:rPr lang="en-US" sz="900" i="1" spc="25" dirty="0">
                <a:solidFill>
                  <a:srgbClr val="939496"/>
                </a:solidFill>
                <a:latin typeface="IBM Plex Sans Italics"/>
                <a:ea typeface="IBM Plex Sans Italics"/>
                <a:cs typeface="IBM Plex Sans Italics"/>
                <a:sym typeface="IBM Plex Sans Italics"/>
              </a:rPr>
              <a:t> </a:t>
            </a:r>
            <a:r>
              <a:rPr lang="en-US" sz="900" i="1" spc="25" dirty="0" err="1">
                <a:solidFill>
                  <a:srgbClr val="939496"/>
                </a:solidFill>
                <a:latin typeface="IBM Plex Sans Italics"/>
                <a:ea typeface="IBM Plex Sans Italics"/>
                <a:cs typeface="IBM Plex Sans Italics"/>
                <a:sym typeface="IBM Plex Sans Italics"/>
              </a:rPr>
              <a:t>d’enseignement</a:t>
            </a:r>
            <a:r>
              <a:rPr lang="en-US" sz="900" i="1" spc="25" dirty="0">
                <a:solidFill>
                  <a:srgbClr val="939496"/>
                </a:solidFill>
                <a:latin typeface="IBM Plex Sans Italics"/>
                <a:ea typeface="IBM Plex Sans Italics"/>
                <a:cs typeface="IBM Plex Sans Italics"/>
                <a:sym typeface="IBM Plex Sans Italics"/>
              </a:rPr>
              <a:t> supérieur </a:t>
            </a:r>
            <a:r>
              <a:rPr lang="en-US" sz="900" i="1" spc="25" dirty="0" err="1">
                <a:solidFill>
                  <a:srgbClr val="939496"/>
                </a:solidFill>
                <a:latin typeface="IBM Plex Sans Italics"/>
                <a:ea typeface="IBM Plex Sans Italics"/>
                <a:cs typeface="IBM Plex Sans Italics"/>
                <a:sym typeface="IBM Plex Sans Italics"/>
              </a:rPr>
              <a:t>privé</a:t>
            </a:r>
            <a:endParaRPr lang="en-US" sz="900" i="1" spc="25" dirty="0">
              <a:solidFill>
                <a:srgbClr val="939496"/>
              </a:solidFill>
              <a:latin typeface="IBM Plex Sans Italics"/>
              <a:ea typeface="IBM Plex Sans Italics"/>
              <a:cs typeface="IBM Plex Sans Italics"/>
              <a:sym typeface="IBM Plex Sans Italics"/>
            </a:endParaRPr>
          </a:p>
        </p:txBody>
      </p:sp>
      <p:sp>
        <p:nvSpPr>
          <p:cNvPr id="45" name="TextBox 46"/>
          <p:cNvSpPr txBox="1"/>
          <p:nvPr/>
        </p:nvSpPr>
        <p:spPr>
          <a:xfrm>
            <a:off x="626278" y="6127490"/>
            <a:ext cx="3837772"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ENSEIGNEMENTS</a:t>
            </a:r>
          </a:p>
        </p:txBody>
      </p:sp>
      <p:sp>
        <p:nvSpPr>
          <p:cNvPr id="46" name="TextBox 45"/>
          <p:cNvSpPr txBox="1"/>
          <p:nvPr/>
        </p:nvSpPr>
        <p:spPr>
          <a:xfrm>
            <a:off x="618277" y="8095164"/>
            <a:ext cx="3464773" cy="299056"/>
          </a:xfrm>
          <a:prstGeom prst="rect">
            <a:avLst/>
          </a:prstGeom>
        </p:spPr>
        <p:txBody>
          <a:bodyPr wrap="square" lIns="0" tIns="0" rIns="0" bIns="0" rtlCol="0" anchor="t">
            <a:spAutoFit/>
          </a:bodyPr>
          <a:lstStyle/>
          <a:p>
            <a:pPr algn="l">
              <a:lnSpc>
                <a:spcPts val="2520"/>
              </a:lnSpc>
            </a:pPr>
            <a:r>
              <a:rPr lang="en-US" sz="1800" b="1" i="1">
                <a:solidFill>
                  <a:srgbClr val="EA8C39"/>
                </a:solidFill>
                <a:latin typeface="IBM Plex Sans Bold Italics"/>
                <a:ea typeface="IBM Plex Sans Bold Italics"/>
                <a:cs typeface="IBM Plex Sans Bold Italics"/>
                <a:sym typeface="IBM Plex Sans Bold Italics"/>
              </a:rPr>
              <a:t>OPPORTUNITÉS MÉTIERS</a:t>
            </a:r>
          </a:p>
        </p:txBody>
      </p:sp>
      <p:sp>
        <p:nvSpPr>
          <p:cNvPr id="47" name="TextBox 47"/>
          <p:cNvSpPr txBox="1"/>
          <p:nvPr/>
        </p:nvSpPr>
        <p:spPr>
          <a:xfrm>
            <a:off x="600894" y="4421000"/>
            <a:ext cx="386315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TOP3 - POINTS FORTS</a:t>
            </a:r>
          </a:p>
        </p:txBody>
      </p:sp>
      <p:sp>
        <p:nvSpPr>
          <p:cNvPr id="48" name="TextBox 48"/>
          <p:cNvSpPr txBox="1"/>
          <p:nvPr/>
        </p:nvSpPr>
        <p:spPr>
          <a:xfrm>
            <a:off x="1127645" y="915400"/>
            <a:ext cx="5150879" cy="299056"/>
          </a:xfrm>
          <a:prstGeom prst="rect">
            <a:avLst/>
          </a:prstGeom>
        </p:spPr>
        <p:txBody>
          <a:bodyPr wrap="square" lIns="0" tIns="0" rIns="0" bIns="0" rtlCol="0" anchor="t">
            <a:spAutoFit/>
          </a:bodyPr>
          <a:lstStyle/>
          <a:p>
            <a:pPr algn="l">
              <a:lnSpc>
                <a:spcPts val="2520"/>
              </a:lnSpc>
            </a:pPr>
            <a:r>
              <a:rPr lang="en-US" sz="1800" b="1" spc="7" dirty="0">
                <a:solidFill>
                  <a:srgbClr val="1A1447"/>
                </a:solidFill>
                <a:latin typeface="IBM Plex Sans Bold"/>
                <a:ea typeface="IBM Plex Sans Bold"/>
                <a:cs typeface="IBM Plex Sans Bold"/>
                <a:sym typeface="IBM Plex Sans Bold"/>
              </a:rPr>
              <a:t>MANAGEMENT, MARKETING DIGITAL</a:t>
            </a:r>
          </a:p>
        </p:txBody>
      </p:sp>
      <p:sp>
        <p:nvSpPr>
          <p:cNvPr id="49" name="TextBox 49"/>
          <p:cNvSpPr txBox="1"/>
          <p:nvPr/>
        </p:nvSpPr>
        <p:spPr>
          <a:xfrm>
            <a:off x="5150644" y="1289818"/>
            <a:ext cx="783022" cy="192491"/>
          </a:xfrm>
          <a:prstGeom prst="rect">
            <a:avLst/>
          </a:prstGeom>
        </p:spPr>
        <p:txBody>
          <a:bodyPr lIns="0" tIns="0" rIns="0" bIns="0" rtlCol="0" anchor="t">
            <a:spAutoFit/>
          </a:bodyPr>
          <a:lstStyle/>
          <a:p>
            <a:pPr algn="l">
              <a:lnSpc>
                <a:spcPts val="1539"/>
              </a:lnSpc>
            </a:pPr>
            <a:r>
              <a:rPr lang="en-US" sz="1100" spc="6" dirty="0">
                <a:solidFill>
                  <a:srgbClr val="464395"/>
                </a:solidFill>
                <a:latin typeface="IBM Plex Sans"/>
                <a:ea typeface="IBM Plex Sans"/>
                <a:cs typeface="IBM Plex Sans"/>
                <a:sym typeface="IBM Plex Sans"/>
              </a:rPr>
              <a:t>ADMISSION</a:t>
            </a:r>
          </a:p>
        </p:txBody>
      </p:sp>
      <p:sp>
        <p:nvSpPr>
          <p:cNvPr id="50" name="TextBox 50"/>
          <p:cNvSpPr txBox="1"/>
          <p:nvPr/>
        </p:nvSpPr>
        <p:spPr>
          <a:xfrm>
            <a:off x="1107748" y="411985"/>
            <a:ext cx="1496263" cy="405699"/>
          </a:xfrm>
          <a:prstGeom prst="rect">
            <a:avLst/>
          </a:prstGeom>
        </p:spPr>
        <p:txBody>
          <a:bodyPr lIns="0" tIns="0" rIns="0" bIns="0" rtlCol="0" anchor="t">
            <a:spAutoFit/>
          </a:bodyPr>
          <a:lstStyle/>
          <a:p>
            <a:pPr algn="l">
              <a:lnSpc>
                <a:spcPts val="3359"/>
              </a:lnSpc>
            </a:pPr>
            <a:r>
              <a:rPr lang="en-US" sz="2400" b="1" spc="14" dirty="0">
                <a:solidFill>
                  <a:srgbClr val="231F20"/>
                </a:solidFill>
                <a:latin typeface="IBM Plex Sans Bold"/>
                <a:ea typeface="IBM Plex Sans Bold"/>
                <a:cs typeface="IBM Plex Sans Bold"/>
                <a:sym typeface="IBM Plex Sans Bold"/>
              </a:rPr>
              <a:t>MASTERE</a:t>
            </a:r>
          </a:p>
        </p:txBody>
      </p:sp>
      <p:sp>
        <p:nvSpPr>
          <p:cNvPr id="52" name="TextBox 51">
            <a:extLst>
              <a:ext uri="{FF2B5EF4-FFF2-40B4-BE49-F238E27FC236}">
                <a16:creationId xmlns:a16="http://schemas.microsoft.com/office/drawing/2014/main" id="{08B6434F-E251-F3F4-A8EE-0DB40DADF62C}"/>
              </a:ext>
            </a:extLst>
          </p:cNvPr>
          <p:cNvSpPr txBox="1"/>
          <p:nvPr/>
        </p:nvSpPr>
        <p:spPr>
          <a:xfrm>
            <a:off x="1256030" y="1299715"/>
            <a:ext cx="1040102" cy="192938"/>
          </a:xfrm>
          <a:prstGeom prst="rect">
            <a:avLst/>
          </a:prstGeom>
        </p:spPr>
        <p:txBody>
          <a:bodyPr wrap="square" lIns="0" tIns="0" rIns="0" bIns="0" rtlCol="0" anchor="t">
            <a:spAutoFit/>
          </a:bodyPr>
          <a:lstStyle/>
          <a:p>
            <a:pPr algn="just">
              <a:lnSpc>
                <a:spcPts val="1614"/>
              </a:lnSpc>
            </a:pPr>
            <a:r>
              <a:rPr lang="en-US" sz="1200" spc="7" dirty="0">
                <a:solidFill>
                  <a:srgbClr val="464395"/>
                </a:solidFill>
                <a:latin typeface="IBM Plex Sans"/>
                <a:ea typeface="IBM Plex Sans"/>
                <a:cs typeface="IBM Plex Sans"/>
                <a:sym typeface="IBM Plex Sans"/>
              </a:rPr>
              <a:t>2 RENTRÉES</a:t>
            </a:r>
            <a:endParaRPr lang="en-US" sz="1200" i="1" spc="4" dirty="0">
              <a:solidFill>
                <a:srgbClr val="231F20"/>
              </a:solidFill>
              <a:latin typeface="IBM Plex Sans Italics"/>
              <a:ea typeface="IBM Plex Sans Italics"/>
              <a:cs typeface="IBM Plex Sans Italics"/>
              <a:sym typeface="IBM Plex Sans Italics"/>
            </a:endParaRPr>
          </a:p>
        </p:txBody>
      </p:sp>
      <p:sp>
        <p:nvSpPr>
          <p:cNvPr id="53" name="TextBox 31">
            <a:extLst>
              <a:ext uri="{FF2B5EF4-FFF2-40B4-BE49-F238E27FC236}">
                <a16:creationId xmlns:a16="http://schemas.microsoft.com/office/drawing/2014/main" id="{63339F6C-44AA-C06C-C876-B9C66129B42B}"/>
              </a:ext>
            </a:extLst>
          </p:cNvPr>
          <p:cNvSpPr txBox="1"/>
          <p:nvPr/>
        </p:nvSpPr>
        <p:spPr>
          <a:xfrm>
            <a:off x="1252559" y="1505911"/>
            <a:ext cx="812873" cy="192938"/>
          </a:xfrm>
          <a:prstGeom prst="rect">
            <a:avLst/>
          </a:prstGeom>
        </p:spPr>
        <p:txBody>
          <a:bodyPr lIns="0" tIns="0" rIns="0" bIns="0" rtlCol="0" anchor="t">
            <a:spAutoFit/>
          </a:bodyPr>
          <a:lstStyle/>
          <a:p>
            <a:pPr>
              <a:lnSpc>
                <a:spcPts val="1614"/>
              </a:lnSpc>
            </a:pPr>
            <a:r>
              <a:rPr lang="en-US" sz="1200" i="1" spc="7" dirty="0">
                <a:solidFill>
                  <a:srgbClr val="231F20"/>
                </a:solidFill>
                <a:latin typeface="IBM Plex Sans Italics"/>
                <a:ea typeface="IBM Plex Sans Italics"/>
                <a:cs typeface="IBM Plex Sans Italics"/>
                <a:sym typeface="IBM Plex Sans Italics"/>
              </a:rPr>
              <a:t>Automne Printemps</a:t>
            </a:r>
            <a:endParaRPr lang="en-US" sz="1200" i="1" spc="4" dirty="0">
              <a:solidFill>
                <a:srgbClr val="231F20"/>
              </a:solidFill>
              <a:latin typeface="IBM Plex Sans Italics"/>
              <a:ea typeface="IBM Plex Sans Italics"/>
              <a:cs typeface="IBM Plex Sans Italics"/>
              <a:sym typeface="IBM Plex Sans Italics"/>
            </a:endParaRPr>
          </a:p>
        </p:txBody>
      </p:sp>
      <p:sp>
        <p:nvSpPr>
          <p:cNvPr id="55" name="TextBox 34">
            <a:extLst>
              <a:ext uri="{FF2B5EF4-FFF2-40B4-BE49-F238E27FC236}">
                <a16:creationId xmlns:a16="http://schemas.microsoft.com/office/drawing/2014/main" id="{7F360BAA-61BF-FE8B-0AC4-A991BC941086}"/>
              </a:ext>
            </a:extLst>
          </p:cNvPr>
          <p:cNvSpPr txBox="1"/>
          <p:nvPr/>
        </p:nvSpPr>
        <p:spPr>
          <a:xfrm>
            <a:off x="2467440" y="1508374"/>
            <a:ext cx="838811" cy="221792"/>
          </a:xfrm>
          <a:prstGeom prst="rect">
            <a:avLst/>
          </a:prstGeom>
        </p:spPr>
        <p:txBody>
          <a:bodyPr lIns="0" tIns="0" rIns="0" bIns="0" rtlCol="0" anchor="t">
            <a:spAutoFit/>
          </a:bodyPr>
          <a:lstStyle/>
          <a:p>
            <a:pPr>
              <a:lnSpc>
                <a:spcPts val="1908"/>
              </a:lnSpc>
            </a:pPr>
            <a:r>
              <a:rPr lang="en-US" sz="1200" i="1" spc="4" dirty="0" err="1">
                <a:solidFill>
                  <a:srgbClr val="231F20"/>
                </a:solidFill>
                <a:latin typeface="IBM Plex Sans Italics"/>
                <a:ea typeface="IBM Plex Sans Italics"/>
                <a:cs typeface="IBM Plex Sans Italics"/>
                <a:sym typeface="IBM Plex Sans Italics"/>
              </a:rPr>
              <a:t>Français et Anglais</a:t>
            </a:r>
            <a:r>
              <a:rPr lang="en-US" sz="1200" i="1" spc="4" dirty="0">
                <a:solidFill>
                  <a:srgbClr val="231F20"/>
                </a:solidFill>
                <a:latin typeface="IBM Plex Sans Italics"/>
                <a:ea typeface="IBM Plex Sans Italics"/>
                <a:cs typeface="IBM Plex Sans Italics"/>
                <a:sym typeface="IBM Plex Sans Italics"/>
              </a:rPr>
              <a:t/>
            </a:r>
          </a:p>
        </p:txBody>
      </p:sp>
      <p:sp>
        <p:nvSpPr>
          <p:cNvPr id="56" name="TextBox 53">
            <a:extLst>
              <a:ext uri="{FF2B5EF4-FFF2-40B4-BE49-F238E27FC236}">
                <a16:creationId xmlns:a16="http://schemas.microsoft.com/office/drawing/2014/main" id="{C7B0528E-AFDC-2B75-9630-CDE5B04D540C}"/>
              </a:ext>
            </a:extLst>
          </p:cNvPr>
          <p:cNvSpPr txBox="1"/>
          <p:nvPr/>
        </p:nvSpPr>
        <p:spPr>
          <a:xfrm>
            <a:off x="3909566" y="1257967"/>
            <a:ext cx="1091866" cy="212174"/>
          </a:xfrm>
          <a:prstGeom prst="rect">
            <a:avLst/>
          </a:prstGeom>
        </p:spPr>
        <p:txBody>
          <a:bodyPr lIns="0" tIns="0" rIns="0" bIns="0" rtlCol="0" anchor="t">
            <a:spAutoFit/>
          </a:bodyPr>
          <a:lstStyle/>
          <a:p>
            <a:pPr algn="just">
              <a:lnSpc>
                <a:spcPts val="1796"/>
              </a:lnSpc>
            </a:pPr>
            <a:r>
              <a:rPr lang="en-US" sz="1200" spc="4" dirty="0">
                <a:solidFill>
                  <a:srgbClr val="464395"/>
                </a:solidFill>
                <a:latin typeface="IBM Plex Sans"/>
                <a:ea typeface="IBM Plex Sans"/>
                <a:cs typeface="IBM Plex Sans"/>
                <a:sym typeface="IBM Plex Sans"/>
              </a:rPr>
              <a:t>STAGE</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pSp>
        <p:nvGrpSpPr>
          <p:cNvPr id="2" name="Group 2"/>
          <p:cNvGrpSpPr>
            <a:grpSpLocks noChangeAspect="1"/>
          </p:cNvGrpSpPr>
          <p:nvPr/>
        </p:nvGrpSpPr>
        <p:grpSpPr>
          <a:xfrm>
            <a:off x="1202512" y="4924130"/>
            <a:ext cx="762505" cy="679580"/>
            <a:chOff x="0" y="0"/>
            <a:chExt cx="762495" cy="679577"/>
          </a:xfrm>
        </p:grpSpPr>
        <p:sp>
          <p:nvSpPr>
            <p:cNvPr id="3" name="Freeform 3"/>
            <p:cNvSpPr/>
            <p:nvPr/>
          </p:nvSpPr>
          <p:spPr>
            <a:xfrm>
              <a:off x="63500" y="63500"/>
              <a:ext cx="635508" cy="552577"/>
            </a:xfrm>
            <a:custGeom>
              <a:avLst/>
              <a:gdLst/>
              <a:ahLst/>
              <a:cxnLst/>
              <a:rect l="l" t="t" r="r" b="b"/>
              <a:pathLst>
                <a:path w="635508" h="552577">
                  <a:moveTo>
                    <a:pt x="631698" y="290322"/>
                  </a:moveTo>
                  <a:lnTo>
                    <a:pt x="487045" y="538480"/>
                  </a:lnTo>
                  <a:cubicBezTo>
                    <a:pt x="481965" y="547243"/>
                    <a:pt x="472567" y="552577"/>
                    <a:pt x="462407" y="552577"/>
                  </a:cubicBezTo>
                  <a:lnTo>
                    <a:pt x="173101" y="552577"/>
                  </a:lnTo>
                  <a:cubicBezTo>
                    <a:pt x="162941" y="552577"/>
                    <a:pt x="153543" y="547243"/>
                    <a:pt x="148463" y="538480"/>
                  </a:cubicBezTo>
                  <a:lnTo>
                    <a:pt x="3810" y="290322"/>
                  </a:lnTo>
                  <a:cubicBezTo>
                    <a:pt x="-1270" y="281559"/>
                    <a:pt x="-1270" y="270891"/>
                    <a:pt x="3810" y="262128"/>
                  </a:cubicBezTo>
                  <a:lnTo>
                    <a:pt x="148463" y="14097"/>
                  </a:lnTo>
                  <a:cubicBezTo>
                    <a:pt x="153543" y="5334"/>
                    <a:pt x="162941" y="0"/>
                    <a:pt x="173101" y="0"/>
                  </a:cubicBezTo>
                  <a:lnTo>
                    <a:pt x="462407" y="0"/>
                  </a:lnTo>
                  <a:cubicBezTo>
                    <a:pt x="472567" y="0"/>
                    <a:pt x="481965" y="5334"/>
                    <a:pt x="487045" y="14097"/>
                  </a:cubicBezTo>
                  <a:lnTo>
                    <a:pt x="631698" y="262128"/>
                  </a:lnTo>
                  <a:cubicBezTo>
                    <a:pt x="636778" y="270891"/>
                    <a:pt x="636778" y="281559"/>
                    <a:pt x="631698" y="290322"/>
                  </a:cubicBezTo>
                </a:path>
              </a:pathLst>
            </a:custGeom>
            <a:solidFill>
              <a:srgbClr val="7DE314"/>
            </a:solidFill>
          </p:spPr>
          <p:txBody>
            <a:bodyPr/>
            <a:lstStyle/>
            <a:p>
              <a:endParaRPr lang="fr-FR"/>
            </a:p>
          </p:txBody>
        </p:sp>
        <p:sp>
          <p:nvSpPr>
            <p:cNvPr id="4" name="Freeform 4"/>
            <p:cNvSpPr/>
            <p:nvPr/>
          </p:nvSpPr>
          <p:spPr>
            <a:xfrm>
              <a:off x="260223" y="145923"/>
              <a:ext cx="438785" cy="470027"/>
            </a:xfrm>
            <a:custGeom>
              <a:avLst/>
              <a:gdLst/>
              <a:ahLst/>
              <a:cxnLst/>
              <a:rect l="l" t="t" r="r" b="b"/>
              <a:pathLst>
                <a:path w="438785" h="470027">
                  <a:moveTo>
                    <a:pt x="261239" y="0"/>
                  </a:moveTo>
                  <a:lnTo>
                    <a:pt x="366014" y="179705"/>
                  </a:lnTo>
                  <a:cubicBezTo>
                    <a:pt x="371094" y="188468"/>
                    <a:pt x="371094" y="199136"/>
                    <a:pt x="366014" y="207899"/>
                  </a:cubicBezTo>
                  <a:lnTo>
                    <a:pt x="255905" y="396875"/>
                  </a:lnTo>
                  <a:cubicBezTo>
                    <a:pt x="250825" y="405638"/>
                    <a:pt x="241427" y="410972"/>
                    <a:pt x="231267" y="410972"/>
                  </a:cubicBezTo>
                  <a:lnTo>
                    <a:pt x="10795" y="410972"/>
                  </a:lnTo>
                  <a:cubicBezTo>
                    <a:pt x="7112" y="410972"/>
                    <a:pt x="3429" y="410210"/>
                    <a:pt x="0" y="408813"/>
                  </a:cubicBezTo>
                  <a:lnTo>
                    <a:pt x="61849" y="470027"/>
                  </a:lnTo>
                  <a:lnTo>
                    <a:pt x="265684" y="470027"/>
                  </a:lnTo>
                  <a:cubicBezTo>
                    <a:pt x="275844" y="470027"/>
                    <a:pt x="285242" y="464693"/>
                    <a:pt x="290322" y="455930"/>
                  </a:cubicBezTo>
                  <a:lnTo>
                    <a:pt x="434975" y="208026"/>
                  </a:lnTo>
                  <a:cubicBezTo>
                    <a:pt x="437515" y="203708"/>
                    <a:pt x="438785" y="198755"/>
                    <a:pt x="438785" y="193929"/>
                  </a:cubicBezTo>
                  <a:lnTo>
                    <a:pt x="437515" y="184150"/>
                  </a:lnTo>
                  <a:lnTo>
                    <a:pt x="424434" y="161671"/>
                  </a:lnTo>
                  <a:close/>
                </a:path>
              </a:pathLst>
            </a:custGeom>
            <a:solidFill>
              <a:srgbClr val="3DC903"/>
            </a:solidFill>
          </p:spPr>
          <p:txBody>
            <a:bodyPr/>
            <a:lstStyle/>
            <a:p>
              <a:endParaRPr lang="fr-FR"/>
            </a:p>
          </p:txBody>
        </p:sp>
        <p:sp>
          <p:nvSpPr>
            <p:cNvPr id="5" name="Freeform 5"/>
            <p:cNvSpPr/>
            <p:nvPr/>
          </p:nvSpPr>
          <p:spPr>
            <a:xfrm>
              <a:off x="132461" y="122682"/>
              <a:ext cx="497459" cy="434213"/>
            </a:xfrm>
            <a:custGeom>
              <a:avLst/>
              <a:gdLst/>
              <a:ahLst/>
              <a:cxnLst/>
              <a:rect l="l" t="t" r="r" b="b"/>
              <a:pathLst>
                <a:path w="497459" h="434213">
                  <a:moveTo>
                    <a:pt x="493776" y="231140"/>
                  </a:moveTo>
                  <a:lnTo>
                    <a:pt x="383667" y="420116"/>
                  </a:lnTo>
                  <a:cubicBezTo>
                    <a:pt x="378587" y="428879"/>
                    <a:pt x="369189" y="434213"/>
                    <a:pt x="359029" y="434213"/>
                  </a:cubicBezTo>
                  <a:lnTo>
                    <a:pt x="138557" y="434213"/>
                  </a:lnTo>
                  <a:cubicBezTo>
                    <a:pt x="134747" y="434213"/>
                    <a:pt x="131191" y="433451"/>
                    <a:pt x="127762" y="432054"/>
                  </a:cubicBezTo>
                  <a:lnTo>
                    <a:pt x="127635" y="432054"/>
                  </a:lnTo>
                  <a:lnTo>
                    <a:pt x="117094" y="425577"/>
                  </a:lnTo>
                  <a:lnTo>
                    <a:pt x="3810" y="231140"/>
                  </a:lnTo>
                  <a:cubicBezTo>
                    <a:pt x="-1270" y="222377"/>
                    <a:pt x="-1270" y="211709"/>
                    <a:pt x="3810" y="202946"/>
                  </a:cubicBezTo>
                  <a:lnTo>
                    <a:pt x="113919" y="14097"/>
                  </a:lnTo>
                  <a:cubicBezTo>
                    <a:pt x="118999" y="5334"/>
                    <a:pt x="128397" y="0"/>
                    <a:pt x="138557" y="0"/>
                  </a:cubicBezTo>
                  <a:lnTo>
                    <a:pt x="358902" y="0"/>
                  </a:lnTo>
                  <a:cubicBezTo>
                    <a:pt x="369062" y="0"/>
                    <a:pt x="378460" y="5334"/>
                    <a:pt x="383540" y="14097"/>
                  </a:cubicBezTo>
                  <a:lnTo>
                    <a:pt x="493649" y="203073"/>
                  </a:lnTo>
                  <a:cubicBezTo>
                    <a:pt x="498729" y="211836"/>
                    <a:pt x="498729" y="222504"/>
                    <a:pt x="493649" y="231267"/>
                  </a:cubicBezTo>
                </a:path>
              </a:pathLst>
            </a:custGeom>
            <a:solidFill>
              <a:srgbClr val="FFFFFF"/>
            </a:solidFill>
          </p:spPr>
          <p:txBody>
            <a:bodyPr/>
            <a:lstStyle/>
            <a:p>
              <a:endParaRPr lang="fr-FR"/>
            </a:p>
          </p:txBody>
        </p:sp>
        <p:sp>
          <p:nvSpPr>
            <p:cNvPr id="6" name="Freeform 6"/>
            <p:cNvSpPr/>
            <p:nvPr/>
          </p:nvSpPr>
          <p:spPr>
            <a:xfrm>
              <a:off x="260477" y="267970"/>
              <a:ext cx="120269" cy="140081"/>
            </a:xfrm>
            <a:custGeom>
              <a:avLst/>
              <a:gdLst/>
              <a:ahLst/>
              <a:cxnLst/>
              <a:rect l="l" t="t" r="r" b="b"/>
              <a:pathLst>
                <a:path w="120269" h="140081">
                  <a:moveTo>
                    <a:pt x="120269" y="70231"/>
                  </a:moveTo>
                  <a:lnTo>
                    <a:pt x="115697" y="98298"/>
                  </a:lnTo>
                  <a:cubicBezTo>
                    <a:pt x="112649" y="106807"/>
                    <a:pt x="108458" y="114173"/>
                    <a:pt x="103124" y="120396"/>
                  </a:cubicBezTo>
                  <a:lnTo>
                    <a:pt x="91440" y="131445"/>
                  </a:lnTo>
                  <a:cubicBezTo>
                    <a:pt x="76708" y="138303"/>
                    <a:pt x="68707" y="140081"/>
                    <a:pt x="60198" y="140081"/>
                  </a:cubicBezTo>
                  <a:lnTo>
                    <a:pt x="43434" y="138430"/>
                  </a:lnTo>
                  <a:cubicBezTo>
                    <a:pt x="28829" y="131572"/>
                    <a:pt x="22479" y="126619"/>
                    <a:pt x="17145" y="120396"/>
                  </a:cubicBezTo>
                  <a:lnTo>
                    <a:pt x="4572" y="98298"/>
                  </a:lnTo>
                  <a:cubicBezTo>
                    <a:pt x="1524" y="89789"/>
                    <a:pt x="0" y="80391"/>
                    <a:pt x="0" y="70231"/>
                  </a:cubicBezTo>
                  <a:lnTo>
                    <a:pt x="4572" y="42164"/>
                  </a:lnTo>
                  <a:cubicBezTo>
                    <a:pt x="7620" y="33655"/>
                    <a:pt x="11811" y="26289"/>
                    <a:pt x="17145" y="20066"/>
                  </a:cubicBezTo>
                  <a:lnTo>
                    <a:pt x="28829" y="8890"/>
                  </a:lnTo>
                  <a:cubicBezTo>
                    <a:pt x="43434" y="1778"/>
                    <a:pt x="51435" y="0"/>
                    <a:pt x="60071" y="0"/>
                  </a:cubicBezTo>
                  <a:lnTo>
                    <a:pt x="76581" y="1778"/>
                  </a:lnTo>
                  <a:cubicBezTo>
                    <a:pt x="91313" y="8890"/>
                    <a:pt x="97663" y="13716"/>
                    <a:pt x="103124" y="19939"/>
                  </a:cubicBezTo>
                  <a:lnTo>
                    <a:pt x="115697" y="42037"/>
                  </a:lnTo>
                  <a:cubicBezTo>
                    <a:pt x="118745" y="50546"/>
                    <a:pt x="120269" y="59944"/>
                    <a:pt x="120269" y="70104"/>
                  </a:cubicBezTo>
                  <a:moveTo>
                    <a:pt x="88773" y="70104"/>
                  </a:moveTo>
                  <a:lnTo>
                    <a:pt x="88011" y="58293"/>
                  </a:lnTo>
                  <a:cubicBezTo>
                    <a:pt x="85217" y="48006"/>
                    <a:pt x="83185" y="43561"/>
                    <a:pt x="80645" y="39878"/>
                  </a:cubicBezTo>
                  <a:lnTo>
                    <a:pt x="75057" y="33401"/>
                  </a:lnTo>
                  <a:lnTo>
                    <a:pt x="64262" y="28448"/>
                  </a:lnTo>
                  <a:cubicBezTo>
                    <a:pt x="55753" y="28448"/>
                    <a:pt x="51816" y="29464"/>
                    <a:pt x="48260" y="31496"/>
                  </a:cubicBezTo>
                  <a:lnTo>
                    <a:pt x="41783" y="36322"/>
                  </a:lnTo>
                  <a:cubicBezTo>
                    <a:pt x="36703" y="43688"/>
                    <a:pt x="34671" y="48133"/>
                    <a:pt x="33274" y="53340"/>
                  </a:cubicBezTo>
                  <a:lnTo>
                    <a:pt x="31115" y="64135"/>
                  </a:lnTo>
                  <a:cubicBezTo>
                    <a:pt x="31115" y="76454"/>
                    <a:pt x="31877" y="82042"/>
                    <a:pt x="33274" y="87122"/>
                  </a:cubicBezTo>
                  <a:lnTo>
                    <a:pt x="36703" y="96520"/>
                  </a:lnTo>
                  <a:cubicBezTo>
                    <a:pt x="41783" y="103886"/>
                    <a:pt x="44831" y="106807"/>
                    <a:pt x="48387" y="108712"/>
                  </a:cubicBezTo>
                  <a:lnTo>
                    <a:pt x="55753" y="111760"/>
                  </a:lnTo>
                  <a:lnTo>
                    <a:pt x="68199" y="110744"/>
                  </a:lnTo>
                  <a:cubicBezTo>
                    <a:pt x="75184" y="106680"/>
                    <a:pt x="78232" y="103886"/>
                    <a:pt x="80772" y="100203"/>
                  </a:cubicBezTo>
                  <a:lnTo>
                    <a:pt x="85344" y="92075"/>
                  </a:lnTo>
                  <a:cubicBezTo>
                    <a:pt x="88138" y="81915"/>
                    <a:pt x="88900" y="76327"/>
                    <a:pt x="88900" y="70104"/>
                  </a:cubicBezTo>
                </a:path>
              </a:pathLst>
            </a:custGeom>
            <a:solidFill>
              <a:srgbClr val="7DE314"/>
            </a:solidFill>
          </p:spPr>
          <p:txBody>
            <a:bodyPr/>
            <a:lstStyle/>
            <a:p>
              <a:endParaRPr lang="fr-FR"/>
            </a:p>
          </p:txBody>
        </p:sp>
        <p:sp>
          <p:nvSpPr>
            <p:cNvPr id="7" name="Freeform 7"/>
            <p:cNvSpPr/>
            <p:nvPr/>
          </p:nvSpPr>
          <p:spPr>
            <a:xfrm>
              <a:off x="399034" y="273939"/>
              <a:ext cx="99187" cy="131953"/>
            </a:xfrm>
            <a:custGeom>
              <a:avLst/>
              <a:gdLst/>
              <a:ahLst/>
              <a:cxnLst/>
              <a:rect l="l" t="t" r="r" b="b"/>
              <a:pathLst>
                <a:path w="99187" h="131953">
                  <a:moveTo>
                    <a:pt x="99187" y="104013"/>
                  </a:moveTo>
                  <a:lnTo>
                    <a:pt x="99187" y="131953"/>
                  </a:lnTo>
                  <a:lnTo>
                    <a:pt x="4572" y="131953"/>
                  </a:lnTo>
                  <a:lnTo>
                    <a:pt x="4572" y="104013"/>
                  </a:lnTo>
                  <a:lnTo>
                    <a:pt x="37719" y="104013"/>
                  </a:lnTo>
                  <a:lnTo>
                    <a:pt x="37719" y="34036"/>
                  </a:lnTo>
                  <a:cubicBezTo>
                    <a:pt x="36322" y="35941"/>
                    <a:pt x="34036" y="37719"/>
                    <a:pt x="31115" y="39751"/>
                  </a:cubicBezTo>
                  <a:lnTo>
                    <a:pt x="24765" y="43434"/>
                  </a:lnTo>
                  <a:lnTo>
                    <a:pt x="13970" y="48260"/>
                  </a:lnTo>
                  <a:cubicBezTo>
                    <a:pt x="6350" y="50419"/>
                    <a:pt x="3048" y="50927"/>
                    <a:pt x="0" y="50927"/>
                  </a:cubicBezTo>
                  <a:lnTo>
                    <a:pt x="0" y="22098"/>
                  </a:lnTo>
                  <a:cubicBezTo>
                    <a:pt x="2794" y="22098"/>
                    <a:pt x="6223" y="21209"/>
                    <a:pt x="10287" y="19431"/>
                  </a:cubicBezTo>
                  <a:lnTo>
                    <a:pt x="18288" y="15494"/>
                  </a:lnTo>
                  <a:cubicBezTo>
                    <a:pt x="26035" y="10541"/>
                    <a:pt x="29464" y="8128"/>
                    <a:pt x="32258" y="5715"/>
                  </a:cubicBezTo>
                  <a:lnTo>
                    <a:pt x="36957" y="1397"/>
                  </a:lnTo>
                  <a:lnTo>
                    <a:pt x="69723" y="0"/>
                  </a:lnTo>
                  <a:lnTo>
                    <a:pt x="69723" y="103886"/>
                  </a:lnTo>
                  <a:close/>
                </a:path>
              </a:pathLst>
            </a:custGeom>
            <a:solidFill>
              <a:srgbClr val="7DE314"/>
            </a:solidFill>
          </p:spPr>
          <p:txBody>
            <a:bodyPr/>
            <a:lstStyle/>
            <a:p>
              <a:endParaRPr lang="fr-FR"/>
            </a:p>
          </p:txBody>
        </p:sp>
      </p:grpSp>
      <p:grpSp>
        <p:nvGrpSpPr>
          <p:cNvPr id="8" name="Group 8"/>
          <p:cNvGrpSpPr>
            <a:grpSpLocks noChangeAspect="1"/>
          </p:cNvGrpSpPr>
          <p:nvPr/>
        </p:nvGrpSpPr>
        <p:grpSpPr>
          <a:xfrm>
            <a:off x="3461909" y="4916900"/>
            <a:ext cx="762505" cy="686800"/>
            <a:chOff x="0" y="0"/>
            <a:chExt cx="762495" cy="686803"/>
          </a:xfrm>
        </p:grpSpPr>
        <p:sp>
          <p:nvSpPr>
            <p:cNvPr id="9" name="Freeform 9"/>
            <p:cNvSpPr/>
            <p:nvPr/>
          </p:nvSpPr>
          <p:spPr>
            <a:xfrm>
              <a:off x="63500" y="63500"/>
              <a:ext cx="635508" cy="559816"/>
            </a:xfrm>
            <a:custGeom>
              <a:avLst/>
              <a:gdLst/>
              <a:ahLst/>
              <a:cxnLst/>
              <a:rect l="l" t="t" r="r" b="b"/>
              <a:pathLst>
                <a:path w="635508" h="559816">
                  <a:moveTo>
                    <a:pt x="631698" y="294132"/>
                  </a:moveTo>
                  <a:lnTo>
                    <a:pt x="487045" y="545592"/>
                  </a:lnTo>
                  <a:cubicBezTo>
                    <a:pt x="481965" y="554482"/>
                    <a:pt x="472567" y="559816"/>
                    <a:pt x="462407" y="559816"/>
                  </a:cubicBezTo>
                  <a:lnTo>
                    <a:pt x="173101" y="559816"/>
                  </a:lnTo>
                  <a:cubicBezTo>
                    <a:pt x="162941" y="559816"/>
                    <a:pt x="153543" y="554355"/>
                    <a:pt x="148463" y="545592"/>
                  </a:cubicBezTo>
                  <a:lnTo>
                    <a:pt x="3810" y="294132"/>
                  </a:lnTo>
                  <a:cubicBezTo>
                    <a:pt x="-1270" y="285242"/>
                    <a:pt x="-1270" y="274447"/>
                    <a:pt x="3810" y="265557"/>
                  </a:cubicBezTo>
                  <a:lnTo>
                    <a:pt x="148463" y="14224"/>
                  </a:lnTo>
                  <a:cubicBezTo>
                    <a:pt x="153543" y="5334"/>
                    <a:pt x="162941" y="0"/>
                    <a:pt x="173101" y="0"/>
                  </a:cubicBezTo>
                  <a:lnTo>
                    <a:pt x="462407" y="0"/>
                  </a:lnTo>
                  <a:cubicBezTo>
                    <a:pt x="472567" y="0"/>
                    <a:pt x="481965" y="5461"/>
                    <a:pt x="487045" y="14224"/>
                  </a:cubicBezTo>
                  <a:lnTo>
                    <a:pt x="631698" y="265684"/>
                  </a:lnTo>
                  <a:cubicBezTo>
                    <a:pt x="636778" y="274574"/>
                    <a:pt x="636778" y="285369"/>
                    <a:pt x="631698" y="294259"/>
                  </a:cubicBezTo>
                </a:path>
              </a:pathLst>
            </a:custGeom>
            <a:solidFill>
              <a:srgbClr val="00CC9C"/>
            </a:solidFill>
          </p:spPr>
          <p:txBody>
            <a:bodyPr/>
            <a:lstStyle/>
            <a:p>
              <a:endParaRPr lang="fr-FR"/>
            </a:p>
          </p:txBody>
        </p:sp>
        <p:sp>
          <p:nvSpPr>
            <p:cNvPr id="10" name="Freeform 10"/>
            <p:cNvSpPr/>
            <p:nvPr/>
          </p:nvSpPr>
          <p:spPr>
            <a:xfrm>
              <a:off x="260223" y="147066"/>
              <a:ext cx="438785" cy="476123"/>
            </a:xfrm>
            <a:custGeom>
              <a:avLst/>
              <a:gdLst/>
              <a:ahLst/>
              <a:cxnLst/>
              <a:rect l="l" t="t" r="r" b="b"/>
              <a:pathLst>
                <a:path w="438785" h="476123">
                  <a:moveTo>
                    <a:pt x="261239" y="0"/>
                  </a:moveTo>
                  <a:lnTo>
                    <a:pt x="366014" y="182118"/>
                  </a:lnTo>
                  <a:cubicBezTo>
                    <a:pt x="371094" y="191008"/>
                    <a:pt x="371094" y="201803"/>
                    <a:pt x="366014" y="210693"/>
                  </a:cubicBezTo>
                  <a:lnTo>
                    <a:pt x="255905" y="402082"/>
                  </a:lnTo>
                  <a:cubicBezTo>
                    <a:pt x="250825" y="410972"/>
                    <a:pt x="241427" y="416306"/>
                    <a:pt x="231267" y="416306"/>
                  </a:cubicBezTo>
                  <a:lnTo>
                    <a:pt x="10795" y="416306"/>
                  </a:lnTo>
                  <a:cubicBezTo>
                    <a:pt x="7112" y="416306"/>
                    <a:pt x="3429" y="415544"/>
                    <a:pt x="0" y="414147"/>
                  </a:cubicBezTo>
                  <a:lnTo>
                    <a:pt x="61849" y="476123"/>
                  </a:lnTo>
                  <a:lnTo>
                    <a:pt x="265684" y="476123"/>
                  </a:lnTo>
                  <a:cubicBezTo>
                    <a:pt x="275844" y="476123"/>
                    <a:pt x="285242" y="470662"/>
                    <a:pt x="290322" y="461899"/>
                  </a:cubicBezTo>
                  <a:lnTo>
                    <a:pt x="434975" y="210566"/>
                  </a:lnTo>
                  <a:cubicBezTo>
                    <a:pt x="437515" y="206121"/>
                    <a:pt x="438785" y="201168"/>
                    <a:pt x="438785" y="196342"/>
                  </a:cubicBezTo>
                  <a:lnTo>
                    <a:pt x="437515" y="186436"/>
                  </a:lnTo>
                  <a:lnTo>
                    <a:pt x="424434" y="163576"/>
                  </a:lnTo>
                  <a:close/>
                </a:path>
              </a:pathLst>
            </a:custGeom>
            <a:solidFill>
              <a:srgbClr val="00A35E"/>
            </a:solidFill>
          </p:spPr>
          <p:txBody>
            <a:bodyPr/>
            <a:lstStyle/>
            <a:p>
              <a:endParaRPr lang="fr-FR"/>
            </a:p>
          </p:txBody>
        </p:sp>
        <p:sp>
          <p:nvSpPr>
            <p:cNvPr id="11" name="Freeform 11"/>
            <p:cNvSpPr/>
            <p:nvPr/>
          </p:nvSpPr>
          <p:spPr>
            <a:xfrm>
              <a:off x="132461" y="123444"/>
              <a:ext cx="497459" cy="439928"/>
            </a:xfrm>
            <a:custGeom>
              <a:avLst/>
              <a:gdLst/>
              <a:ahLst/>
              <a:cxnLst/>
              <a:rect l="l" t="t" r="r" b="b"/>
              <a:pathLst>
                <a:path w="497459" h="439928">
                  <a:moveTo>
                    <a:pt x="493776" y="234188"/>
                  </a:moveTo>
                  <a:lnTo>
                    <a:pt x="383667" y="425704"/>
                  </a:lnTo>
                  <a:cubicBezTo>
                    <a:pt x="378587" y="434594"/>
                    <a:pt x="369189" y="439928"/>
                    <a:pt x="359029" y="439928"/>
                  </a:cubicBezTo>
                  <a:lnTo>
                    <a:pt x="138557" y="439928"/>
                  </a:lnTo>
                  <a:cubicBezTo>
                    <a:pt x="134747" y="439928"/>
                    <a:pt x="131191" y="439166"/>
                    <a:pt x="127762" y="437769"/>
                  </a:cubicBezTo>
                  <a:lnTo>
                    <a:pt x="127635" y="437642"/>
                  </a:lnTo>
                  <a:lnTo>
                    <a:pt x="117094" y="431038"/>
                  </a:lnTo>
                  <a:lnTo>
                    <a:pt x="3810" y="234061"/>
                  </a:lnTo>
                  <a:cubicBezTo>
                    <a:pt x="-1270" y="225171"/>
                    <a:pt x="-1270" y="214376"/>
                    <a:pt x="3810" y="205486"/>
                  </a:cubicBezTo>
                  <a:lnTo>
                    <a:pt x="113919" y="14224"/>
                  </a:lnTo>
                  <a:cubicBezTo>
                    <a:pt x="118999" y="5334"/>
                    <a:pt x="128397" y="0"/>
                    <a:pt x="138557" y="0"/>
                  </a:cubicBezTo>
                  <a:lnTo>
                    <a:pt x="358902" y="0"/>
                  </a:lnTo>
                  <a:cubicBezTo>
                    <a:pt x="369062" y="0"/>
                    <a:pt x="378460" y="5461"/>
                    <a:pt x="383540" y="14224"/>
                  </a:cubicBezTo>
                  <a:lnTo>
                    <a:pt x="493649" y="205613"/>
                  </a:lnTo>
                  <a:cubicBezTo>
                    <a:pt x="498729" y="214503"/>
                    <a:pt x="498729" y="225298"/>
                    <a:pt x="493649" y="234188"/>
                  </a:cubicBezTo>
                </a:path>
              </a:pathLst>
            </a:custGeom>
            <a:solidFill>
              <a:srgbClr val="FFFFFF"/>
            </a:solidFill>
          </p:spPr>
          <p:txBody>
            <a:bodyPr/>
            <a:lstStyle/>
            <a:p>
              <a:endParaRPr lang="fr-FR"/>
            </a:p>
          </p:txBody>
        </p:sp>
        <p:sp>
          <p:nvSpPr>
            <p:cNvPr id="12" name="Freeform 12"/>
            <p:cNvSpPr/>
            <p:nvPr/>
          </p:nvSpPr>
          <p:spPr>
            <a:xfrm>
              <a:off x="260477" y="270510"/>
              <a:ext cx="120269" cy="142240"/>
            </a:xfrm>
            <a:custGeom>
              <a:avLst/>
              <a:gdLst/>
              <a:ahLst/>
              <a:cxnLst/>
              <a:rect l="l" t="t" r="r" b="b"/>
              <a:pathLst>
                <a:path w="120269" h="142240">
                  <a:moveTo>
                    <a:pt x="120269" y="71374"/>
                  </a:moveTo>
                  <a:lnTo>
                    <a:pt x="115697" y="99822"/>
                  </a:lnTo>
                  <a:cubicBezTo>
                    <a:pt x="112649" y="108458"/>
                    <a:pt x="108458" y="115951"/>
                    <a:pt x="103124" y="122301"/>
                  </a:cubicBezTo>
                  <a:lnTo>
                    <a:pt x="91440" y="133477"/>
                  </a:lnTo>
                  <a:cubicBezTo>
                    <a:pt x="76708" y="140462"/>
                    <a:pt x="68707" y="142240"/>
                    <a:pt x="60198" y="142240"/>
                  </a:cubicBezTo>
                  <a:lnTo>
                    <a:pt x="43434" y="140462"/>
                  </a:lnTo>
                  <a:cubicBezTo>
                    <a:pt x="28829" y="133477"/>
                    <a:pt x="22479" y="128524"/>
                    <a:pt x="17145" y="122174"/>
                  </a:cubicBezTo>
                  <a:lnTo>
                    <a:pt x="4572" y="99695"/>
                  </a:lnTo>
                  <a:cubicBezTo>
                    <a:pt x="1524" y="91059"/>
                    <a:pt x="0" y="81534"/>
                    <a:pt x="0" y="71247"/>
                  </a:cubicBezTo>
                  <a:lnTo>
                    <a:pt x="4572" y="42799"/>
                  </a:lnTo>
                  <a:cubicBezTo>
                    <a:pt x="7620" y="34163"/>
                    <a:pt x="11811" y="26670"/>
                    <a:pt x="17145" y="20320"/>
                  </a:cubicBezTo>
                  <a:lnTo>
                    <a:pt x="28829" y="9017"/>
                  </a:lnTo>
                  <a:cubicBezTo>
                    <a:pt x="43434" y="1905"/>
                    <a:pt x="51435" y="0"/>
                    <a:pt x="60071" y="0"/>
                  </a:cubicBezTo>
                  <a:lnTo>
                    <a:pt x="76581" y="1778"/>
                  </a:lnTo>
                  <a:cubicBezTo>
                    <a:pt x="91313" y="8890"/>
                    <a:pt x="97663" y="13843"/>
                    <a:pt x="103124" y="20193"/>
                  </a:cubicBezTo>
                  <a:lnTo>
                    <a:pt x="115697" y="42672"/>
                  </a:lnTo>
                  <a:cubicBezTo>
                    <a:pt x="118745" y="51308"/>
                    <a:pt x="120269" y="60833"/>
                    <a:pt x="120269" y="71120"/>
                  </a:cubicBezTo>
                  <a:moveTo>
                    <a:pt x="88773" y="71120"/>
                  </a:moveTo>
                  <a:lnTo>
                    <a:pt x="88011" y="59182"/>
                  </a:lnTo>
                  <a:cubicBezTo>
                    <a:pt x="85217" y="48768"/>
                    <a:pt x="83185" y="44196"/>
                    <a:pt x="80645" y="40513"/>
                  </a:cubicBezTo>
                  <a:lnTo>
                    <a:pt x="75057" y="33909"/>
                  </a:lnTo>
                  <a:lnTo>
                    <a:pt x="64262" y="28829"/>
                  </a:lnTo>
                  <a:cubicBezTo>
                    <a:pt x="55753" y="28829"/>
                    <a:pt x="51816" y="29845"/>
                    <a:pt x="48260" y="31877"/>
                  </a:cubicBezTo>
                  <a:lnTo>
                    <a:pt x="41783" y="36830"/>
                  </a:lnTo>
                  <a:cubicBezTo>
                    <a:pt x="36703" y="44323"/>
                    <a:pt x="34671" y="48768"/>
                    <a:pt x="33274" y="53975"/>
                  </a:cubicBezTo>
                  <a:lnTo>
                    <a:pt x="31115" y="64897"/>
                  </a:lnTo>
                  <a:cubicBezTo>
                    <a:pt x="31115" y="77343"/>
                    <a:pt x="31877" y="83058"/>
                    <a:pt x="33274" y="88138"/>
                  </a:cubicBezTo>
                  <a:lnTo>
                    <a:pt x="36703" y="97790"/>
                  </a:lnTo>
                  <a:cubicBezTo>
                    <a:pt x="41783" y="105283"/>
                    <a:pt x="44831" y="108204"/>
                    <a:pt x="48387" y="110236"/>
                  </a:cubicBezTo>
                  <a:lnTo>
                    <a:pt x="55753" y="113284"/>
                  </a:lnTo>
                  <a:lnTo>
                    <a:pt x="68199" y="112268"/>
                  </a:lnTo>
                  <a:cubicBezTo>
                    <a:pt x="75184" y="108204"/>
                    <a:pt x="78232" y="105283"/>
                    <a:pt x="80772" y="101600"/>
                  </a:cubicBezTo>
                  <a:lnTo>
                    <a:pt x="85344" y="93472"/>
                  </a:lnTo>
                  <a:cubicBezTo>
                    <a:pt x="88138" y="83185"/>
                    <a:pt x="88900" y="77470"/>
                    <a:pt x="88900" y="71247"/>
                  </a:cubicBezTo>
                </a:path>
              </a:pathLst>
            </a:custGeom>
            <a:solidFill>
              <a:srgbClr val="00CC9C"/>
            </a:solidFill>
          </p:spPr>
          <p:txBody>
            <a:bodyPr/>
            <a:lstStyle/>
            <a:p>
              <a:endParaRPr lang="fr-FR"/>
            </a:p>
          </p:txBody>
        </p:sp>
        <p:sp>
          <p:nvSpPr>
            <p:cNvPr id="13" name="Freeform 13"/>
            <p:cNvSpPr/>
            <p:nvPr/>
          </p:nvSpPr>
          <p:spPr>
            <a:xfrm>
              <a:off x="394716" y="274320"/>
              <a:ext cx="112395" cy="136144"/>
            </a:xfrm>
            <a:custGeom>
              <a:avLst/>
              <a:gdLst/>
              <a:ahLst/>
              <a:cxnLst/>
              <a:rect l="l" t="t" r="r" b="b"/>
              <a:pathLst>
                <a:path w="112395" h="136144">
                  <a:moveTo>
                    <a:pt x="0" y="136017"/>
                  </a:moveTo>
                  <a:lnTo>
                    <a:pt x="508" y="122682"/>
                  </a:lnTo>
                  <a:cubicBezTo>
                    <a:pt x="2667" y="111252"/>
                    <a:pt x="4572" y="106045"/>
                    <a:pt x="7366" y="101219"/>
                  </a:cubicBezTo>
                  <a:lnTo>
                    <a:pt x="13843" y="91821"/>
                  </a:lnTo>
                  <a:cubicBezTo>
                    <a:pt x="23368" y="83439"/>
                    <a:pt x="29337" y="79248"/>
                    <a:pt x="36703" y="75184"/>
                  </a:cubicBezTo>
                  <a:lnTo>
                    <a:pt x="48641" y="68707"/>
                  </a:lnTo>
                  <a:cubicBezTo>
                    <a:pt x="58420" y="63500"/>
                    <a:pt x="62484" y="61214"/>
                    <a:pt x="65786" y="58928"/>
                  </a:cubicBezTo>
                  <a:lnTo>
                    <a:pt x="71501" y="54483"/>
                  </a:lnTo>
                  <a:lnTo>
                    <a:pt x="75819" y="47371"/>
                  </a:lnTo>
                  <a:lnTo>
                    <a:pt x="73914" y="35687"/>
                  </a:lnTo>
                  <a:cubicBezTo>
                    <a:pt x="66421" y="28956"/>
                    <a:pt x="61087" y="27305"/>
                    <a:pt x="54102" y="27305"/>
                  </a:cubicBezTo>
                  <a:lnTo>
                    <a:pt x="46990" y="27813"/>
                  </a:lnTo>
                  <a:lnTo>
                    <a:pt x="37846" y="31242"/>
                  </a:lnTo>
                  <a:lnTo>
                    <a:pt x="29972" y="36576"/>
                  </a:lnTo>
                  <a:lnTo>
                    <a:pt x="23368" y="43053"/>
                  </a:lnTo>
                  <a:lnTo>
                    <a:pt x="1397" y="22225"/>
                  </a:lnTo>
                  <a:cubicBezTo>
                    <a:pt x="3429" y="20066"/>
                    <a:pt x="6350" y="17653"/>
                    <a:pt x="10033" y="15113"/>
                  </a:cubicBezTo>
                  <a:lnTo>
                    <a:pt x="18161" y="10160"/>
                  </a:lnTo>
                  <a:cubicBezTo>
                    <a:pt x="28194" y="5588"/>
                    <a:pt x="33909" y="3810"/>
                    <a:pt x="40005" y="2286"/>
                  </a:cubicBezTo>
                  <a:lnTo>
                    <a:pt x="52705" y="0"/>
                  </a:lnTo>
                  <a:cubicBezTo>
                    <a:pt x="67564" y="0"/>
                    <a:pt x="74676" y="1016"/>
                    <a:pt x="80899" y="2921"/>
                  </a:cubicBezTo>
                  <a:lnTo>
                    <a:pt x="92329" y="7620"/>
                  </a:lnTo>
                  <a:cubicBezTo>
                    <a:pt x="100838" y="14605"/>
                    <a:pt x="104140" y="18796"/>
                    <a:pt x="106426" y="23749"/>
                  </a:cubicBezTo>
                  <a:lnTo>
                    <a:pt x="109855" y="34036"/>
                  </a:lnTo>
                  <a:cubicBezTo>
                    <a:pt x="109855" y="45212"/>
                    <a:pt x="108839" y="50038"/>
                    <a:pt x="106807" y="54356"/>
                  </a:cubicBezTo>
                  <a:lnTo>
                    <a:pt x="102235" y="62357"/>
                  </a:lnTo>
                  <a:cubicBezTo>
                    <a:pt x="96012" y="68961"/>
                    <a:pt x="92583" y="71755"/>
                    <a:pt x="89027" y="74168"/>
                  </a:cubicBezTo>
                  <a:lnTo>
                    <a:pt x="81788" y="78740"/>
                  </a:lnTo>
                  <a:lnTo>
                    <a:pt x="72390" y="83947"/>
                  </a:lnTo>
                  <a:cubicBezTo>
                    <a:pt x="65278" y="88011"/>
                    <a:pt x="61722" y="90170"/>
                    <a:pt x="58166" y="92583"/>
                  </a:cubicBezTo>
                  <a:lnTo>
                    <a:pt x="51435" y="97536"/>
                  </a:lnTo>
                  <a:lnTo>
                    <a:pt x="43307" y="105283"/>
                  </a:lnTo>
                  <a:lnTo>
                    <a:pt x="112395" y="107823"/>
                  </a:lnTo>
                  <a:lnTo>
                    <a:pt x="112395" y="136144"/>
                  </a:lnTo>
                  <a:close/>
                </a:path>
              </a:pathLst>
            </a:custGeom>
            <a:solidFill>
              <a:srgbClr val="00CC9C"/>
            </a:solidFill>
          </p:spPr>
          <p:txBody>
            <a:bodyPr/>
            <a:lstStyle/>
            <a:p>
              <a:endParaRPr lang="fr-FR"/>
            </a:p>
          </p:txBody>
        </p:sp>
      </p:grpSp>
      <p:grpSp>
        <p:nvGrpSpPr>
          <p:cNvPr id="14" name="Group 14"/>
          <p:cNvGrpSpPr>
            <a:grpSpLocks noChangeAspect="1"/>
          </p:cNvGrpSpPr>
          <p:nvPr/>
        </p:nvGrpSpPr>
        <p:grpSpPr>
          <a:xfrm>
            <a:off x="0" y="2584247"/>
            <a:ext cx="7559993" cy="1642539"/>
            <a:chOff x="0" y="0"/>
            <a:chExt cx="7559992" cy="1642542"/>
          </a:xfrm>
        </p:grpSpPr>
        <p:sp>
          <p:nvSpPr>
            <p:cNvPr id="15" name="Freeform 15"/>
            <p:cNvSpPr/>
            <p:nvPr/>
          </p:nvSpPr>
          <p:spPr>
            <a:xfrm>
              <a:off x="0" y="0"/>
              <a:ext cx="7560056" cy="1642491"/>
            </a:xfrm>
            <a:custGeom>
              <a:avLst/>
              <a:gdLst/>
              <a:ahLst/>
              <a:cxnLst/>
              <a:rect l="l" t="t" r="r" b="b"/>
              <a:pathLst>
                <a:path w="7560056" h="1642491">
                  <a:moveTo>
                    <a:pt x="0" y="1642491"/>
                  </a:moveTo>
                  <a:lnTo>
                    <a:pt x="7560056" y="1642491"/>
                  </a:lnTo>
                  <a:lnTo>
                    <a:pt x="7560056" y="0"/>
                  </a:lnTo>
                  <a:lnTo>
                    <a:pt x="0" y="0"/>
                  </a:lnTo>
                  <a:close/>
                </a:path>
              </a:pathLst>
            </a:custGeom>
            <a:solidFill>
              <a:srgbClr val="1A1447"/>
            </a:solidFill>
          </p:spPr>
          <p:txBody>
            <a:bodyPr/>
            <a:lstStyle/>
            <a:p>
              <a:endParaRPr lang="fr-FR"/>
            </a:p>
          </p:txBody>
        </p:sp>
      </p:grpSp>
      <p:grpSp>
        <p:nvGrpSpPr>
          <p:cNvPr id="16" name="Group 16"/>
          <p:cNvGrpSpPr>
            <a:grpSpLocks noChangeAspect="1"/>
          </p:cNvGrpSpPr>
          <p:nvPr/>
        </p:nvGrpSpPr>
        <p:grpSpPr>
          <a:xfrm>
            <a:off x="5475351" y="4909652"/>
            <a:ext cx="762505" cy="694058"/>
            <a:chOff x="0" y="0"/>
            <a:chExt cx="762495" cy="694055"/>
          </a:xfrm>
        </p:grpSpPr>
        <p:sp>
          <p:nvSpPr>
            <p:cNvPr id="17" name="Freeform 17"/>
            <p:cNvSpPr/>
            <p:nvPr/>
          </p:nvSpPr>
          <p:spPr>
            <a:xfrm>
              <a:off x="63500" y="63500"/>
              <a:ext cx="635508" cy="567055"/>
            </a:xfrm>
            <a:custGeom>
              <a:avLst/>
              <a:gdLst/>
              <a:ahLst/>
              <a:cxnLst/>
              <a:rect l="l" t="t" r="r" b="b"/>
              <a:pathLst>
                <a:path w="635508" h="567055">
                  <a:moveTo>
                    <a:pt x="631698" y="297942"/>
                  </a:moveTo>
                  <a:lnTo>
                    <a:pt x="487045" y="552577"/>
                  </a:lnTo>
                  <a:cubicBezTo>
                    <a:pt x="481965" y="561594"/>
                    <a:pt x="472567" y="567055"/>
                    <a:pt x="462407" y="567055"/>
                  </a:cubicBezTo>
                  <a:lnTo>
                    <a:pt x="173101" y="567055"/>
                  </a:lnTo>
                  <a:cubicBezTo>
                    <a:pt x="162941" y="567055"/>
                    <a:pt x="153543" y="561594"/>
                    <a:pt x="148463" y="552577"/>
                  </a:cubicBezTo>
                  <a:lnTo>
                    <a:pt x="3810" y="297942"/>
                  </a:lnTo>
                  <a:cubicBezTo>
                    <a:pt x="-1270" y="288925"/>
                    <a:pt x="-1270" y="278003"/>
                    <a:pt x="3810" y="268986"/>
                  </a:cubicBezTo>
                  <a:lnTo>
                    <a:pt x="148463" y="14478"/>
                  </a:lnTo>
                  <a:cubicBezTo>
                    <a:pt x="153543" y="5461"/>
                    <a:pt x="162941" y="0"/>
                    <a:pt x="173101" y="0"/>
                  </a:cubicBezTo>
                  <a:lnTo>
                    <a:pt x="462407" y="0"/>
                  </a:lnTo>
                  <a:cubicBezTo>
                    <a:pt x="472567" y="0"/>
                    <a:pt x="481965" y="5461"/>
                    <a:pt x="487045" y="14478"/>
                  </a:cubicBezTo>
                  <a:lnTo>
                    <a:pt x="631698" y="269113"/>
                  </a:lnTo>
                  <a:cubicBezTo>
                    <a:pt x="636778" y="278130"/>
                    <a:pt x="636778" y="289052"/>
                    <a:pt x="631698" y="298069"/>
                  </a:cubicBezTo>
                </a:path>
              </a:pathLst>
            </a:custGeom>
            <a:solidFill>
              <a:srgbClr val="14A1BF"/>
            </a:solidFill>
          </p:spPr>
          <p:txBody>
            <a:bodyPr/>
            <a:lstStyle/>
            <a:p>
              <a:endParaRPr lang="fr-FR"/>
            </a:p>
          </p:txBody>
        </p:sp>
        <p:sp>
          <p:nvSpPr>
            <p:cNvPr id="18" name="Freeform 18"/>
            <p:cNvSpPr/>
            <p:nvPr/>
          </p:nvSpPr>
          <p:spPr>
            <a:xfrm>
              <a:off x="260350" y="148082"/>
              <a:ext cx="438658" cy="482473"/>
            </a:xfrm>
            <a:custGeom>
              <a:avLst/>
              <a:gdLst/>
              <a:ahLst/>
              <a:cxnLst/>
              <a:rect l="l" t="t" r="r" b="b"/>
              <a:pathLst>
                <a:path w="438658" h="482473">
                  <a:moveTo>
                    <a:pt x="261112" y="0"/>
                  </a:moveTo>
                  <a:lnTo>
                    <a:pt x="365887" y="184404"/>
                  </a:lnTo>
                  <a:cubicBezTo>
                    <a:pt x="370967" y="193421"/>
                    <a:pt x="370967" y="204343"/>
                    <a:pt x="365887" y="213360"/>
                  </a:cubicBezTo>
                  <a:lnTo>
                    <a:pt x="255778" y="407289"/>
                  </a:lnTo>
                  <a:cubicBezTo>
                    <a:pt x="250698" y="416306"/>
                    <a:pt x="241300" y="421767"/>
                    <a:pt x="231140" y="421767"/>
                  </a:cubicBezTo>
                  <a:lnTo>
                    <a:pt x="10795" y="421767"/>
                  </a:lnTo>
                  <a:cubicBezTo>
                    <a:pt x="6985" y="421767"/>
                    <a:pt x="3429" y="421005"/>
                    <a:pt x="0" y="419608"/>
                  </a:cubicBezTo>
                  <a:lnTo>
                    <a:pt x="61849" y="482473"/>
                  </a:lnTo>
                  <a:lnTo>
                    <a:pt x="265557" y="482473"/>
                  </a:lnTo>
                  <a:cubicBezTo>
                    <a:pt x="275717" y="482473"/>
                    <a:pt x="285115" y="477012"/>
                    <a:pt x="290195" y="467995"/>
                  </a:cubicBezTo>
                  <a:lnTo>
                    <a:pt x="434848" y="213360"/>
                  </a:lnTo>
                  <a:cubicBezTo>
                    <a:pt x="437388" y="208915"/>
                    <a:pt x="438658" y="203835"/>
                    <a:pt x="438658" y="198882"/>
                  </a:cubicBezTo>
                  <a:lnTo>
                    <a:pt x="437388" y="188849"/>
                  </a:lnTo>
                  <a:lnTo>
                    <a:pt x="424307" y="165735"/>
                  </a:lnTo>
                  <a:close/>
                </a:path>
              </a:pathLst>
            </a:custGeom>
            <a:solidFill>
              <a:srgbClr val="036391"/>
            </a:solidFill>
          </p:spPr>
          <p:txBody>
            <a:bodyPr/>
            <a:lstStyle/>
            <a:p>
              <a:endParaRPr lang="fr-FR"/>
            </a:p>
          </p:txBody>
        </p:sp>
        <p:sp>
          <p:nvSpPr>
            <p:cNvPr id="19" name="Freeform 19"/>
            <p:cNvSpPr/>
            <p:nvPr/>
          </p:nvSpPr>
          <p:spPr>
            <a:xfrm>
              <a:off x="132461" y="124206"/>
              <a:ext cx="497459" cy="445643"/>
            </a:xfrm>
            <a:custGeom>
              <a:avLst/>
              <a:gdLst/>
              <a:ahLst/>
              <a:cxnLst/>
              <a:rect l="l" t="t" r="r" b="b"/>
              <a:pathLst>
                <a:path w="497459" h="445643">
                  <a:moveTo>
                    <a:pt x="493776" y="237236"/>
                  </a:moveTo>
                  <a:lnTo>
                    <a:pt x="383667" y="431165"/>
                  </a:lnTo>
                  <a:cubicBezTo>
                    <a:pt x="378587" y="440182"/>
                    <a:pt x="369189" y="445643"/>
                    <a:pt x="359029" y="445643"/>
                  </a:cubicBezTo>
                  <a:lnTo>
                    <a:pt x="138557" y="445643"/>
                  </a:lnTo>
                  <a:cubicBezTo>
                    <a:pt x="134747" y="445643"/>
                    <a:pt x="131191" y="444881"/>
                    <a:pt x="127762" y="443484"/>
                  </a:cubicBezTo>
                  <a:lnTo>
                    <a:pt x="127635" y="443357"/>
                  </a:lnTo>
                  <a:lnTo>
                    <a:pt x="117094" y="436753"/>
                  </a:lnTo>
                  <a:lnTo>
                    <a:pt x="3810" y="237236"/>
                  </a:lnTo>
                  <a:cubicBezTo>
                    <a:pt x="-1270" y="228219"/>
                    <a:pt x="-1270" y="217297"/>
                    <a:pt x="3810" y="208280"/>
                  </a:cubicBezTo>
                  <a:lnTo>
                    <a:pt x="113919" y="14478"/>
                  </a:lnTo>
                  <a:cubicBezTo>
                    <a:pt x="118999" y="5461"/>
                    <a:pt x="128397" y="0"/>
                    <a:pt x="138557" y="0"/>
                  </a:cubicBezTo>
                  <a:lnTo>
                    <a:pt x="358902" y="0"/>
                  </a:lnTo>
                  <a:cubicBezTo>
                    <a:pt x="369062" y="0"/>
                    <a:pt x="378460" y="5461"/>
                    <a:pt x="383540" y="14478"/>
                  </a:cubicBezTo>
                  <a:lnTo>
                    <a:pt x="493649" y="208407"/>
                  </a:lnTo>
                  <a:cubicBezTo>
                    <a:pt x="498729" y="217424"/>
                    <a:pt x="498729" y="228346"/>
                    <a:pt x="493649" y="237363"/>
                  </a:cubicBezTo>
                </a:path>
              </a:pathLst>
            </a:custGeom>
            <a:solidFill>
              <a:srgbClr val="FFFFFF"/>
            </a:solidFill>
          </p:spPr>
          <p:txBody>
            <a:bodyPr/>
            <a:lstStyle/>
            <a:p>
              <a:endParaRPr lang="fr-FR"/>
            </a:p>
          </p:txBody>
        </p:sp>
        <p:sp>
          <p:nvSpPr>
            <p:cNvPr id="20" name="Freeform 20"/>
            <p:cNvSpPr/>
            <p:nvPr/>
          </p:nvSpPr>
          <p:spPr>
            <a:xfrm>
              <a:off x="260477" y="273431"/>
              <a:ext cx="120269" cy="143764"/>
            </a:xfrm>
            <a:custGeom>
              <a:avLst/>
              <a:gdLst/>
              <a:ahLst/>
              <a:cxnLst/>
              <a:rect l="l" t="t" r="r" b="b"/>
              <a:pathLst>
                <a:path w="120269" h="143764">
                  <a:moveTo>
                    <a:pt x="120269" y="72009"/>
                  </a:moveTo>
                  <a:lnTo>
                    <a:pt x="115697" y="100838"/>
                  </a:lnTo>
                  <a:cubicBezTo>
                    <a:pt x="112649" y="109601"/>
                    <a:pt x="108458" y="117221"/>
                    <a:pt x="103124" y="123571"/>
                  </a:cubicBezTo>
                  <a:lnTo>
                    <a:pt x="91440" y="134874"/>
                  </a:lnTo>
                  <a:cubicBezTo>
                    <a:pt x="76708" y="141986"/>
                    <a:pt x="68707" y="143764"/>
                    <a:pt x="60198" y="143764"/>
                  </a:cubicBezTo>
                  <a:lnTo>
                    <a:pt x="43434" y="141986"/>
                  </a:lnTo>
                  <a:cubicBezTo>
                    <a:pt x="28829" y="134874"/>
                    <a:pt x="22479" y="129921"/>
                    <a:pt x="17145" y="123571"/>
                  </a:cubicBezTo>
                  <a:lnTo>
                    <a:pt x="4572" y="100838"/>
                  </a:lnTo>
                  <a:cubicBezTo>
                    <a:pt x="1524" y="92075"/>
                    <a:pt x="0" y="82550"/>
                    <a:pt x="0" y="72009"/>
                  </a:cubicBezTo>
                  <a:lnTo>
                    <a:pt x="4572" y="43180"/>
                  </a:lnTo>
                  <a:cubicBezTo>
                    <a:pt x="7620" y="34417"/>
                    <a:pt x="11811" y="26797"/>
                    <a:pt x="17145" y="20447"/>
                  </a:cubicBezTo>
                  <a:lnTo>
                    <a:pt x="28829" y="9017"/>
                  </a:lnTo>
                  <a:cubicBezTo>
                    <a:pt x="43434" y="1778"/>
                    <a:pt x="51435" y="0"/>
                    <a:pt x="60071" y="0"/>
                  </a:cubicBezTo>
                  <a:lnTo>
                    <a:pt x="76581" y="1778"/>
                  </a:lnTo>
                  <a:cubicBezTo>
                    <a:pt x="91313" y="9017"/>
                    <a:pt x="97663" y="14097"/>
                    <a:pt x="103124" y="20447"/>
                  </a:cubicBezTo>
                  <a:lnTo>
                    <a:pt x="115697" y="43180"/>
                  </a:lnTo>
                  <a:cubicBezTo>
                    <a:pt x="118745" y="51943"/>
                    <a:pt x="120269" y="61468"/>
                    <a:pt x="120269" y="72009"/>
                  </a:cubicBezTo>
                  <a:moveTo>
                    <a:pt x="88773" y="72009"/>
                  </a:moveTo>
                  <a:lnTo>
                    <a:pt x="88011" y="59944"/>
                  </a:lnTo>
                  <a:cubicBezTo>
                    <a:pt x="85217" y="49403"/>
                    <a:pt x="83185" y="44831"/>
                    <a:pt x="80645" y="41021"/>
                  </a:cubicBezTo>
                  <a:lnTo>
                    <a:pt x="75057" y="34290"/>
                  </a:lnTo>
                  <a:lnTo>
                    <a:pt x="64262" y="29210"/>
                  </a:lnTo>
                  <a:cubicBezTo>
                    <a:pt x="55753" y="29210"/>
                    <a:pt x="51816" y="30226"/>
                    <a:pt x="48260" y="32258"/>
                  </a:cubicBezTo>
                  <a:lnTo>
                    <a:pt x="41783" y="37211"/>
                  </a:lnTo>
                  <a:cubicBezTo>
                    <a:pt x="36703" y="44831"/>
                    <a:pt x="34671" y="49276"/>
                    <a:pt x="33274" y="54610"/>
                  </a:cubicBezTo>
                  <a:lnTo>
                    <a:pt x="31115" y="65659"/>
                  </a:lnTo>
                  <a:cubicBezTo>
                    <a:pt x="31115" y="78232"/>
                    <a:pt x="31877" y="84074"/>
                    <a:pt x="33274" y="89281"/>
                  </a:cubicBezTo>
                  <a:lnTo>
                    <a:pt x="36703" y="99060"/>
                  </a:lnTo>
                  <a:cubicBezTo>
                    <a:pt x="41783" y="106680"/>
                    <a:pt x="44831" y="109601"/>
                    <a:pt x="48387" y="111633"/>
                  </a:cubicBezTo>
                  <a:lnTo>
                    <a:pt x="55753" y="114681"/>
                  </a:lnTo>
                  <a:lnTo>
                    <a:pt x="68199" y="113665"/>
                  </a:lnTo>
                  <a:cubicBezTo>
                    <a:pt x="75184" y="109601"/>
                    <a:pt x="78232" y="106680"/>
                    <a:pt x="80772" y="102870"/>
                  </a:cubicBezTo>
                  <a:lnTo>
                    <a:pt x="85344" y="94615"/>
                  </a:lnTo>
                  <a:cubicBezTo>
                    <a:pt x="88138" y="84201"/>
                    <a:pt x="88900" y="78486"/>
                    <a:pt x="88900" y="72136"/>
                  </a:cubicBezTo>
                </a:path>
              </a:pathLst>
            </a:custGeom>
            <a:solidFill>
              <a:srgbClr val="14A1BF"/>
            </a:solidFill>
          </p:spPr>
          <p:txBody>
            <a:bodyPr/>
            <a:lstStyle/>
            <a:p>
              <a:endParaRPr lang="fr-FR"/>
            </a:p>
          </p:txBody>
        </p:sp>
        <p:sp>
          <p:nvSpPr>
            <p:cNvPr id="21" name="Freeform 21"/>
            <p:cNvSpPr/>
            <p:nvPr/>
          </p:nvSpPr>
          <p:spPr>
            <a:xfrm>
              <a:off x="388493" y="278638"/>
              <a:ext cx="114681" cy="170815"/>
            </a:xfrm>
            <a:custGeom>
              <a:avLst/>
              <a:gdLst/>
              <a:ahLst/>
              <a:cxnLst/>
              <a:rect l="l" t="t" r="r" b="b"/>
              <a:pathLst>
                <a:path w="114681" h="170815">
                  <a:moveTo>
                    <a:pt x="82296" y="80264"/>
                  </a:moveTo>
                  <a:cubicBezTo>
                    <a:pt x="91948" y="82042"/>
                    <a:pt x="99695" y="86741"/>
                    <a:pt x="105664" y="94361"/>
                  </a:cubicBezTo>
                  <a:cubicBezTo>
                    <a:pt x="111633" y="101981"/>
                    <a:pt x="114681" y="111379"/>
                    <a:pt x="114681" y="122428"/>
                  </a:cubicBezTo>
                  <a:lnTo>
                    <a:pt x="113284" y="136525"/>
                  </a:lnTo>
                  <a:cubicBezTo>
                    <a:pt x="107569" y="148463"/>
                    <a:pt x="103505" y="153670"/>
                    <a:pt x="98298" y="157734"/>
                  </a:cubicBezTo>
                  <a:lnTo>
                    <a:pt x="86741" y="165100"/>
                  </a:lnTo>
                  <a:cubicBezTo>
                    <a:pt x="71882" y="169672"/>
                    <a:pt x="63500" y="170815"/>
                    <a:pt x="54102" y="170815"/>
                  </a:cubicBezTo>
                  <a:lnTo>
                    <a:pt x="22733" y="164973"/>
                  </a:lnTo>
                  <a:cubicBezTo>
                    <a:pt x="13589" y="161163"/>
                    <a:pt x="6096" y="155448"/>
                    <a:pt x="0" y="148082"/>
                  </a:cubicBezTo>
                  <a:lnTo>
                    <a:pt x="17653" y="125603"/>
                  </a:lnTo>
                  <a:cubicBezTo>
                    <a:pt x="21717" y="130810"/>
                    <a:pt x="26543" y="134874"/>
                    <a:pt x="32131" y="137668"/>
                  </a:cubicBezTo>
                  <a:lnTo>
                    <a:pt x="44704" y="141986"/>
                  </a:lnTo>
                  <a:cubicBezTo>
                    <a:pt x="62611" y="141986"/>
                    <a:pt x="69850" y="140081"/>
                    <a:pt x="74803" y="136271"/>
                  </a:cubicBezTo>
                  <a:lnTo>
                    <a:pt x="82296" y="126619"/>
                  </a:lnTo>
                  <a:cubicBezTo>
                    <a:pt x="82296" y="110490"/>
                    <a:pt x="79375" y="104140"/>
                    <a:pt x="73660" y="99822"/>
                  </a:cubicBezTo>
                  <a:cubicBezTo>
                    <a:pt x="67945" y="95504"/>
                    <a:pt x="59182" y="93218"/>
                    <a:pt x="47498" y="93218"/>
                  </a:cubicBezTo>
                  <a:lnTo>
                    <a:pt x="41021" y="93218"/>
                  </a:lnTo>
                  <a:lnTo>
                    <a:pt x="41021" y="69723"/>
                  </a:lnTo>
                  <a:lnTo>
                    <a:pt x="48260" y="69723"/>
                  </a:lnTo>
                  <a:cubicBezTo>
                    <a:pt x="57912" y="69723"/>
                    <a:pt x="65405" y="67564"/>
                    <a:pt x="70612" y="63246"/>
                  </a:cubicBezTo>
                  <a:lnTo>
                    <a:pt x="78486" y="53340"/>
                  </a:lnTo>
                  <a:cubicBezTo>
                    <a:pt x="78486" y="40132"/>
                    <a:pt x="76327" y="35306"/>
                    <a:pt x="72009" y="32131"/>
                  </a:cubicBezTo>
                  <a:lnTo>
                    <a:pt x="61976" y="27432"/>
                  </a:lnTo>
                  <a:cubicBezTo>
                    <a:pt x="47879" y="27432"/>
                    <a:pt x="41402" y="29083"/>
                    <a:pt x="35687" y="32385"/>
                  </a:cubicBezTo>
                  <a:lnTo>
                    <a:pt x="25400" y="40386"/>
                  </a:lnTo>
                  <a:lnTo>
                    <a:pt x="2286" y="24130"/>
                  </a:lnTo>
                  <a:cubicBezTo>
                    <a:pt x="4572" y="20447"/>
                    <a:pt x="7747" y="17272"/>
                    <a:pt x="11557" y="14351"/>
                  </a:cubicBezTo>
                  <a:lnTo>
                    <a:pt x="19812" y="8890"/>
                  </a:lnTo>
                  <a:cubicBezTo>
                    <a:pt x="29591" y="4572"/>
                    <a:pt x="34925" y="2921"/>
                    <a:pt x="40640" y="1778"/>
                  </a:cubicBezTo>
                  <a:lnTo>
                    <a:pt x="52324" y="0"/>
                  </a:lnTo>
                  <a:cubicBezTo>
                    <a:pt x="66294" y="0"/>
                    <a:pt x="73533" y="1016"/>
                    <a:pt x="80010" y="3048"/>
                  </a:cubicBezTo>
                  <a:lnTo>
                    <a:pt x="92202" y="8001"/>
                  </a:lnTo>
                  <a:cubicBezTo>
                    <a:pt x="101727" y="15240"/>
                    <a:pt x="105283" y="19685"/>
                    <a:pt x="107950" y="24765"/>
                  </a:cubicBezTo>
                  <a:lnTo>
                    <a:pt x="111760" y="35687"/>
                  </a:lnTo>
                  <a:cubicBezTo>
                    <a:pt x="111760" y="46736"/>
                    <a:pt x="110998" y="51181"/>
                    <a:pt x="109601" y="55499"/>
                  </a:cubicBezTo>
                  <a:lnTo>
                    <a:pt x="106172" y="63627"/>
                  </a:lnTo>
                  <a:cubicBezTo>
                    <a:pt x="100838" y="70612"/>
                    <a:pt x="97790" y="73533"/>
                    <a:pt x="94107" y="75819"/>
                  </a:cubicBezTo>
                  <a:lnTo>
                    <a:pt x="86487" y="79756"/>
                  </a:lnTo>
                </a:path>
              </a:pathLst>
            </a:custGeom>
            <a:solidFill>
              <a:srgbClr val="14A1BF"/>
            </a:solidFill>
          </p:spPr>
          <p:txBody>
            <a:bodyPr/>
            <a:lstStyle/>
            <a:p>
              <a:endParaRPr lang="fr-FR"/>
            </a:p>
          </p:txBody>
        </p:sp>
      </p:grpSp>
      <p:grpSp>
        <p:nvGrpSpPr>
          <p:cNvPr id="22" name="Group 22"/>
          <p:cNvGrpSpPr>
            <a:grpSpLocks noChangeAspect="1"/>
          </p:cNvGrpSpPr>
          <p:nvPr/>
        </p:nvGrpSpPr>
        <p:grpSpPr>
          <a:xfrm>
            <a:off x="454638" y="296494"/>
            <a:ext cx="6466446" cy="1976704"/>
            <a:chOff x="0" y="0"/>
            <a:chExt cx="6466446" cy="1976704"/>
          </a:xfrm>
        </p:grpSpPr>
        <p:sp>
          <p:nvSpPr>
            <p:cNvPr id="23" name="Freeform 23"/>
            <p:cNvSpPr/>
            <p:nvPr/>
          </p:nvSpPr>
          <p:spPr>
            <a:xfrm>
              <a:off x="1884299" y="1236472"/>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4" name="Freeform 24"/>
            <p:cNvSpPr/>
            <p:nvPr/>
          </p:nvSpPr>
          <p:spPr>
            <a:xfrm>
              <a:off x="3229102" y="122643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5" name="Freeform 25"/>
            <p:cNvSpPr/>
            <p:nvPr/>
          </p:nvSpPr>
          <p:spPr>
            <a:xfrm>
              <a:off x="4606036" y="1220978"/>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6" name="Freeform 26"/>
            <p:cNvSpPr/>
            <p:nvPr/>
          </p:nvSpPr>
          <p:spPr>
            <a:xfrm>
              <a:off x="63500" y="381000"/>
              <a:ext cx="6053328" cy="1532255"/>
            </a:xfrm>
            <a:custGeom>
              <a:avLst/>
              <a:gdLst/>
              <a:ahLst/>
              <a:cxnLst/>
              <a:rect l="l" t="t" r="r" b="b"/>
              <a:pathLst>
                <a:path w="6053328" h="1532255">
                  <a:moveTo>
                    <a:pt x="12700" y="1506855"/>
                  </a:moveTo>
                  <a:lnTo>
                    <a:pt x="6040628" y="1506855"/>
                  </a:lnTo>
                  <a:lnTo>
                    <a:pt x="6040628" y="1519555"/>
                  </a:lnTo>
                  <a:lnTo>
                    <a:pt x="6027928" y="1519555"/>
                  </a:lnTo>
                  <a:lnTo>
                    <a:pt x="6027928" y="12700"/>
                  </a:lnTo>
                  <a:lnTo>
                    <a:pt x="6040628" y="12700"/>
                  </a:lnTo>
                  <a:lnTo>
                    <a:pt x="6040628" y="25400"/>
                  </a:lnTo>
                  <a:lnTo>
                    <a:pt x="12700" y="25400"/>
                  </a:lnTo>
                  <a:lnTo>
                    <a:pt x="12700" y="12700"/>
                  </a:lnTo>
                  <a:lnTo>
                    <a:pt x="25400" y="12700"/>
                  </a:lnTo>
                  <a:lnTo>
                    <a:pt x="25400" y="1519555"/>
                  </a:lnTo>
                  <a:lnTo>
                    <a:pt x="12700" y="1519555"/>
                  </a:lnTo>
                  <a:lnTo>
                    <a:pt x="12700" y="1506855"/>
                  </a:lnTo>
                  <a:moveTo>
                    <a:pt x="12700" y="1532255"/>
                  </a:moveTo>
                  <a:lnTo>
                    <a:pt x="0" y="1532255"/>
                  </a:lnTo>
                  <a:lnTo>
                    <a:pt x="0" y="0"/>
                  </a:lnTo>
                  <a:lnTo>
                    <a:pt x="6053328" y="0"/>
                  </a:lnTo>
                  <a:lnTo>
                    <a:pt x="6053328" y="1532255"/>
                  </a:lnTo>
                  <a:lnTo>
                    <a:pt x="12700" y="1532255"/>
                  </a:lnTo>
                  <a:close/>
                </a:path>
              </a:pathLst>
            </a:custGeom>
            <a:solidFill>
              <a:srgbClr val="1A1447"/>
            </a:solidFill>
          </p:spPr>
          <p:txBody>
            <a:bodyPr/>
            <a:lstStyle/>
            <a:p>
              <a:endParaRPr lang="fr-FR"/>
            </a:p>
          </p:txBody>
        </p:sp>
        <p:sp>
          <p:nvSpPr>
            <p:cNvPr id="27" name="Freeform 27"/>
            <p:cNvSpPr/>
            <p:nvPr/>
          </p:nvSpPr>
          <p:spPr>
            <a:xfrm>
              <a:off x="559435" y="179451"/>
              <a:ext cx="1947672" cy="416433"/>
            </a:xfrm>
            <a:custGeom>
              <a:avLst/>
              <a:gdLst/>
              <a:ahLst/>
              <a:cxnLst/>
              <a:rect l="l" t="t" r="r" b="b"/>
              <a:pathLst>
                <a:path w="1947672" h="416433">
                  <a:moveTo>
                    <a:pt x="0" y="416433"/>
                  </a:moveTo>
                  <a:lnTo>
                    <a:pt x="1947672" y="416433"/>
                  </a:lnTo>
                  <a:lnTo>
                    <a:pt x="1947672" y="0"/>
                  </a:lnTo>
                  <a:lnTo>
                    <a:pt x="0" y="0"/>
                  </a:lnTo>
                  <a:close/>
                </a:path>
              </a:pathLst>
            </a:custGeom>
            <a:solidFill>
              <a:srgbClr val="FFFFFF"/>
            </a:solidFill>
          </p:spPr>
          <p:txBody>
            <a:bodyPr/>
            <a:lstStyle/>
            <a:p>
              <a:endParaRPr lang="fr-FR"/>
            </a:p>
          </p:txBody>
        </p:sp>
        <p:sp>
          <p:nvSpPr>
            <p:cNvPr id="28" name="Freeform 28"/>
            <p:cNvSpPr/>
            <p:nvPr/>
          </p:nvSpPr>
          <p:spPr>
            <a:xfrm>
              <a:off x="5722620" y="63500"/>
              <a:ext cx="680339" cy="646176"/>
            </a:xfrm>
            <a:custGeom>
              <a:avLst/>
              <a:gdLst/>
              <a:ahLst/>
              <a:cxnLst/>
              <a:rect l="l" t="t" r="r" b="b"/>
              <a:pathLst>
                <a:path w="680339" h="646176">
                  <a:moveTo>
                    <a:pt x="340233" y="646049"/>
                  </a:moveTo>
                  <a:cubicBezTo>
                    <a:pt x="528066" y="646049"/>
                    <a:pt x="680339" y="501396"/>
                    <a:pt x="680339" y="322961"/>
                  </a:cubicBezTo>
                  <a:cubicBezTo>
                    <a:pt x="680339" y="144526"/>
                    <a:pt x="528066" y="0"/>
                    <a:pt x="340233" y="0"/>
                  </a:cubicBezTo>
                  <a:cubicBezTo>
                    <a:pt x="152400" y="0"/>
                    <a:pt x="0" y="144653"/>
                    <a:pt x="0" y="323088"/>
                  </a:cubicBezTo>
                  <a:cubicBezTo>
                    <a:pt x="0" y="501523"/>
                    <a:pt x="152273" y="646176"/>
                    <a:pt x="340106" y="646176"/>
                  </a:cubicBezTo>
                </a:path>
              </a:pathLst>
            </a:custGeom>
            <a:solidFill>
              <a:srgbClr val="1A1447"/>
            </a:solidFill>
          </p:spPr>
          <p:txBody>
            <a:bodyPr/>
            <a:lstStyle/>
            <a:p>
              <a:endParaRPr lang="fr-FR"/>
            </a:p>
          </p:txBody>
        </p:sp>
        <p:sp>
          <p:nvSpPr>
            <p:cNvPr id="29" name="Freeform 29"/>
            <p:cNvSpPr/>
            <p:nvPr/>
          </p:nvSpPr>
          <p:spPr>
            <a:xfrm>
              <a:off x="566674" y="1236472"/>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grpSp>
      <p:sp>
        <p:nvSpPr>
          <p:cNvPr id="30" name="TextBox 99"/>
          <p:cNvSpPr txBox="1"/>
          <p:nvPr/>
        </p:nvSpPr>
        <p:spPr>
          <a:xfrm>
            <a:off x="6672167" y="9979838"/>
            <a:ext cx="248917" cy="240665"/>
          </a:xfrm>
          <a:prstGeom prst="rect">
            <a:avLst/>
          </a:prstGeom>
        </p:spPr>
        <p:txBody>
          <a:bodyPr lIns="0" tIns="0" rIns="0" bIns="0" rtlCol="0" anchor="t">
            <a:spAutoFit/>
          </a:bodyPr>
          <a:lstStyle/>
          <a:p>
            <a:pPr algn="l">
              <a:lnSpc>
                <a:spcPts val="1959"/>
              </a:lnSpc>
            </a:pPr>
            <a:r>
              <a:rPr lang="en-US" sz="1399" b="1" spc="8" dirty="0">
                <a:solidFill>
                  <a:srgbClr val="231F20"/>
                </a:solidFill>
                <a:latin typeface="IBM Plex Sans Bold"/>
                <a:ea typeface="IBM Plex Sans Bold"/>
                <a:cs typeface="IBM Plex Sans Bold"/>
                <a:sym typeface="IBM Plex Sans Bold"/>
              </a:rPr>
              <a:t>28</a:t>
            </a:r>
          </a:p>
        </p:txBody>
      </p:sp>
      <p:sp>
        <p:nvSpPr>
          <p:cNvPr id="32" name="TextBox 32"/>
          <p:cNvSpPr txBox="1"/>
          <p:nvPr/>
        </p:nvSpPr>
        <p:spPr>
          <a:xfrm>
            <a:off x="643661" y="6581470"/>
            <a:ext cx="1773936" cy="179536"/>
          </a:xfrm>
          <a:prstGeom prst="rect">
            <a:avLst/>
          </a:prstGeom>
        </p:spPr>
        <p:txBody>
          <a:bodyPr wrap="square" lIns="0" tIns="0" rIns="0" bIns="0" rtlCol="0" anchor="t">
            <a:spAutoFit/>
          </a:bodyPr>
          <a:lstStyle/>
          <a:p>
            <a:pPr algn="l">
              <a:lnSpc>
                <a:spcPts val="1439"/>
              </a:lnSpc>
            </a:pPr>
            <a:r>
              <a:rPr lang="en-US" sz="1200" i="1" spc="4" dirty="0">
                <a:solidFill>
                  <a:srgbClr val="231F20"/>
                </a:solidFill>
                <a:latin typeface="IBM Plex Sans Italics"/>
                <a:ea typeface="IBM Plex Sans Italics"/>
                <a:cs typeface="IBM Plex Sans Italics"/>
                <a:sym typeface="IBM Plex Sans Italics"/>
              </a:rPr>
              <a:t>Analyser un flux de travail et les sources de données
Elaborer une stratégie de transformation digitale
Concevoir un plan de projet avec ses ressources</a:t>
            </a:r>
          </a:p>
        </p:txBody>
      </p:sp>
      <p:sp>
        <p:nvSpPr>
          <p:cNvPr id="33" name="TextBox 33"/>
          <p:cNvSpPr txBox="1"/>
          <p:nvPr/>
        </p:nvSpPr>
        <p:spPr>
          <a:xfrm>
            <a:off x="798281" y="5606948"/>
            <a:ext cx="1856994" cy="179536"/>
          </a:xfrm>
          <a:prstGeom prst="rect">
            <a:avLst/>
          </a:prstGeom>
        </p:spPr>
        <p:txBody>
          <a:bodyPr wrap="square"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DEVELOPPER UN PROJET A PETIT BUDGET</a:t>
            </a:r>
          </a:p>
        </p:txBody>
      </p:sp>
      <p:sp>
        <p:nvSpPr>
          <p:cNvPr id="34" name="TextBox 35"/>
          <p:cNvSpPr txBox="1"/>
          <p:nvPr/>
        </p:nvSpPr>
        <p:spPr>
          <a:xfrm>
            <a:off x="618277" y="8558289"/>
            <a:ext cx="3238353" cy="179536"/>
          </a:xfrm>
          <a:prstGeom prst="rect">
            <a:avLst/>
          </a:prstGeom>
        </p:spPr>
        <p:txBody>
          <a:bodyPr wrap="square" lIns="0" tIns="0" rIns="0" bIns="0" rtlCol="0" anchor="t">
            <a:spAutoFit/>
          </a:bodyPr>
          <a:lstStyle/>
          <a:p>
            <a:pPr algn="l">
              <a:lnSpc>
                <a:spcPts val="1439"/>
              </a:lnSpc>
            </a:pPr>
            <a:r>
              <a:rPr lang="en-US" sz="1200" i="1" spc="4" dirty="0" err="1">
                <a:solidFill>
                  <a:srgbClr val="1A1447"/>
                </a:solidFill>
                <a:latin typeface="IBM Plex Sans Italics"/>
                <a:ea typeface="IBM Plex Sans Italics"/>
                <a:cs typeface="IBM Plex Sans Italics"/>
                <a:sym typeface="IBM Plex Sans Italics"/>
              </a:rPr>
              <a:t>• Product Builder no-code.
• Responsable de développement de produits numériques.
• Consultant en solutions no-code et transformation digitale.
• Expert en automatisation des processus métier.</a:t>
            </a:r>
            <a:endParaRPr lang="en-US" sz="1200" i="1" spc="4" dirty="0">
              <a:solidFill>
                <a:srgbClr val="1A1447"/>
              </a:solidFill>
              <a:latin typeface="IBM Plex Sans Italics"/>
              <a:ea typeface="IBM Plex Sans Italics"/>
              <a:cs typeface="IBM Plex Sans Italics"/>
              <a:sym typeface="IBM Plex Sans Italics"/>
            </a:endParaRPr>
          </a:p>
        </p:txBody>
      </p:sp>
      <p:sp>
        <p:nvSpPr>
          <p:cNvPr id="35" name="TextBox 52"/>
          <p:cNvSpPr txBox="1"/>
          <p:nvPr/>
        </p:nvSpPr>
        <p:spPr>
          <a:xfrm>
            <a:off x="2445344" y="1281655"/>
            <a:ext cx="838810" cy="212174"/>
          </a:xfrm>
          <a:prstGeom prst="rect">
            <a:avLst/>
          </a:prstGeom>
        </p:spPr>
        <p:txBody>
          <a:bodyPr lIns="0" tIns="0" rIns="0" bIns="0" rtlCol="0" anchor="t">
            <a:spAutoFit/>
          </a:bodyPr>
          <a:lstStyle/>
          <a:p>
            <a:pPr algn="just">
              <a:lnSpc>
                <a:spcPts val="1783"/>
              </a:lnSpc>
            </a:pPr>
            <a:r>
              <a:rPr lang="en-US" sz="1200" spc="7" dirty="0">
                <a:solidFill>
                  <a:srgbClr val="464395"/>
                </a:solidFill>
                <a:latin typeface="IBM Plex Sans"/>
                <a:ea typeface="IBM Plex Sans"/>
                <a:cs typeface="IBM Plex Sans"/>
                <a:sym typeface="IBM Plex Sans"/>
              </a:rPr>
              <a:t>LANGUE</a:t>
            </a:r>
            <a:endParaRPr lang="en-US" sz="1200" i="1" spc="4" dirty="0">
              <a:solidFill>
                <a:srgbClr val="231F20"/>
              </a:solidFill>
              <a:latin typeface="IBM Plex Sans Italics"/>
              <a:ea typeface="IBM Plex Sans Italics"/>
              <a:cs typeface="IBM Plex Sans Italics"/>
              <a:sym typeface="IBM Plex Sans Italics"/>
            </a:endParaRPr>
          </a:p>
        </p:txBody>
      </p:sp>
      <p:sp>
        <p:nvSpPr>
          <p:cNvPr id="36" name="TextBox 38"/>
          <p:cNvSpPr txBox="1"/>
          <p:nvPr/>
        </p:nvSpPr>
        <p:spPr>
          <a:xfrm>
            <a:off x="3923062" y="1483624"/>
            <a:ext cx="951900" cy="212174"/>
          </a:xfrm>
          <a:prstGeom prst="rect">
            <a:avLst/>
          </a:prstGeom>
        </p:spPr>
        <p:txBody>
          <a:bodyPr lIns="0" tIns="0" rIns="0" bIns="0" rtlCol="0" anchor="t">
            <a:spAutoFit/>
          </a:bodyPr>
          <a:lstStyle/>
          <a:p>
            <a:pPr>
              <a:lnSpc>
                <a:spcPts val="1796"/>
              </a:lnSpc>
            </a:pPr>
            <a:r>
              <a:rPr lang="en-US" sz="1200" i="1" spc="7" dirty="0">
                <a:solidFill>
                  <a:srgbClr val="231F20"/>
                </a:solidFill>
                <a:latin typeface="IBM Plex Sans Italics"/>
                <a:ea typeface="IBM Plex Sans Italics"/>
                <a:cs typeface="IBM Plex Sans Italics"/>
                <a:sym typeface="IBM Plex Sans Italics"/>
              </a:rPr>
              <a:t>4-6 mois/an en entreprise</a:t>
            </a:r>
            <a:endParaRPr lang="en-US" sz="1200" i="1" spc="4" dirty="0">
              <a:solidFill>
                <a:srgbClr val="231F20"/>
              </a:solidFill>
              <a:latin typeface="IBM Plex Sans Italics"/>
              <a:ea typeface="IBM Plex Sans Italics"/>
              <a:cs typeface="IBM Plex Sans Italics"/>
              <a:sym typeface="IBM Plex Sans Italics"/>
            </a:endParaRPr>
          </a:p>
        </p:txBody>
      </p:sp>
      <p:sp>
        <p:nvSpPr>
          <p:cNvPr id="37" name="TextBox 36"/>
          <p:cNvSpPr txBox="1"/>
          <p:nvPr/>
        </p:nvSpPr>
        <p:spPr>
          <a:xfrm>
            <a:off x="2951845" y="6563801"/>
            <a:ext cx="1763097" cy="179536"/>
          </a:xfrm>
          <a:prstGeom prst="rect">
            <a:avLst/>
          </a:prstGeom>
        </p:spPr>
        <p:txBody>
          <a:bodyPr lIns="0" tIns="0" rIns="0" bIns="0" rtlCol="0" anchor="t">
            <a:spAutoFit/>
          </a:bodyPr>
          <a:lstStyle/>
          <a:p>
            <a:pPr algn="just">
              <a:lnSpc>
                <a:spcPts val="1439"/>
              </a:lnSpc>
            </a:pPr>
            <a:r>
              <a:rPr lang="en-US" sz="1200" i="1" spc="4" dirty="0">
                <a:solidFill>
                  <a:srgbClr val="231F20"/>
                </a:solidFill>
                <a:latin typeface="IBM Plex Sans Italics"/>
                <a:ea typeface="IBM Plex Sans Italics"/>
                <a:cs typeface="IBM Plex Sans Italics"/>
                <a:sym typeface="IBM Plex Sans Italics"/>
              </a:rPr>
              <a:t>Créer un flux de travail automatisé complexe
Intégrer l’IA dans l’architecture du workflow
Sécuriser les transferts et stockage de données</a:t>
            </a:r>
          </a:p>
        </p:txBody>
      </p:sp>
      <p:sp>
        <p:nvSpPr>
          <p:cNvPr id="38" name="TextBox 37"/>
          <p:cNvSpPr txBox="1"/>
          <p:nvPr/>
        </p:nvSpPr>
        <p:spPr>
          <a:xfrm>
            <a:off x="2883389" y="5606948"/>
            <a:ext cx="1856994"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SURFER SUR LA VAGUE DU DIGITAL</a:t>
            </a:r>
          </a:p>
        </p:txBody>
      </p:sp>
      <p:sp>
        <p:nvSpPr>
          <p:cNvPr id="39" name="TextBox 39"/>
          <p:cNvSpPr txBox="1"/>
          <p:nvPr/>
        </p:nvSpPr>
        <p:spPr>
          <a:xfrm>
            <a:off x="5196249" y="1527315"/>
            <a:ext cx="1306830" cy="179536"/>
          </a:xfrm>
          <a:prstGeom prst="rect">
            <a:avLst/>
          </a:prstGeom>
        </p:spPr>
        <p:txBody>
          <a:bodyPr lIns="0" tIns="0" rIns="0" bIns="0" rtlCol="0" anchor="t">
            <a:spAutoFit/>
          </a:bodyPr>
          <a:lstStyle/>
          <a:p>
            <a:pPr>
              <a:lnSpc>
                <a:spcPts val="1439"/>
              </a:lnSpc>
            </a:pPr>
            <a:r>
              <a:rPr lang="en-US" sz="1200" i="1" spc="4" dirty="0">
                <a:solidFill>
                  <a:srgbClr val="231F20"/>
                </a:solidFill>
                <a:latin typeface="IBM Plex Sans Italics"/>
                <a:ea typeface="IBM Plex Sans Italics"/>
                <a:cs typeface="IBM Plex Sans Italics"/>
                <a:sym typeface="IBM Plex Sans Italics"/>
              </a:rPr>
              <a:t>Sur dossier et entretien</a:t>
            </a:r>
          </a:p>
        </p:txBody>
      </p:sp>
      <p:sp>
        <p:nvSpPr>
          <p:cNvPr id="40" name="TextBox 41"/>
          <p:cNvSpPr txBox="1"/>
          <p:nvPr/>
        </p:nvSpPr>
        <p:spPr>
          <a:xfrm>
            <a:off x="5127250" y="6542094"/>
            <a:ext cx="1456639" cy="179536"/>
          </a:xfrm>
          <a:prstGeom prst="rect">
            <a:avLst/>
          </a:prstGeom>
        </p:spPr>
        <p:txBody>
          <a:bodyPr lIns="0" tIns="0" rIns="0" bIns="0" rtlCol="0" anchor="t">
            <a:spAutoFit/>
          </a:bodyPr>
          <a:lstStyle/>
          <a:p>
            <a:pPr algn="l">
              <a:lnSpc>
                <a:spcPts val="1439"/>
              </a:lnSpc>
            </a:pPr>
            <a:r>
              <a:rPr lang="en-US" sz="1200" i="1" spc="4" dirty="0">
                <a:solidFill>
                  <a:srgbClr val="231F20"/>
                </a:solidFill>
                <a:latin typeface="IBM Plex Sans Italics"/>
                <a:ea typeface="IBM Plex Sans Italics"/>
                <a:cs typeface="IBM Plex Sans Italics"/>
                <a:sym typeface="IBM Plex Sans Italics"/>
              </a:rPr>
              <a:t>Superviser une équipe de concepteurs No-code
Piloter l’adoption des outils numériques
Gérer un projet, son impact financier et humain</a:t>
            </a:r>
          </a:p>
        </p:txBody>
      </p:sp>
      <p:sp>
        <p:nvSpPr>
          <p:cNvPr id="41" name="TextBox 40"/>
          <p:cNvSpPr txBox="1"/>
          <p:nvPr/>
        </p:nvSpPr>
        <p:spPr>
          <a:xfrm>
            <a:off x="5130670" y="5606948"/>
            <a:ext cx="1641348"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TITRE AVEC LABEL RNCP EN OPTION</a:t>
            </a:r>
          </a:p>
        </p:txBody>
      </p:sp>
      <p:sp>
        <p:nvSpPr>
          <p:cNvPr id="42" name="TextBox 42"/>
          <p:cNvSpPr txBox="1"/>
          <p:nvPr/>
        </p:nvSpPr>
        <p:spPr>
          <a:xfrm>
            <a:off x="611800" y="2786767"/>
            <a:ext cx="6092133" cy="179536"/>
          </a:xfrm>
          <a:prstGeom prst="rect">
            <a:avLst/>
          </a:prstGeom>
        </p:spPr>
        <p:txBody>
          <a:bodyPr lIns="0" tIns="0" rIns="0" bIns="0" rtlCol="0" anchor="t">
            <a:spAutoFit/>
          </a:bodyPr>
          <a:lstStyle/>
          <a:p>
            <a:pPr algn="just">
              <a:lnSpc>
                <a:spcPts val="1439"/>
              </a:lnSpc>
            </a:pPr>
            <a:r>
              <a:rPr lang="en-US" sz="1200" spc="7" dirty="0">
                <a:solidFill>
                  <a:srgbClr val="FFFFFF"/>
                </a:solidFill>
                <a:latin typeface="IBM Plex Sans"/>
                <a:ea typeface="IBM Plex Sans"/>
                <a:cs typeface="IBM Plex Sans"/>
                <a:sym typeface="IBM Plex Sans"/>
              </a:rPr>
              <a:t>La formation "Product Builder No-Code : IA et Automatisation" vise à former des professionnels capables de concevoir et gérer des solutions numériques complètes en utilisant des plateformes no-code et intégrant l’usage de l’Intelligence Artificielle. 
Cette certification répond au besoin des entreprises souhaitant accélérer leur transformation digitale, centraliser leurs processus et automatiser leurs flux de travail (workflows). Les titulaires du titre seront aptes à concevoir des produits numériques répondant aux exigences des parties prenantes.</a:t>
            </a:r>
          </a:p>
        </p:txBody>
      </p:sp>
      <p:sp>
        <p:nvSpPr>
          <p:cNvPr id="43" name="TextBox 43"/>
          <p:cNvSpPr txBox="1"/>
          <p:nvPr/>
        </p:nvSpPr>
        <p:spPr>
          <a:xfrm>
            <a:off x="6278525" y="429625"/>
            <a:ext cx="525475" cy="397269"/>
          </a:xfrm>
          <a:prstGeom prst="rect">
            <a:avLst/>
          </a:prstGeom>
        </p:spPr>
        <p:txBody>
          <a:bodyPr lIns="0" tIns="0" rIns="0" bIns="0" rtlCol="0" anchor="t">
            <a:spAutoFit/>
          </a:bodyPr>
          <a:lstStyle/>
          <a:p>
            <a:pPr algn="ctr">
              <a:lnSpc>
                <a:spcPts val="1660"/>
              </a:lnSpc>
            </a:pPr>
            <a:r>
              <a:rPr lang="en-US" sz="1399" b="1" spc="8" dirty="0">
                <a:solidFill>
                  <a:srgbClr val="FFFFFF"/>
                </a:solidFill>
                <a:latin typeface="IBM Plex Sans Bold"/>
                <a:ea typeface="IBM Plex Sans Bold"/>
                <a:cs typeface="IBM Plex Sans Bold"/>
                <a:sym typeface="IBM Plex Sans Bold"/>
              </a:rPr>
              <a:t>2 </a:t>
            </a:r>
          </a:p>
          <a:p>
            <a:pPr algn="l">
              <a:lnSpc>
                <a:spcPts val="1423"/>
              </a:lnSpc>
            </a:pPr>
            <a:r>
              <a:rPr lang="en-US" sz="1200" b="1" spc="7" dirty="0">
                <a:solidFill>
                  <a:srgbClr val="FFFFFF"/>
                </a:solidFill>
                <a:latin typeface="IBM Plex Sans Bold"/>
                <a:ea typeface="IBM Plex Sans Bold"/>
                <a:cs typeface="IBM Plex Sans Bold"/>
                <a:sym typeface="IBM Plex Sans Bold"/>
              </a:rPr>
              <a:t>YEARS</a:t>
            </a:r>
          </a:p>
        </p:txBody>
      </p:sp>
      <p:sp>
        <p:nvSpPr>
          <p:cNvPr id="44" name="TextBox 44"/>
          <p:cNvSpPr txBox="1"/>
          <p:nvPr/>
        </p:nvSpPr>
        <p:spPr>
          <a:xfrm>
            <a:off x="2560053" y="10301611"/>
            <a:ext cx="2515629" cy="151428"/>
          </a:xfrm>
          <a:prstGeom prst="rect">
            <a:avLst/>
          </a:prstGeom>
        </p:spPr>
        <p:txBody>
          <a:bodyPr lIns="0" tIns="0" rIns="0" bIns="0" rtlCol="0" anchor="t">
            <a:spAutoFit/>
          </a:bodyPr>
          <a:lstStyle/>
          <a:p>
            <a:pPr algn="l">
              <a:lnSpc>
                <a:spcPts val="1260"/>
              </a:lnSpc>
            </a:pPr>
            <a:r>
              <a:rPr lang="en-US" sz="900" i="1" spc="25" dirty="0" err="1">
                <a:solidFill>
                  <a:srgbClr val="939496"/>
                </a:solidFill>
                <a:latin typeface="IBM Plex Sans Italics"/>
                <a:ea typeface="IBM Plex Sans Italics"/>
                <a:cs typeface="IBM Plex Sans Italics"/>
                <a:sym typeface="IBM Plex Sans Italics"/>
              </a:rPr>
              <a:t>Etablissement</a:t>
            </a:r>
            <a:r>
              <a:rPr lang="en-US" sz="900" i="1" spc="25" dirty="0">
                <a:solidFill>
                  <a:srgbClr val="939496"/>
                </a:solidFill>
                <a:latin typeface="IBM Plex Sans Italics"/>
                <a:ea typeface="IBM Plex Sans Italics"/>
                <a:cs typeface="IBM Plex Sans Italics"/>
                <a:sym typeface="IBM Plex Sans Italics"/>
              </a:rPr>
              <a:t> </a:t>
            </a:r>
            <a:r>
              <a:rPr lang="en-US" sz="900" i="1" spc="25" dirty="0" err="1">
                <a:solidFill>
                  <a:srgbClr val="939496"/>
                </a:solidFill>
                <a:latin typeface="IBM Plex Sans Italics"/>
                <a:ea typeface="IBM Plex Sans Italics"/>
                <a:cs typeface="IBM Plex Sans Italics"/>
                <a:sym typeface="IBM Plex Sans Italics"/>
              </a:rPr>
              <a:t>d’enseignement</a:t>
            </a:r>
            <a:r>
              <a:rPr lang="en-US" sz="900" i="1" spc="25" dirty="0">
                <a:solidFill>
                  <a:srgbClr val="939496"/>
                </a:solidFill>
                <a:latin typeface="IBM Plex Sans Italics"/>
                <a:ea typeface="IBM Plex Sans Italics"/>
                <a:cs typeface="IBM Plex Sans Italics"/>
                <a:sym typeface="IBM Plex Sans Italics"/>
              </a:rPr>
              <a:t> supérieur </a:t>
            </a:r>
            <a:r>
              <a:rPr lang="en-US" sz="900" i="1" spc="25" dirty="0" err="1">
                <a:solidFill>
                  <a:srgbClr val="939496"/>
                </a:solidFill>
                <a:latin typeface="IBM Plex Sans Italics"/>
                <a:ea typeface="IBM Plex Sans Italics"/>
                <a:cs typeface="IBM Plex Sans Italics"/>
                <a:sym typeface="IBM Plex Sans Italics"/>
              </a:rPr>
              <a:t>privé</a:t>
            </a:r>
            <a:endParaRPr lang="en-US" sz="900" i="1" spc="25" dirty="0">
              <a:solidFill>
                <a:srgbClr val="939496"/>
              </a:solidFill>
              <a:latin typeface="IBM Plex Sans Italics"/>
              <a:ea typeface="IBM Plex Sans Italics"/>
              <a:cs typeface="IBM Plex Sans Italics"/>
              <a:sym typeface="IBM Plex Sans Italics"/>
            </a:endParaRPr>
          </a:p>
        </p:txBody>
      </p:sp>
      <p:sp>
        <p:nvSpPr>
          <p:cNvPr id="45" name="TextBox 46"/>
          <p:cNvSpPr txBox="1"/>
          <p:nvPr/>
        </p:nvSpPr>
        <p:spPr>
          <a:xfrm>
            <a:off x="626278" y="6127490"/>
            <a:ext cx="3837772"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ENSEIGNEMENTS</a:t>
            </a:r>
          </a:p>
        </p:txBody>
      </p:sp>
      <p:sp>
        <p:nvSpPr>
          <p:cNvPr id="46" name="TextBox 45"/>
          <p:cNvSpPr txBox="1"/>
          <p:nvPr/>
        </p:nvSpPr>
        <p:spPr>
          <a:xfrm>
            <a:off x="618277" y="8095164"/>
            <a:ext cx="3464773" cy="299056"/>
          </a:xfrm>
          <a:prstGeom prst="rect">
            <a:avLst/>
          </a:prstGeom>
        </p:spPr>
        <p:txBody>
          <a:bodyPr wrap="square" lIns="0" tIns="0" rIns="0" bIns="0" rtlCol="0" anchor="t">
            <a:spAutoFit/>
          </a:bodyPr>
          <a:lstStyle/>
          <a:p>
            <a:pPr algn="l">
              <a:lnSpc>
                <a:spcPts val="2520"/>
              </a:lnSpc>
            </a:pPr>
            <a:r>
              <a:rPr lang="en-US" sz="1800" b="1" i="1">
                <a:solidFill>
                  <a:srgbClr val="EA8C39"/>
                </a:solidFill>
                <a:latin typeface="IBM Plex Sans Bold Italics"/>
                <a:ea typeface="IBM Plex Sans Bold Italics"/>
                <a:cs typeface="IBM Plex Sans Bold Italics"/>
                <a:sym typeface="IBM Plex Sans Bold Italics"/>
              </a:rPr>
              <a:t>OPPORTUNITÉS MÉTIERS</a:t>
            </a:r>
          </a:p>
        </p:txBody>
      </p:sp>
      <p:sp>
        <p:nvSpPr>
          <p:cNvPr id="47" name="TextBox 47"/>
          <p:cNvSpPr txBox="1"/>
          <p:nvPr/>
        </p:nvSpPr>
        <p:spPr>
          <a:xfrm>
            <a:off x="600894" y="4421000"/>
            <a:ext cx="386315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TOP3 - POINTS FORTS</a:t>
            </a:r>
          </a:p>
        </p:txBody>
      </p:sp>
      <p:sp>
        <p:nvSpPr>
          <p:cNvPr id="48" name="TextBox 48"/>
          <p:cNvSpPr txBox="1"/>
          <p:nvPr/>
        </p:nvSpPr>
        <p:spPr>
          <a:xfrm>
            <a:off x="1127645" y="915400"/>
            <a:ext cx="5150879" cy="299056"/>
          </a:xfrm>
          <a:prstGeom prst="rect">
            <a:avLst/>
          </a:prstGeom>
        </p:spPr>
        <p:txBody>
          <a:bodyPr wrap="square" lIns="0" tIns="0" rIns="0" bIns="0" rtlCol="0" anchor="t">
            <a:spAutoFit/>
          </a:bodyPr>
          <a:lstStyle/>
          <a:p>
            <a:pPr algn="l">
              <a:lnSpc>
                <a:spcPts val="2520"/>
              </a:lnSpc>
            </a:pPr>
            <a:r>
              <a:rPr lang="en-US" sz="1800" b="1" spc="7" dirty="0">
                <a:solidFill>
                  <a:srgbClr val="1A1447"/>
                </a:solidFill>
                <a:latin typeface="IBM Plex Sans Bold"/>
                <a:ea typeface="IBM Plex Sans Bold"/>
                <a:cs typeface="IBM Plex Sans Bold"/>
                <a:sym typeface="IBM Plex Sans Bold"/>
              </a:rPr>
              <a:t>BUILDER NO-CODE : IA ET AUTOMATISATION</a:t>
            </a:r>
          </a:p>
        </p:txBody>
      </p:sp>
      <p:sp>
        <p:nvSpPr>
          <p:cNvPr id="49" name="TextBox 49"/>
          <p:cNvSpPr txBox="1"/>
          <p:nvPr/>
        </p:nvSpPr>
        <p:spPr>
          <a:xfrm>
            <a:off x="5150644" y="1289818"/>
            <a:ext cx="783022" cy="192491"/>
          </a:xfrm>
          <a:prstGeom prst="rect">
            <a:avLst/>
          </a:prstGeom>
        </p:spPr>
        <p:txBody>
          <a:bodyPr lIns="0" tIns="0" rIns="0" bIns="0" rtlCol="0" anchor="t">
            <a:spAutoFit/>
          </a:bodyPr>
          <a:lstStyle/>
          <a:p>
            <a:pPr algn="l">
              <a:lnSpc>
                <a:spcPts val="1539"/>
              </a:lnSpc>
            </a:pPr>
            <a:r>
              <a:rPr lang="en-US" sz="1100" spc="6" dirty="0">
                <a:solidFill>
                  <a:srgbClr val="464395"/>
                </a:solidFill>
                <a:latin typeface="IBM Plex Sans"/>
                <a:ea typeface="IBM Plex Sans"/>
                <a:cs typeface="IBM Plex Sans"/>
                <a:sym typeface="IBM Plex Sans"/>
              </a:rPr>
              <a:t>ADMISSION</a:t>
            </a:r>
          </a:p>
        </p:txBody>
      </p:sp>
      <p:sp>
        <p:nvSpPr>
          <p:cNvPr id="50" name="TextBox 50"/>
          <p:cNvSpPr txBox="1"/>
          <p:nvPr/>
        </p:nvSpPr>
        <p:spPr>
          <a:xfrm>
            <a:off x="1107748" y="411985"/>
            <a:ext cx="1496263" cy="405699"/>
          </a:xfrm>
          <a:prstGeom prst="rect">
            <a:avLst/>
          </a:prstGeom>
        </p:spPr>
        <p:txBody>
          <a:bodyPr lIns="0" tIns="0" rIns="0" bIns="0" rtlCol="0" anchor="t">
            <a:spAutoFit/>
          </a:bodyPr>
          <a:lstStyle/>
          <a:p>
            <a:pPr algn="l">
              <a:lnSpc>
                <a:spcPts val="3359"/>
              </a:lnSpc>
            </a:pPr>
            <a:r>
              <a:rPr lang="en-US" sz="2400" b="1" spc="14" dirty="0">
                <a:solidFill>
                  <a:srgbClr val="231F20"/>
                </a:solidFill>
                <a:latin typeface="IBM Plex Sans Bold"/>
                <a:ea typeface="IBM Plex Sans Bold"/>
                <a:cs typeface="IBM Plex Sans Bold"/>
                <a:sym typeface="IBM Plex Sans Bold"/>
              </a:rPr>
              <a:t>MASTERE</a:t>
            </a:r>
          </a:p>
        </p:txBody>
      </p:sp>
      <p:sp>
        <p:nvSpPr>
          <p:cNvPr id="52" name="TextBox 51">
            <a:extLst>
              <a:ext uri="{FF2B5EF4-FFF2-40B4-BE49-F238E27FC236}">
                <a16:creationId xmlns:a16="http://schemas.microsoft.com/office/drawing/2014/main" id="{08B6434F-E251-F3F4-A8EE-0DB40DADF62C}"/>
              </a:ext>
            </a:extLst>
          </p:cNvPr>
          <p:cNvSpPr txBox="1"/>
          <p:nvPr/>
        </p:nvSpPr>
        <p:spPr>
          <a:xfrm>
            <a:off x="1256030" y="1299715"/>
            <a:ext cx="1040102" cy="192938"/>
          </a:xfrm>
          <a:prstGeom prst="rect">
            <a:avLst/>
          </a:prstGeom>
        </p:spPr>
        <p:txBody>
          <a:bodyPr wrap="square" lIns="0" tIns="0" rIns="0" bIns="0" rtlCol="0" anchor="t">
            <a:spAutoFit/>
          </a:bodyPr>
          <a:lstStyle/>
          <a:p>
            <a:pPr algn="just">
              <a:lnSpc>
                <a:spcPts val="1614"/>
              </a:lnSpc>
            </a:pPr>
            <a:r>
              <a:rPr lang="en-US" sz="1200" spc="7" dirty="0">
                <a:solidFill>
                  <a:srgbClr val="464395"/>
                </a:solidFill>
                <a:latin typeface="IBM Plex Sans"/>
                <a:ea typeface="IBM Plex Sans"/>
                <a:cs typeface="IBM Plex Sans"/>
                <a:sym typeface="IBM Plex Sans"/>
              </a:rPr>
              <a:t>2 RENTRÉES</a:t>
            </a:r>
            <a:endParaRPr lang="en-US" sz="1200" i="1" spc="4" dirty="0">
              <a:solidFill>
                <a:srgbClr val="231F20"/>
              </a:solidFill>
              <a:latin typeface="IBM Plex Sans Italics"/>
              <a:ea typeface="IBM Plex Sans Italics"/>
              <a:cs typeface="IBM Plex Sans Italics"/>
              <a:sym typeface="IBM Plex Sans Italics"/>
            </a:endParaRPr>
          </a:p>
        </p:txBody>
      </p:sp>
      <p:sp>
        <p:nvSpPr>
          <p:cNvPr id="53" name="TextBox 31">
            <a:extLst>
              <a:ext uri="{FF2B5EF4-FFF2-40B4-BE49-F238E27FC236}">
                <a16:creationId xmlns:a16="http://schemas.microsoft.com/office/drawing/2014/main" id="{63339F6C-44AA-C06C-C876-B9C66129B42B}"/>
              </a:ext>
            </a:extLst>
          </p:cNvPr>
          <p:cNvSpPr txBox="1"/>
          <p:nvPr/>
        </p:nvSpPr>
        <p:spPr>
          <a:xfrm>
            <a:off x="1252559" y="1505911"/>
            <a:ext cx="812873" cy="192938"/>
          </a:xfrm>
          <a:prstGeom prst="rect">
            <a:avLst/>
          </a:prstGeom>
        </p:spPr>
        <p:txBody>
          <a:bodyPr lIns="0" tIns="0" rIns="0" bIns="0" rtlCol="0" anchor="t">
            <a:spAutoFit/>
          </a:bodyPr>
          <a:lstStyle/>
          <a:p>
            <a:pPr>
              <a:lnSpc>
                <a:spcPts val="1614"/>
              </a:lnSpc>
            </a:pPr>
            <a:r>
              <a:rPr lang="en-US" sz="1200" i="1" spc="7" dirty="0">
                <a:solidFill>
                  <a:srgbClr val="231F20"/>
                </a:solidFill>
                <a:latin typeface="IBM Plex Sans Italics"/>
                <a:ea typeface="IBM Plex Sans Italics"/>
                <a:cs typeface="IBM Plex Sans Italics"/>
                <a:sym typeface="IBM Plex Sans Italics"/>
              </a:rPr>
              <a:t>Automne Printemps</a:t>
            </a:r>
            <a:endParaRPr lang="en-US" sz="1200" i="1" spc="4" dirty="0">
              <a:solidFill>
                <a:srgbClr val="231F20"/>
              </a:solidFill>
              <a:latin typeface="IBM Plex Sans Italics"/>
              <a:ea typeface="IBM Plex Sans Italics"/>
              <a:cs typeface="IBM Plex Sans Italics"/>
              <a:sym typeface="IBM Plex Sans Italics"/>
            </a:endParaRPr>
          </a:p>
        </p:txBody>
      </p:sp>
      <p:sp>
        <p:nvSpPr>
          <p:cNvPr id="55" name="TextBox 34">
            <a:extLst>
              <a:ext uri="{FF2B5EF4-FFF2-40B4-BE49-F238E27FC236}">
                <a16:creationId xmlns:a16="http://schemas.microsoft.com/office/drawing/2014/main" id="{7F360BAA-61BF-FE8B-0AC4-A991BC941086}"/>
              </a:ext>
            </a:extLst>
          </p:cNvPr>
          <p:cNvSpPr txBox="1"/>
          <p:nvPr/>
        </p:nvSpPr>
        <p:spPr>
          <a:xfrm>
            <a:off x="2467440" y="1508374"/>
            <a:ext cx="838811" cy="221792"/>
          </a:xfrm>
          <a:prstGeom prst="rect">
            <a:avLst/>
          </a:prstGeom>
        </p:spPr>
        <p:txBody>
          <a:bodyPr lIns="0" tIns="0" rIns="0" bIns="0" rtlCol="0" anchor="t">
            <a:spAutoFit/>
          </a:bodyPr>
          <a:lstStyle/>
          <a:p>
            <a:pPr>
              <a:lnSpc>
                <a:spcPts val="1908"/>
              </a:lnSpc>
            </a:pPr>
            <a:r>
              <a:rPr lang="en-US" sz="1200" i="1" spc="4" dirty="0" err="1">
                <a:solidFill>
                  <a:srgbClr val="231F20"/>
                </a:solidFill>
                <a:latin typeface="IBM Plex Sans Italics"/>
                <a:ea typeface="IBM Plex Sans Italics"/>
                <a:cs typeface="IBM Plex Sans Italics"/>
                <a:sym typeface="IBM Plex Sans Italics"/>
              </a:rPr>
              <a:t>Français et Anglais</a:t>
            </a:r>
            <a:r>
              <a:rPr lang="en-US" sz="1200" i="1" spc="4" dirty="0">
                <a:solidFill>
                  <a:srgbClr val="231F20"/>
                </a:solidFill>
                <a:latin typeface="IBM Plex Sans Italics"/>
                <a:ea typeface="IBM Plex Sans Italics"/>
                <a:cs typeface="IBM Plex Sans Italics"/>
                <a:sym typeface="IBM Plex Sans Italics"/>
              </a:rPr>
              <a:t/>
            </a:r>
          </a:p>
        </p:txBody>
      </p:sp>
      <p:sp>
        <p:nvSpPr>
          <p:cNvPr id="56" name="TextBox 53">
            <a:extLst>
              <a:ext uri="{FF2B5EF4-FFF2-40B4-BE49-F238E27FC236}">
                <a16:creationId xmlns:a16="http://schemas.microsoft.com/office/drawing/2014/main" id="{C7B0528E-AFDC-2B75-9630-CDE5B04D540C}"/>
              </a:ext>
            </a:extLst>
          </p:cNvPr>
          <p:cNvSpPr txBox="1"/>
          <p:nvPr/>
        </p:nvSpPr>
        <p:spPr>
          <a:xfrm>
            <a:off x="3909566" y="1257967"/>
            <a:ext cx="1091866" cy="212174"/>
          </a:xfrm>
          <a:prstGeom prst="rect">
            <a:avLst/>
          </a:prstGeom>
        </p:spPr>
        <p:txBody>
          <a:bodyPr lIns="0" tIns="0" rIns="0" bIns="0" rtlCol="0" anchor="t">
            <a:spAutoFit/>
          </a:bodyPr>
          <a:lstStyle/>
          <a:p>
            <a:pPr algn="just">
              <a:lnSpc>
                <a:spcPts val="1796"/>
              </a:lnSpc>
            </a:pPr>
            <a:r>
              <a:rPr lang="en-US" sz="1200" spc="4" dirty="0">
                <a:solidFill>
                  <a:srgbClr val="464395"/>
                </a:solidFill>
                <a:latin typeface="IBM Plex Sans"/>
                <a:ea typeface="IBM Plex Sans"/>
                <a:cs typeface="IBM Plex Sans"/>
                <a:sym typeface="IBM Plex Sans"/>
              </a:rPr>
              <a:t>STAGE</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pSp>
        <p:nvGrpSpPr>
          <p:cNvPr id="2" name="Group 2"/>
          <p:cNvGrpSpPr>
            <a:grpSpLocks noChangeAspect="1"/>
          </p:cNvGrpSpPr>
          <p:nvPr/>
        </p:nvGrpSpPr>
        <p:grpSpPr>
          <a:xfrm>
            <a:off x="1380363" y="4894745"/>
            <a:ext cx="762505" cy="679580"/>
            <a:chOff x="0" y="0"/>
            <a:chExt cx="762495" cy="679577"/>
          </a:xfrm>
        </p:grpSpPr>
        <p:sp>
          <p:nvSpPr>
            <p:cNvPr id="3" name="Freeform 3"/>
            <p:cNvSpPr/>
            <p:nvPr/>
          </p:nvSpPr>
          <p:spPr>
            <a:xfrm>
              <a:off x="63500" y="63500"/>
              <a:ext cx="635508" cy="552577"/>
            </a:xfrm>
            <a:custGeom>
              <a:avLst/>
              <a:gdLst/>
              <a:ahLst/>
              <a:cxnLst/>
              <a:rect l="l" t="t" r="r" b="b"/>
              <a:pathLst>
                <a:path w="635508" h="552577">
                  <a:moveTo>
                    <a:pt x="631698" y="290322"/>
                  </a:moveTo>
                  <a:lnTo>
                    <a:pt x="487045" y="538480"/>
                  </a:lnTo>
                  <a:cubicBezTo>
                    <a:pt x="481965" y="547243"/>
                    <a:pt x="472567" y="552577"/>
                    <a:pt x="462407" y="552577"/>
                  </a:cubicBezTo>
                  <a:lnTo>
                    <a:pt x="173101" y="552577"/>
                  </a:lnTo>
                  <a:cubicBezTo>
                    <a:pt x="162941" y="552577"/>
                    <a:pt x="153543" y="547243"/>
                    <a:pt x="148463" y="538480"/>
                  </a:cubicBezTo>
                  <a:lnTo>
                    <a:pt x="3810" y="290322"/>
                  </a:lnTo>
                  <a:cubicBezTo>
                    <a:pt x="-1270" y="281559"/>
                    <a:pt x="-1270" y="270891"/>
                    <a:pt x="3810" y="262128"/>
                  </a:cubicBezTo>
                  <a:lnTo>
                    <a:pt x="148463" y="14097"/>
                  </a:lnTo>
                  <a:cubicBezTo>
                    <a:pt x="153543" y="5334"/>
                    <a:pt x="162941" y="0"/>
                    <a:pt x="173101" y="0"/>
                  </a:cubicBezTo>
                  <a:lnTo>
                    <a:pt x="462407" y="0"/>
                  </a:lnTo>
                  <a:cubicBezTo>
                    <a:pt x="472567" y="0"/>
                    <a:pt x="481965" y="5334"/>
                    <a:pt x="487045" y="14097"/>
                  </a:cubicBezTo>
                  <a:lnTo>
                    <a:pt x="631698" y="262128"/>
                  </a:lnTo>
                  <a:cubicBezTo>
                    <a:pt x="636778" y="270891"/>
                    <a:pt x="636778" y="281559"/>
                    <a:pt x="631698" y="290322"/>
                  </a:cubicBezTo>
                </a:path>
              </a:pathLst>
            </a:custGeom>
            <a:solidFill>
              <a:srgbClr val="7DE314"/>
            </a:solidFill>
          </p:spPr>
          <p:txBody>
            <a:bodyPr/>
            <a:lstStyle/>
            <a:p>
              <a:endParaRPr lang="fr-FR"/>
            </a:p>
          </p:txBody>
        </p:sp>
        <p:sp>
          <p:nvSpPr>
            <p:cNvPr id="4" name="Freeform 4"/>
            <p:cNvSpPr/>
            <p:nvPr/>
          </p:nvSpPr>
          <p:spPr>
            <a:xfrm>
              <a:off x="260223" y="145923"/>
              <a:ext cx="438785" cy="470027"/>
            </a:xfrm>
            <a:custGeom>
              <a:avLst/>
              <a:gdLst/>
              <a:ahLst/>
              <a:cxnLst/>
              <a:rect l="l" t="t" r="r" b="b"/>
              <a:pathLst>
                <a:path w="438785" h="470027">
                  <a:moveTo>
                    <a:pt x="261239" y="0"/>
                  </a:moveTo>
                  <a:lnTo>
                    <a:pt x="366014" y="179705"/>
                  </a:lnTo>
                  <a:cubicBezTo>
                    <a:pt x="371094" y="188468"/>
                    <a:pt x="371094" y="199136"/>
                    <a:pt x="366014" y="207899"/>
                  </a:cubicBezTo>
                  <a:lnTo>
                    <a:pt x="255905" y="396875"/>
                  </a:lnTo>
                  <a:cubicBezTo>
                    <a:pt x="250825" y="405638"/>
                    <a:pt x="241427" y="410972"/>
                    <a:pt x="231267" y="410972"/>
                  </a:cubicBezTo>
                  <a:lnTo>
                    <a:pt x="10795" y="410972"/>
                  </a:lnTo>
                  <a:cubicBezTo>
                    <a:pt x="7112" y="410972"/>
                    <a:pt x="3429" y="410210"/>
                    <a:pt x="0" y="408813"/>
                  </a:cubicBezTo>
                  <a:lnTo>
                    <a:pt x="61849" y="470027"/>
                  </a:lnTo>
                  <a:lnTo>
                    <a:pt x="265684" y="470027"/>
                  </a:lnTo>
                  <a:cubicBezTo>
                    <a:pt x="275844" y="470027"/>
                    <a:pt x="285242" y="464693"/>
                    <a:pt x="290322" y="455930"/>
                  </a:cubicBezTo>
                  <a:lnTo>
                    <a:pt x="434975" y="208026"/>
                  </a:lnTo>
                  <a:cubicBezTo>
                    <a:pt x="437515" y="203708"/>
                    <a:pt x="438785" y="198755"/>
                    <a:pt x="438785" y="193929"/>
                  </a:cubicBezTo>
                  <a:lnTo>
                    <a:pt x="437515" y="184150"/>
                  </a:lnTo>
                  <a:lnTo>
                    <a:pt x="424434" y="161671"/>
                  </a:lnTo>
                  <a:close/>
                </a:path>
              </a:pathLst>
            </a:custGeom>
            <a:solidFill>
              <a:srgbClr val="3DC903"/>
            </a:solidFill>
          </p:spPr>
          <p:txBody>
            <a:bodyPr/>
            <a:lstStyle/>
            <a:p>
              <a:endParaRPr lang="fr-FR"/>
            </a:p>
          </p:txBody>
        </p:sp>
        <p:sp>
          <p:nvSpPr>
            <p:cNvPr id="5" name="Freeform 5"/>
            <p:cNvSpPr/>
            <p:nvPr/>
          </p:nvSpPr>
          <p:spPr>
            <a:xfrm>
              <a:off x="132461" y="122682"/>
              <a:ext cx="497459" cy="434213"/>
            </a:xfrm>
            <a:custGeom>
              <a:avLst/>
              <a:gdLst/>
              <a:ahLst/>
              <a:cxnLst/>
              <a:rect l="l" t="t" r="r" b="b"/>
              <a:pathLst>
                <a:path w="497459" h="434213">
                  <a:moveTo>
                    <a:pt x="493776" y="231140"/>
                  </a:moveTo>
                  <a:lnTo>
                    <a:pt x="383667" y="420116"/>
                  </a:lnTo>
                  <a:cubicBezTo>
                    <a:pt x="378587" y="428879"/>
                    <a:pt x="369189" y="434213"/>
                    <a:pt x="359029" y="434213"/>
                  </a:cubicBezTo>
                  <a:lnTo>
                    <a:pt x="138557" y="434213"/>
                  </a:lnTo>
                  <a:cubicBezTo>
                    <a:pt x="134747" y="434213"/>
                    <a:pt x="131191" y="433451"/>
                    <a:pt x="127762" y="432054"/>
                  </a:cubicBezTo>
                  <a:lnTo>
                    <a:pt x="127635" y="432054"/>
                  </a:lnTo>
                  <a:lnTo>
                    <a:pt x="117094" y="425577"/>
                  </a:lnTo>
                  <a:lnTo>
                    <a:pt x="3810" y="231140"/>
                  </a:lnTo>
                  <a:cubicBezTo>
                    <a:pt x="-1270" y="222377"/>
                    <a:pt x="-1270" y="211709"/>
                    <a:pt x="3810" y="202946"/>
                  </a:cubicBezTo>
                  <a:lnTo>
                    <a:pt x="113919" y="14097"/>
                  </a:lnTo>
                  <a:cubicBezTo>
                    <a:pt x="118999" y="5334"/>
                    <a:pt x="128397" y="0"/>
                    <a:pt x="138557" y="0"/>
                  </a:cubicBezTo>
                  <a:lnTo>
                    <a:pt x="358902" y="0"/>
                  </a:lnTo>
                  <a:cubicBezTo>
                    <a:pt x="369062" y="0"/>
                    <a:pt x="378460" y="5334"/>
                    <a:pt x="383540" y="14097"/>
                  </a:cubicBezTo>
                  <a:lnTo>
                    <a:pt x="493649" y="203073"/>
                  </a:lnTo>
                  <a:cubicBezTo>
                    <a:pt x="498729" y="211836"/>
                    <a:pt x="498729" y="222504"/>
                    <a:pt x="493649" y="231267"/>
                  </a:cubicBezTo>
                </a:path>
              </a:pathLst>
            </a:custGeom>
            <a:solidFill>
              <a:srgbClr val="FFFFFF"/>
            </a:solidFill>
          </p:spPr>
          <p:txBody>
            <a:bodyPr/>
            <a:lstStyle/>
            <a:p>
              <a:endParaRPr lang="fr-FR"/>
            </a:p>
          </p:txBody>
        </p:sp>
        <p:sp>
          <p:nvSpPr>
            <p:cNvPr id="6" name="Freeform 6"/>
            <p:cNvSpPr/>
            <p:nvPr/>
          </p:nvSpPr>
          <p:spPr>
            <a:xfrm>
              <a:off x="260477" y="267970"/>
              <a:ext cx="120396" cy="140081"/>
            </a:xfrm>
            <a:custGeom>
              <a:avLst/>
              <a:gdLst/>
              <a:ahLst/>
              <a:cxnLst/>
              <a:rect l="l" t="t" r="r" b="b"/>
              <a:pathLst>
                <a:path w="120396" h="140081">
                  <a:moveTo>
                    <a:pt x="120269" y="70231"/>
                  </a:moveTo>
                  <a:lnTo>
                    <a:pt x="115697" y="98298"/>
                  </a:lnTo>
                  <a:cubicBezTo>
                    <a:pt x="112649" y="106807"/>
                    <a:pt x="108458" y="114173"/>
                    <a:pt x="103124" y="120396"/>
                  </a:cubicBezTo>
                  <a:lnTo>
                    <a:pt x="91440" y="131445"/>
                  </a:lnTo>
                  <a:cubicBezTo>
                    <a:pt x="76708" y="138303"/>
                    <a:pt x="68707" y="140081"/>
                    <a:pt x="60198" y="140081"/>
                  </a:cubicBezTo>
                  <a:lnTo>
                    <a:pt x="43434" y="138430"/>
                  </a:lnTo>
                  <a:cubicBezTo>
                    <a:pt x="28829" y="131572"/>
                    <a:pt x="22479" y="126619"/>
                    <a:pt x="17145" y="120396"/>
                  </a:cubicBezTo>
                  <a:lnTo>
                    <a:pt x="4572" y="98298"/>
                  </a:lnTo>
                  <a:cubicBezTo>
                    <a:pt x="1524" y="89789"/>
                    <a:pt x="0" y="80391"/>
                    <a:pt x="0" y="70231"/>
                  </a:cubicBezTo>
                  <a:lnTo>
                    <a:pt x="4572" y="42164"/>
                  </a:lnTo>
                  <a:cubicBezTo>
                    <a:pt x="7620" y="33655"/>
                    <a:pt x="11811" y="26289"/>
                    <a:pt x="17145" y="20066"/>
                  </a:cubicBezTo>
                  <a:lnTo>
                    <a:pt x="28829" y="8890"/>
                  </a:lnTo>
                  <a:cubicBezTo>
                    <a:pt x="43434" y="1778"/>
                    <a:pt x="51435" y="0"/>
                    <a:pt x="60198" y="0"/>
                  </a:cubicBezTo>
                  <a:lnTo>
                    <a:pt x="76708" y="1778"/>
                  </a:lnTo>
                  <a:cubicBezTo>
                    <a:pt x="91440" y="8890"/>
                    <a:pt x="97790" y="13716"/>
                    <a:pt x="103251" y="19939"/>
                  </a:cubicBezTo>
                  <a:lnTo>
                    <a:pt x="115824" y="42037"/>
                  </a:lnTo>
                  <a:cubicBezTo>
                    <a:pt x="118872" y="50546"/>
                    <a:pt x="120396" y="59944"/>
                    <a:pt x="120396" y="70104"/>
                  </a:cubicBezTo>
                  <a:moveTo>
                    <a:pt x="88900" y="70104"/>
                  </a:moveTo>
                  <a:lnTo>
                    <a:pt x="88265" y="58293"/>
                  </a:lnTo>
                  <a:cubicBezTo>
                    <a:pt x="85471" y="48006"/>
                    <a:pt x="83439" y="43561"/>
                    <a:pt x="80899" y="39878"/>
                  </a:cubicBezTo>
                  <a:lnTo>
                    <a:pt x="75311" y="33401"/>
                  </a:lnTo>
                  <a:lnTo>
                    <a:pt x="64516" y="28448"/>
                  </a:lnTo>
                  <a:cubicBezTo>
                    <a:pt x="56007" y="28448"/>
                    <a:pt x="52070" y="29464"/>
                    <a:pt x="48514" y="31496"/>
                  </a:cubicBezTo>
                  <a:lnTo>
                    <a:pt x="42037" y="36322"/>
                  </a:lnTo>
                  <a:cubicBezTo>
                    <a:pt x="36957" y="43688"/>
                    <a:pt x="34925" y="48133"/>
                    <a:pt x="33528" y="53340"/>
                  </a:cubicBezTo>
                  <a:lnTo>
                    <a:pt x="31369" y="64135"/>
                  </a:lnTo>
                  <a:cubicBezTo>
                    <a:pt x="31369" y="76454"/>
                    <a:pt x="32004" y="82042"/>
                    <a:pt x="33528" y="87122"/>
                  </a:cubicBezTo>
                  <a:lnTo>
                    <a:pt x="36957" y="96520"/>
                  </a:lnTo>
                  <a:cubicBezTo>
                    <a:pt x="42037" y="103886"/>
                    <a:pt x="45085" y="106807"/>
                    <a:pt x="48641" y="108712"/>
                  </a:cubicBezTo>
                  <a:lnTo>
                    <a:pt x="56007" y="111760"/>
                  </a:lnTo>
                  <a:lnTo>
                    <a:pt x="68453" y="110744"/>
                  </a:lnTo>
                  <a:cubicBezTo>
                    <a:pt x="75438" y="106680"/>
                    <a:pt x="78486" y="103886"/>
                    <a:pt x="81026" y="100203"/>
                  </a:cubicBezTo>
                  <a:lnTo>
                    <a:pt x="85598" y="92075"/>
                  </a:lnTo>
                  <a:cubicBezTo>
                    <a:pt x="88392" y="81915"/>
                    <a:pt x="89027" y="76327"/>
                    <a:pt x="89027" y="70104"/>
                  </a:cubicBezTo>
                </a:path>
              </a:pathLst>
            </a:custGeom>
            <a:solidFill>
              <a:srgbClr val="7DE314"/>
            </a:solidFill>
          </p:spPr>
          <p:txBody>
            <a:bodyPr/>
            <a:lstStyle/>
            <a:p>
              <a:endParaRPr lang="fr-FR"/>
            </a:p>
          </p:txBody>
        </p:sp>
        <p:sp>
          <p:nvSpPr>
            <p:cNvPr id="7" name="Freeform 7"/>
            <p:cNvSpPr/>
            <p:nvPr/>
          </p:nvSpPr>
          <p:spPr>
            <a:xfrm>
              <a:off x="399034" y="273939"/>
              <a:ext cx="99187" cy="131953"/>
            </a:xfrm>
            <a:custGeom>
              <a:avLst/>
              <a:gdLst/>
              <a:ahLst/>
              <a:cxnLst/>
              <a:rect l="l" t="t" r="r" b="b"/>
              <a:pathLst>
                <a:path w="99187" h="131953">
                  <a:moveTo>
                    <a:pt x="99187" y="104013"/>
                  </a:moveTo>
                  <a:lnTo>
                    <a:pt x="99187" y="131953"/>
                  </a:lnTo>
                  <a:lnTo>
                    <a:pt x="4572" y="131953"/>
                  </a:lnTo>
                  <a:lnTo>
                    <a:pt x="4572" y="104013"/>
                  </a:lnTo>
                  <a:lnTo>
                    <a:pt x="37719" y="104013"/>
                  </a:lnTo>
                  <a:lnTo>
                    <a:pt x="37719" y="34036"/>
                  </a:lnTo>
                  <a:cubicBezTo>
                    <a:pt x="36322" y="35941"/>
                    <a:pt x="34036" y="37719"/>
                    <a:pt x="31115" y="39751"/>
                  </a:cubicBezTo>
                  <a:lnTo>
                    <a:pt x="24765" y="43434"/>
                  </a:lnTo>
                  <a:lnTo>
                    <a:pt x="13970" y="48260"/>
                  </a:lnTo>
                  <a:cubicBezTo>
                    <a:pt x="6350" y="50419"/>
                    <a:pt x="2921" y="50927"/>
                    <a:pt x="0" y="50927"/>
                  </a:cubicBezTo>
                  <a:lnTo>
                    <a:pt x="0" y="22098"/>
                  </a:lnTo>
                  <a:cubicBezTo>
                    <a:pt x="2794" y="22098"/>
                    <a:pt x="6223" y="21209"/>
                    <a:pt x="10287" y="19431"/>
                  </a:cubicBezTo>
                  <a:lnTo>
                    <a:pt x="18288" y="15494"/>
                  </a:lnTo>
                  <a:cubicBezTo>
                    <a:pt x="26035" y="10541"/>
                    <a:pt x="29464" y="8128"/>
                    <a:pt x="32258" y="5715"/>
                  </a:cubicBezTo>
                  <a:lnTo>
                    <a:pt x="36957" y="1397"/>
                  </a:lnTo>
                  <a:lnTo>
                    <a:pt x="69723" y="0"/>
                  </a:lnTo>
                  <a:lnTo>
                    <a:pt x="69723" y="103886"/>
                  </a:lnTo>
                  <a:close/>
                </a:path>
              </a:pathLst>
            </a:custGeom>
            <a:solidFill>
              <a:srgbClr val="7DE314"/>
            </a:solidFill>
          </p:spPr>
          <p:txBody>
            <a:bodyPr/>
            <a:lstStyle/>
            <a:p>
              <a:endParaRPr lang="fr-FR"/>
            </a:p>
          </p:txBody>
        </p:sp>
      </p:grpSp>
      <p:grpSp>
        <p:nvGrpSpPr>
          <p:cNvPr id="8" name="Group 8"/>
          <p:cNvGrpSpPr>
            <a:grpSpLocks noChangeAspect="1"/>
          </p:cNvGrpSpPr>
          <p:nvPr/>
        </p:nvGrpSpPr>
        <p:grpSpPr>
          <a:xfrm>
            <a:off x="3639750" y="4887516"/>
            <a:ext cx="762505" cy="686800"/>
            <a:chOff x="0" y="0"/>
            <a:chExt cx="762495" cy="686803"/>
          </a:xfrm>
        </p:grpSpPr>
        <p:sp>
          <p:nvSpPr>
            <p:cNvPr id="9" name="Freeform 9"/>
            <p:cNvSpPr/>
            <p:nvPr/>
          </p:nvSpPr>
          <p:spPr>
            <a:xfrm>
              <a:off x="63500" y="63500"/>
              <a:ext cx="635508" cy="559689"/>
            </a:xfrm>
            <a:custGeom>
              <a:avLst/>
              <a:gdLst/>
              <a:ahLst/>
              <a:cxnLst/>
              <a:rect l="l" t="t" r="r" b="b"/>
              <a:pathLst>
                <a:path w="635508" h="559689">
                  <a:moveTo>
                    <a:pt x="631698" y="294132"/>
                  </a:moveTo>
                  <a:lnTo>
                    <a:pt x="487045" y="545465"/>
                  </a:lnTo>
                  <a:cubicBezTo>
                    <a:pt x="481965" y="554355"/>
                    <a:pt x="472567" y="559689"/>
                    <a:pt x="462407" y="559689"/>
                  </a:cubicBezTo>
                  <a:lnTo>
                    <a:pt x="173101" y="559689"/>
                  </a:lnTo>
                  <a:cubicBezTo>
                    <a:pt x="162941" y="559689"/>
                    <a:pt x="153543" y="554228"/>
                    <a:pt x="148463" y="545465"/>
                  </a:cubicBezTo>
                  <a:lnTo>
                    <a:pt x="3810" y="294132"/>
                  </a:lnTo>
                  <a:cubicBezTo>
                    <a:pt x="-1270" y="285242"/>
                    <a:pt x="-1270" y="274447"/>
                    <a:pt x="3810" y="265557"/>
                  </a:cubicBezTo>
                  <a:lnTo>
                    <a:pt x="148463" y="14224"/>
                  </a:lnTo>
                  <a:cubicBezTo>
                    <a:pt x="153543" y="5334"/>
                    <a:pt x="162941" y="0"/>
                    <a:pt x="173101" y="0"/>
                  </a:cubicBezTo>
                  <a:lnTo>
                    <a:pt x="462407" y="0"/>
                  </a:lnTo>
                  <a:cubicBezTo>
                    <a:pt x="472567" y="0"/>
                    <a:pt x="481965" y="5461"/>
                    <a:pt x="487045" y="14224"/>
                  </a:cubicBezTo>
                  <a:lnTo>
                    <a:pt x="631698" y="265684"/>
                  </a:lnTo>
                  <a:cubicBezTo>
                    <a:pt x="636778" y="274574"/>
                    <a:pt x="636778" y="285369"/>
                    <a:pt x="631698" y="294259"/>
                  </a:cubicBezTo>
                </a:path>
              </a:pathLst>
            </a:custGeom>
            <a:solidFill>
              <a:srgbClr val="00CC9C"/>
            </a:solidFill>
          </p:spPr>
          <p:txBody>
            <a:bodyPr/>
            <a:lstStyle/>
            <a:p>
              <a:endParaRPr lang="fr-FR"/>
            </a:p>
          </p:txBody>
        </p:sp>
        <p:sp>
          <p:nvSpPr>
            <p:cNvPr id="10" name="Freeform 10"/>
            <p:cNvSpPr/>
            <p:nvPr/>
          </p:nvSpPr>
          <p:spPr>
            <a:xfrm>
              <a:off x="260223" y="147066"/>
              <a:ext cx="438785" cy="476123"/>
            </a:xfrm>
            <a:custGeom>
              <a:avLst/>
              <a:gdLst/>
              <a:ahLst/>
              <a:cxnLst/>
              <a:rect l="l" t="t" r="r" b="b"/>
              <a:pathLst>
                <a:path w="438785" h="476123">
                  <a:moveTo>
                    <a:pt x="261239" y="0"/>
                  </a:moveTo>
                  <a:lnTo>
                    <a:pt x="366014" y="182118"/>
                  </a:lnTo>
                  <a:cubicBezTo>
                    <a:pt x="371094" y="191008"/>
                    <a:pt x="371094" y="201803"/>
                    <a:pt x="366014" y="210693"/>
                  </a:cubicBezTo>
                  <a:lnTo>
                    <a:pt x="255905" y="402082"/>
                  </a:lnTo>
                  <a:cubicBezTo>
                    <a:pt x="250825" y="410972"/>
                    <a:pt x="241427" y="416306"/>
                    <a:pt x="231267" y="416306"/>
                  </a:cubicBezTo>
                  <a:lnTo>
                    <a:pt x="10795" y="416306"/>
                  </a:lnTo>
                  <a:cubicBezTo>
                    <a:pt x="7112" y="416306"/>
                    <a:pt x="3429" y="415544"/>
                    <a:pt x="0" y="414147"/>
                  </a:cubicBezTo>
                  <a:lnTo>
                    <a:pt x="61849" y="476123"/>
                  </a:lnTo>
                  <a:lnTo>
                    <a:pt x="265684" y="476123"/>
                  </a:lnTo>
                  <a:cubicBezTo>
                    <a:pt x="275844" y="476123"/>
                    <a:pt x="285242" y="470662"/>
                    <a:pt x="290322" y="461899"/>
                  </a:cubicBezTo>
                  <a:lnTo>
                    <a:pt x="434975" y="210566"/>
                  </a:lnTo>
                  <a:cubicBezTo>
                    <a:pt x="437515" y="206121"/>
                    <a:pt x="438785" y="201168"/>
                    <a:pt x="438785" y="196342"/>
                  </a:cubicBezTo>
                  <a:lnTo>
                    <a:pt x="437515" y="186436"/>
                  </a:lnTo>
                  <a:lnTo>
                    <a:pt x="424434" y="163576"/>
                  </a:lnTo>
                  <a:close/>
                </a:path>
              </a:pathLst>
            </a:custGeom>
            <a:solidFill>
              <a:srgbClr val="00A35E"/>
            </a:solidFill>
          </p:spPr>
          <p:txBody>
            <a:bodyPr/>
            <a:lstStyle/>
            <a:p>
              <a:endParaRPr lang="fr-FR"/>
            </a:p>
          </p:txBody>
        </p:sp>
        <p:sp>
          <p:nvSpPr>
            <p:cNvPr id="11" name="Freeform 11"/>
            <p:cNvSpPr/>
            <p:nvPr/>
          </p:nvSpPr>
          <p:spPr>
            <a:xfrm>
              <a:off x="132461" y="123444"/>
              <a:ext cx="497459" cy="439928"/>
            </a:xfrm>
            <a:custGeom>
              <a:avLst/>
              <a:gdLst/>
              <a:ahLst/>
              <a:cxnLst/>
              <a:rect l="l" t="t" r="r" b="b"/>
              <a:pathLst>
                <a:path w="497459" h="439928">
                  <a:moveTo>
                    <a:pt x="493776" y="234188"/>
                  </a:moveTo>
                  <a:lnTo>
                    <a:pt x="383667" y="425704"/>
                  </a:lnTo>
                  <a:cubicBezTo>
                    <a:pt x="378587" y="434594"/>
                    <a:pt x="369189" y="439928"/>
                    <a:pt x="359029" y="439928"/>
                  </a:cubicBezTo>
                  <a:lnTo>
                    <a:pt x="138557" y="439928"/>
                  </a:lnTo>
                  <a:cubicBezTo>
                    <a:pt x="134747" y="439928"/>
                    <a:pt x="131191" y="439166"/>
                    <a:pt x="127762" y="437769"/>
                  </a:cubicBezTo>
                  <a:lnTo>
                    <a:pt x="127635" y="437642"/>
                  </a:lnTo>
                  <a:lnTo>
                    <a:pt x="117094" y="431038"/>
                  </a:lnTo>
                  <a:lnTo>
                    <a:pt x="3810" y="234061"/>
                  </a:lnTo>
                  <a:cubicBezTo>
                    <a:pt x="-1270" y="225171"/>
                    <a:pt x="-1270" y="214376"/>
                    <a:pt x="3810" y="205486"/>
                  </a:cubicBezTo>
                  <a:lnTo>
                    <a:pt x="113919" y="14224"/>
                  </a:lnTo>
                  <a:cubicBezTo>
                    <a:pt x="118999" y="5334"/>
                    <a:pt x="128397" y="0"/>
                    <a:pt x="138557" y="0"/>
                  </a:cubicBezTo>
                  <a:lnTo>
                    <a:pt x="358902" y="0"/>
                  </a:lnTo>
                  <a:cubicBezTo>
                    <a:pt x="369062" y="0"/>
                    <a:pt x="378460" y="5461"/>
                    <a:pt x="383540" y="14224"/>
                  </a:cubicBezTo>
                  <a:lnTo>
                    <a:pt x="493649" y="205613"/>
                  </a:lnTo>
                  <a:cubicBezTo>
                    <a:pt x="498729" y="214503"/>
                    <a:pt x="498729" y="225298"/>
                    <a:pt x="493649" y="234188"/>
                  </a:cubicBezTo>
                </a:path>
              </a:pathLst>
            </a:custGeom>
            <a:solidFill>
              <a:srgbClr val="FFFFFF"/>
            </a:solidFill>
          </p:spPr>
          <p:txBody>
            <a:bodyPr/>
            <a:lstStyle/>
            <a:p>
              <a:endParaRPr lang="fr-FR"/>
            </a:p>
          </p:txBody>
        </p:sp>
        <p:sp>
          <p:nvSpPr>
            <p:cNvPr id="12" name="Freeform 12"/>
            <p:cNvSpPr/>
            <p:nvPr/>
          </p:nvSpPr>
          <p:spPr>
            <a:xfrm>
              <a:off x="260477" y="270510"/>
              <a:ext cx="120269" cy="142240"/>
            </a:xfrm>
            <a:custGeom>
              <a:avLst/>
              <a:gdLst/>
              <a:ahLst/>
              <a:cxnLst/>
              <a:rect l="l" t="t" r="r" b="b"/>
              <a:pathLst>
                <a:path w="120269" h="142240">
                  <a:moveTo>
                    <a:pt x="120269" y="71374"/>
                  </a:moveTo>
                  <a:lnTo>
                    <a:pt x="115697" y="99822"/>
                  </a:lnTo>
                  <a:cubicBezTo>
                    <a:pt x="112649" y="108458"/>
                    <a:pt x="108458" y="115951"/>
                    <a:pt x="103124" y="122301"/>
                  </a:cubicBezTo>
                  <a:lnTo>
                    <a:pt x="91440" y="133477"/>
                  </a:lnTo>
                  <a:cubicBezTo>
                    <a:pt x="76708" y="140462"/>
                    <a:pt x="68707" y="142240"/>
                    <a:pt x="60198" y="142240"/>
                  </a:cubicBezTo>
                  <a:lnTo>
                    <a:pt x="43434" y="140462"/>
                  </a:lnTo>
                  <a:cubicBezTo>
                    <a:pt x="28829" y="133477"/>
                    <a:pt x="22479" y="128524"/>
                    <a:pt x="17145" y="122174"/>
                  </a:cubicBezTo>
                  <a:lnTo>
                    <a:pt x="4572" y="99695"/>
                  </a:lnTo>
                  <a:cubicBezTo>
                    <a:pt x="1524" y="91059"/>
                    <a:pt x="0" y="81534"/>
                    <a:pt x="0" y="71247"/>
                  </a:cubicBezTo>
                  <a:lnTo>
                    <a:pt x="4572" y="42799"/>
                  </a:lnTo>
                  <a:cubicBezTo>
                    <a:pt x="7620" y="34163"/>
                    <a:pt x="11811" y="26670"/>
                    <a:pt x="17145" y="20320"/>
                  </a:cubicBezTo>
                  <a:lnTo>
                    <a:pt x="28829" y="9017"/>
                  </a:lnTo>
                  <a:cubicBezTo>
                    <a:pt x="43434" y="1905"/>
                    <a:pt x="51435" y="0"/>
                    <a:pt x="60071" y="0"/>
                  </a:cubicBezTo>
                  <a:lnTo>
                    <a:pt x="76581" y="1778"/>
                  </a:lnTo>
                  <a:cubicBezTo>
                    <a:pt x="91313" y="8890"/>
                    <a:pt x="97663" y="13843"/>
                    <a:pt x="103124" y="20193"/>
                  </a:cubicBezTo>
                  <a:lnTo>
                    <a:pt x="115697" y="42672"/>
                  </a:lnTo>
                  <a:cubicBezTo>
                    <a:pt x="118745" y="51308"/>
                    <a:pt x="120269" y="60833"/>
                    <a:pt x="120269" y="71120"/>
                  </a:cubicBezTo>
                  <a:moveTo>
                    <a:pt x="88773" y="71120"/>
                  </a:moveTo>
                  <a:lnTo>
                    <a:pt x="88011" y="59182"/>
                  </a:lnTo>
                  <a:cubicBezTo>
                    <a:pt x="85217" y="48768"/>
                    <a:pt x="83185" y="44196"/>
                    <a:pt x="80645" y="40513"/>
                  </a:cubicBezTo>
                  <a:lnTo>
                    <a:pt x="75057" y="33909"/>
                  </a:lnTo>
                  <a:lnTo>
                    <a:pt x="64262" y="28829"/>
                  </a:lnTo>
                  <a:cubicBezTo>
                    <a:pt x="55753" y="28829"/>
                    <a:pt x="51816" y="29845"/>
                    <a:pt x="48260" y="31877"/>
                  </a:cubicBezTo>
                  <a:lnTo>
                    <a:pt x="41783" y="36830"/>
                  </a:lnTo>
                  <a:cubicBezTo>
                    <a:pt x="36703" y="44323"/>
                    <a:pt x="34671" y="48768"/>
                    <a:pt x="33274" y="53975"/>
                  </a:cubicBezTo>
                  <a:lnTo>
                    <a:pt x="31115" y="64897"/>
                  </a:lnTo>
                  <a:cubicBezTo>
                    <a:pt x="31115" y="77343"/>
                    <a:pt x="31877" y="83058"/>
                    <a:pt x="33274" y="88138"/>
                  </a:cubicBezTo>
                  <a:lnTo>
                    <a:pt x="36703" y="97790"/>
                  </a:lnTo>
                  <a:cubicBezTo>
                    <a:pt x="41783" y="105283"/>
                    <a:pt x="44831" y="108204"/>
                    <a:pt x="48387" y="110236"/>
                  </a:cubicBezTo>
                  <a:lnTo>
                    <a:pt x="55753" y="113284"/>
                  </a:lnTo>
                  <a:lnTo>
                    <a:pt x="68199" y="112268"/>
                  </a:lnTo>
                  <a:cubicBezTo>
                    <a:pt x="75184" y="108204"/>
                    <a:pt x="78232" y="105283"/>
                    <a:pt x="80772" y="101600"/>
                  </a:cubicBezTo>
                  <a:lnTo>
                    <a:pt x="85344" y="93472"/>
                  </a:lnTo>
                  <a:cubicBezTo>
                    <a:pt x="88138" y="83185"/>
                    <a:pt x="88900" y="77470"/>
                    <a:pt x="88900" y="71247"/>
                  </a:cubicBezTo>
                </a:path>
              </a:pathLst>
            </a:custGeom>
            <a:solidFill>
              <a:srgbClr val="00CC9C"/>
            </a:solidFill>
          </p:spPr>
          <p:txBody>
            <a:bodyPr/>
            <a:lstStyle/>
            <a:p>
              <a:endParaRPr lang="fr-FR"/>
            </a:p>
          </p:txBody>
        </p:sp>
        <p:sp>
          <p:nvSpPr>
            <p:cNvPr id="13" name="Freeform 13"/>
            <p:cNvSpPr/>
            <p:nvPr/>
          </p:nvSpPr>
          <p:spPr>
            <a:xfrm>
              <a:off x="394716" y="274320"/>
              <a:ext cx="112395" cy="136144"/>
            </a:xfrm>
            <a:custGeom>
              <a:avLst/>
              <a:gdLst/>
              <a:ahLst/>
              <a:cxnLst/>
              <a:rect l="l" t="t" r="r" b="b"/>
              <a:pathLst>
                <a:path w="112395" h="136144">
                  <a:moveTo>
                    <a:pt x="0" y="136017"/>
                  </a:moveTo>
                  <a:lnTo>
                    <a:pt x="508" y="122682"/>
                  </a:lnTo>
                  <a:cubicBezTo>
                    <a:pt x="2667" y="111252"/>
                    <a:pt x="4572" y="106045"/>
                    <a:pt x="7366" y="101219"/>
                  </a:cubicBezTo>
                  <a:lnTo>
                    <a:pt x="13843" y="91821"/>
                  </a:lnTo>
                  <a:cubicBezTo>
                    <a:pt x="23368" y="83439"/>
                    <a:pt x="29337" y="79248"/>
                    <a:pt x="36703" y="75184"/>
                  </a:cubicBezTo>
                  <a:lnTo>
                    <a:pt x="48641" y="68707"/>
                  </a:lnTo>
                  <a:cubicBezTo>
                    <a:pt x="58420" y="63500"/>
                    <a:pt x="62484" y="61214"/>
                    <a:pt x="65786" y="58928"/>
                  </a:cubicBezTo>
                  <a:lnTo>
                    <a:pt x="71501" y="54483"/>
                  </a:lnTo>
                  <a:lnTo>
                    <a:pt x="75819" y="47371"/>
                  </a:lnTo>
                  <a:lnTo>
                    <a:pt x="73914" y="35687"/>
                  </a:lnTo>
                  <a:cubicBezTo>
                    <a:pt x="66421" y="28956"/>
                    <a:pt x="61087" y="27305"/>
                    <a:pt x="54102" y="27305"/>
                  </a:cubicBezTo>
                  <a:lnTo>
                    <a:pt x="46990" y="27813"/>
                  </a:lnTo>
                  <a:lnTo>
                    <a:pt x="37846" y="31242"/>
                  </a:lnTo>
                  <a:lnTo>
                    <a:pt x="29972" y="36576"/>
                  </a:lnTo>
                  <a:lnTo>
                    <a:pt x="23368" y="43053"/>
                  </a:lnTo>
                  <a:lnTo>
                    <a:pt x="1397" y="22225"/>
                  </a:lnTo>
                  <a:cubicBezTo>
                    <a:pt x="3429" y="20066"/>
                    <a:pt x="6350" y="17653"/>
                    <a:pt x="10033" y="15113"/>
                  </a:cubicBezTo>
                  <a:lnTo>
                    <a:pt x="18161" y="10160"/>
                  </a:lnTo>
                  <a:cubicBezTo>
                    <a:pt x="28194" y="5588"/>
                    <a:pt x="33909" y="3810"/>
                    <a:pt x="40005" y="2286"/>
                  </a:cubicBezTo>
                  <a:lnTo>
                    <a:pt x="52705" y="0"/>
                  </a:lnTo>
                  <a:cubicBezTo>
                    <a:pt x="67564" y="0"/>
                    <a:pt x="74676" y="1016"/>
                    <a:pt x="80899" y="2921"/>
                  </a:cubicBezTo>
                  <a:lnTo>
                    <a:pt x="92329" y="7620"/>
                  </a:lnTo>
                  <a:cubicBezTo>
                    <a:pt x="100838" y="14605"/>
                    <a:pt x="104140" y="18796"/>
                    <a:pt x="106426" y="23749"/>
                  </a:cubicBezTo>
                  <a:lnTo>
                    <a:pt x="109855" y="34036"/>
                  </a:lnTo>
                  <a:cubicBezTo>
                    <a:pt x="109855" y="45212"/>
                    <a:pt x="108839" y="50038"/>
                    <a:pt x="106807" y="54356"/>
                  </a:cubicBezTo>
                  <a:lnTo>
                    <a:pt x="102235" y="62357"/>
                  </a:lnTo>
                  <a:cubicBezTo>
                    <a:pt x="96012" y="68961"/>
                    <a:pt x="92583" y="71755"/>
                    <a:pt x="89027" y="74168"/>
                  </a:cubicBezTo>
                  <a:lnTo>
                    <a:pt x="81788" y="78740"/>
                  </a:lnTo>
                  <a:lnTo>
                    <a:pt x="72390" y="83947"/>
                  </a:lnTo>
                  <a:cubicBezTo>
                    <a:pt x="65278" y="88011"/>
                    <a:pt x="61722" y="90170"/>
                    <a:pt x="58166" y="92583"/>
                  </a:cubicBezTo>
                  <a:lnTo>
                    <a:pt x="51435" y="97536"/>
                  </a:lnTo>
                  <a:lnTo>
                    <a:pt x="43307" y="105283"/>
                  </a:lnTo>
                  <a:lnTo>
                    <a:pt x="112395" y="107823"/>
                  </a:lnTo>
                  <a:lnTo>
                    <a:pt x="112395" y="136144"/>
                  </a:lnTo>
                  <a:close/>
                </a:path>
              </a:pathLst>
            </a:custGeom>
            <a:solidFill>
              <a:srgbClr val="00CC9C"/>
            </a:solidFill>
          </p:spPr>
          <p:txBody>
            <a:bodyPr/>
            <a:lstStyle/>
            <a:p>
              <a:endParaRPr lang="fr-FR"/>
            </a:p>
          </p:txBody>
        </p:sp>
      </p:grpSp>
      <p:grpSp>
        <p:nvGrpSpPr>
          <p:cNvPr id="14" name="Group 14"/>
          <p:cNvGrpSpPr>
            <a:grpSpLocks noChangeAspect="1"/>
          </p:cNvGrpSpPr>
          <p:nvPr/>
        </p:nvGrpSpPr>
        <p:grpSpPr>
          <a:xfrm>
            <a:off x="0" y="2592886"/>
            <a:ext cx="7559993" cy="1642539"/>
            <a:chOff x="0" y="0"/>
            <a:chExt cx="7559992" cy="1642542"/>
          </a:xfrm>
        </p:grpSpPr>
        <p:sp>
          <p:nvSpPr>
            <p:cNvPr id="15" name="Freeform 15"/>
            <p:cNvSpPr/>
            <p:nvPr/>
          </p:nvSpPr>
          <p:spPr>
            <a:xfrm>
              <a:off x="0" y="0"/>
              <a:ext cx="7560056" cy="1642491"/>
            </a:xfrm>
            <a:custGeom>
              <a:avLst/>
              <a:gdLst/>
              <a:ahLst/>
              <a:cxnLst/>
              <a:rect l="l" t="t" r="r" b="b"/>
              <a:pathLst>
                <a:path w="7560056" h="1642491">
                  <a:moveTo>
                    <a:pt x="0" y="1642491"/>
                  </a:moveTo>
                  <a:lnTo>
                    <a:pt x="7560056" y="1642491"/>
                  </a:lnTo>
                  <a:lnTo>
                    <a:pt x="7560056" y="0"/>
                  </a:lnTo>
                  <a:lnTo>
                    <a:pt x="0" y="0"/>
                  </a:lnTo>
                  <a:close/>
                </a:path>
              </a:pathLst>
            </a:custGeom>
            <a:solidFill>
              <a:srgbClr val="1A1447"/>
            </a:solidFill>
          </p:spPr>
          <p:txBody>
            <a:bodyPr/>
            <a:lstStyle/>
            <a:p>
              <a:endParaRPr lang="fr-FR"/>
            </a:p>
          </p:txBody>
        </p:sp>
      </p:grpSp>
      <p:grpSp>
        <p:nvGrpSpPr>
          <p:cNvPr id="16" name="Group 16"/>
          <p:cNvGrpSpPr>
            <a:grpSpLocks noChangeAspect="1"/>
          </p:cNvGrpSpPr>
          <p:nvPr/>
        </p:nvGrpSpPr>
        <p:grpSpPr>
          <a:xfrm>
            <a:off x="5653192" y="4880277"/>
            <a:ext cx="762505" cy="694058"/>
            <a:chOff x="0" y="0"/>
            <a:chExt cx="762495" cy="694055"/>
          </a:xfrm>
        </p:grpSpPr>
        <p:sp>
          <p:nvSpPr>
            <p:cNvPr id="17" name="Freeform 17"/>
            <p:cNvSpPr/>
            <p:nvPr/>
          </p:nvSpPr>
          <p:spPr>
            <a:xfrm>
              <a:off x="63500" y="63500"/>
              <a:ext cx="635508" cy="567055"/>
            </a:xfrm>
            <a:custGeom>
              <a:avLst/>
              <a:gdLst/>
              <a:ahLst/>
              <a:cxnLst/>
              <a:rect l="l" t="t" r="r" b="b"/>
              <a:pathLst>
                <a:path w="635508" h="567055">
                  <a:moveTo>
                    <a:pt x="631698" y="297942"/>
                  </a:moveTo>
                  <a:lnTo>
                    <a:pt x="487045" y="552577"/>
                  </a:lnTo>
                  <a:cubicBezTo>
                    <a:pt x="481965" y="561594"/>
                    <a:pt x="472567" y="567055"/>
                    <a:pt x="462407" y="567055"/>
                  </a:cubicBezTo>
                  <a:lnTo>
                    <a:pt x="173101" y="567055"/>
                  </a:lnTo>
                  <a:cubicBezTo>
                    <a:pt x="162941" y="567055"/>
                    <a:pt x="153543" y="561594"/>
                    <a:pt x="148463" y="552577"/>
                  </a:cubicBezTo>
                  <a:lnTo>
                    <a:pt x="3810" y="297942"/>
                  </a:lnTo>
                  <a:cubicBezTo>
                    <a:pt x="-1270" y="288925"/>
                    <a:pt x="-1270" y="278003"/>
                    <a:pt x="3810" y="268986"/>
                  </a:cubicBezTo>
                  <a:lnTo>
                    <a:pt x="148463" y="14478"/>
                  </a:lnTo>
                  <a:cubicBezTo>
                    <a:pt x="153543" y="5461"/>
                    <a:pt x="162941" y="0"/>
                    <a:pt x="173101" y="0"/>
                  </a:cubicBezTo>
                  <a:lnTo>
                    <a:pt x="462407" y="0"/>
                  </a:lnTo>
                  <a:cubicBezTo>
                    <a:pt x="472567" y="0"/>
                    <a:pt x="481965" y="5461"/>
                    <a:pt x="487045" y="14478"/>
                  </a:cubicBezTo>
                  <a:lnTo>
                    <a:pt x="631698" y="269113"/>
                  </a:lnTo>
                  <a:cubicBezTo>
                    <a:pt x="636778" y="278130"/>
                    <a:pt x="636778" y="289052"/>
                    <a:pt x="631698" y="298069"/>
                  </a:cubicBezTo>
                </a:path>
              </a:pathLst>
            </a:custGeom>
            <a:solidFill>
              <a:srgbClr val="14A1BF"/>
            </a:solidFill>
          </p:spPr>
          <p:txBody>
            <a:bodyPr/>
            <a:lstStyle/>
            <a:p>
              <a:endParaRPr lang="fr-FR"/>
            </a:p>
          </p:txBody>
        </p:sp>
        <p:sp>
          <p:nvSpPr>
            <p:cNvPr id="18" name="Freeform 18"/>
            <p:cNvSpPr/>
            <p:nvPr/>
          </p:nvSpPr>
          <p:spPr>
            <a:xfrm>
              <a:off x="260350" y="148082"/>
              <a:ext cx="438658" cy="482473"/>
            </a:xfrm>
            <a:custGeom>
              <a:avLst/>
              <a:gdLst/>
              <a:ahLst/>
              <a:cxnLst/>
              <a:rect l="l" t="t" r="r" b="b"/>
              <a:pathLst>
                <a:path w="438658" h="482473">
                  <a:moveTo>
                    <a:pt x="261112" y="0"/>
                  </a:moveTo>
                  <a:lnTo>
                    <a:pt x="365887" y="184404"/>
                  </a:lnTo>
                  <a:cubicBezTo>
                    <a:pt x="370967" y="193421"/>
                    <a:pt x="370967" y="204343"/>
                    <a:pt x="365887" y="213360"/>
                  </a:cubicBezTo>
                  <a:lnTo>
                    <a:pt x="255778" y="407289"/>
                  </a:lnTo>
                  <a:cubicBezTo>
                    <a:pt x="250698" y="416306"/>
                    <a:pt x="241300" y="421767"/>
                    <a:pt x="231140" y="421767"/>
                  </a:cubicBezTo>
                  <a:lnTo>
                    <a:pt x="10795" y="421767"/>
                  </a:lnTo>
                  <a:cubicBezTo>
                    <a:pt x="6985" y="421767"/>
                    <a:pt x="3429" y="421005"/>
                    <a:pt x="0" y="419608"/>
                  </a:cubicBezTo>
                  <a:lnTo>
                    <a:pt x="61849" y="482473"/>
                  </a:lnTo>
                  <a:lnTo>
                    <a:pt x="265557" y="482473"/>
                  </a:lnTo>
                  <a:cubicBezTo>
                    <a:pt x="275717" y="482473"/>
                    <a:pt x="285115" y="477012"/>
                    <a:pt x="290195" y="467995"/>
                  </a:cubicBezTo>
                  <a:lnTo>
                    <a:pt x="434848" y="213360"/>
                  </a:lnTo>
                  <a:cubicBezTo>
                    <a:pt x="437388" y="208915"/>
                    <a:pt x="438658" y="203835"/>
                    <a:pt x="438658" y="198882"/>
                  </a:cubicBezTo>
                  <a:lnTo>
                    <a:pt x="437388" y="188849"/>
                  </a:lnTo>
                  <a:lnTo>
                    <a:pt x="424307" y="165735"/>
                  </a:lnTo>
                  <a:close/>
                </a:path>
              </a:pathLst>
            </a:custGeom>
            <a:solidFill>
              <a:srgbClr val="036391"/>
            </a:solidFill>
          </p:spPr>
          <p:txBody>
            <a:bodyPr/>
            <a:lstStyle/>
            <a:p>
              <a:endParaRPr lang="fr-FR"/>
            </a:p>
          </p:txBody>
        </p:sp>
        <p:sp>
          <p:nvSpPr>
            <p:cNvPr id="19" name="Freeform 19"/>
            <p:cNvSpPr/>
            <p:nvPr/>
          </p:nvSpPr>
          <p:spPr>
            <a:xfrm>
              <a:off x="132461" y="124206"/>
              <a:ext cx="497459" cy="445643"/>
            </a:xfrm>
            <a:custGeom>
              <a:avLst/>
              <a:gdLst/>
              <a:ahLst/>
              <a:cxnLst/>
              <a:rect l="l" t="t" r="r" b="b"/>
              <a:pathLst>
                <a:path w="497459" h="445643">
                  <a:moveTo>
                    <a:pt x="493776" y="237236"/>
                  </a:moveTo>
                  <a:lnTo>
                    <a:pt x="383667" y="431165"/>
                  </a:lnTo>
                  <a:cubicBezTo>
                    <a:pt x="378587" y="440182"/>
                    <a:pt x="369189" y="445643"/>
                    <a:pt x="359029" y="445643"/>
                  </a:cubicBezTo>
                  <a:lnTo>
                    <a:pt x="138557" y="445643"/>
                  </a:lnTo>
                  <a:cubicBezTo>
                    <a:pt x="134747" y="445643"/>
                    <a:pt x="131191" y="444881"/>
                    <a:pt x="127762" y="443484"/>
                  </a:cubicBezTo>
                  <a:lnTo>
                    <a:pt x="127635" y="443357"/>
                  </a:lnTo>
                  <a:lnTo>
                    <a:pt x="117094" y="436753"/>
                  </a:lnTo>
                  <a:lnTo>
                    <a:pt x="3810" y="237236"/>
                  </a:lnTo>
                  <a:cubicBezTo>
                    <a:pt x="-1270" y="228219"/>
                    <a:pt x="-1270" y="217297"/>
                    <a:pt x="3810" y="208280"/>
                  </a:cubicBezTo>
                  <a:lnTo>
                    <a:pt x="113919" y="14478"/>
                  </a:lnTo>
                  <a:cubicBezTo>
                    <a:pt x="118999" y="5461"/>
                    <a:pt x="128397" y="0"/>
                    <a:pt x="138557" y="0"/>
                  </a:cubicBezTo>
                  <a:lnTo>
                    <a:pt x="358902" y="0"/>
                  </a:lnTo>
                  <a:cubicBezTo>
                    <a:pt x="369062" y="0"/>
                    <a:pt x="378460" y="5461"/>
                    <a:pt x="383540" y="14478"/>
                  </a:cubicBezTo>
                  <a:lnTo>
                    <a:pt x="493649" y="208407"/>
                  </a:lnTo>
                  <a:cubicBezTo>
                    <a:pt x="498729" y="217424"/>
                    <a:pt x="498729" y="228346"/>
                    <a:pt x="493649" y="237363"/>
                  </a:cubicBezTo>
                </a:path>
              </a:pathLst>
            </a:custGeom>
            <a:solidFill>
              <a:srgbClr val="FFFFFF"/>
            </a:solidFill>
          </p:spPr>
          <p:txBody>
            <a:bodyPr/>
            <a:lstStyle/>
            <a:p>
              <a:endParaRPr lang="fr-FR"/>
            </a:p>
          </p:txBody>
        </p:sp>
        <p:sp>
          <p:nvSpPr>
            <p:cNvPr id="20" name="Freeform 20"/>
            <p:cNvSpPr/>
            <p:nvPr/>
          </p:nvSpPr>
          <p:spPr>
            <a:xfrm>
              <a:off x="260477" y="273431"/>
              <a:ext cx="120269" cy="143764"/>
            </a:xfrm>
            <a:custGeom>
              <a:avLst/>
              <a:gdLst/>
              <a:ahLst/>
              <a:cxnLst/>
              <a:rect l="l" t="t" r="r" b="b"/>
              <a:pathLst>
                <a:path w="120269" h="143764">
                  <a:moveTo>
                    <a:pt x="120269" y="72009"/>
                  </a:moveTo>
                  <a:lnTo>
                    <a:pt x="115697" y="100838"/>
                  </a:lnTo>
                  <a:cubicBezTo>
                    <a:pt x="112649" y="109601"/>
                    <a:pt x="108458" y="117221"/>
                    <a:pt x="103124" y="123571"/>
                  </a:cubicBezTo>
                  <a:lnTo>
                    <a:pt x="91440" y="134874"/>
                  </a:lnTo>
                  <a:cubicBezTo>
                    <a:pt x="76708" y="141986"/>
                    <a:pt x="68707" y="143764"/>
                    <a:pt x="60198" y="143764"/>
                  </a:cubicBezTo>
                  <a:lnTo>
                    <a:pt x="43434" y="141986"/>
                  </a:lnTo>
                  <a:cubicBezTo>
                    <a:pt x="28829" y="134874"/>
                    <a:pt x="22479" y="129921"/>
                    <a:pt x="17145" y="123571"/>
                  </a:cubicBezTo>
                  <a:lnTo>
                    <a:pt x="4572" y="100838"/>
                  </a:lnTo>
                  <a:cubicBezTo>
                    <a:pt x="1524" y="92075"/>
                    <a:pt x="0" y="82550"/>
                    <a:pt x="0" y="72009"/>
                  </a:cubicBezTo>
                  <a:lnTo>
                    <a:pt x="4572" y="43180"/>
                  </a:lnTo>
                  <a:cubicBezTo>
                    <a:pt x="7620" y="34417"/>
                    <a:pt x="11811" y="26797"/>
                    <a:pt x="17145" y="20447"/>
                  </a:cubicBezTo>
                  <a:lnTo>
                    <a:pt x="28829" y="9017"/>
                  </a:lnTo>
                  <a:cubicBezTo>
                    <a:pt x="43434" y="1778"/>
                    <a:pt x="51435" y="0"/>
                    <a:pt x="60071" y="0"/>
                  </a:cubicBezTo>
                  <a:lnTo>
                    <a:pt x="76581" y="1778"/>
                  </a:lnTo>
                  <a:cubicBezTo>
                    <a:pt x="91313" y="9017"/>
                    <a:pt x="97663" y="14097"/>
                    <a:pt x="103124" y="20447"/>
                  </a:cubicBezTo>
                  <a:lnTo>
                    <a:pt x="115697" y="43180"/>
                  </a:lnTo>
                  <a:cubicBezTo>
                    <a:pt x="118745" y="51943"/>
                    <a:pt x="120269" y="61468"/>
                    <a:pt x="120269" y="72009"/>
                  </a:cubicBezTo>
                  <a:moveTo>
                    <a:pt x="88773" y="72009"/>
                  </a:moveTo>
                  <a:lnTo>
                    <a:pt x="88011" y="59944"/>
                  </a:lnTo>
                  <a:cubicBezTo>
                    <a:pt x="85217" y="49403"/>
                    <a:pt x="83185" y="44831"/>
                    <a:pt x="80645" y="41021"/>
                  </a:cubicBezTo>
                  <a:lnTo>
                    <a:pt x="75057" y="34290"/>
                  </a:lnTo>
                  <a:lnTo>
                    <a:pt x="64262" y="29210"/>
                  </a:lnTo>
                  <a:cubicBezTo>
                    <a:pt x="55753" y="29210"/>
                    <a:pt x="51816" y="30226"/>
                    <a:pt x="48260" y="32258"/>
                  </a:cubicBezTo>
                  <a:lnTo>
                    <a:pt x="41783" y="37211"/>
                  </a:lnTo>
                  <a:cubicBezTo>
                    <a:pt x="36703" y="44831"/>
                    <a:pt x="34671" y="49276"/>
                    <a:pt x="33274" y="54610"/>
                  </a:cubicBezTo>
                  <a:lnTo>
                    <a:pt x="31115" y="65659"/>
                  </a:lnTo>
                  <a:cubicBezTo>
                    <a:pt x="31115" y="78232"/>
                    <a:pt x="31877" y="84074"/>
                    <a:pt x="33274" y="89281"/>
                  </a:cubicBezTo>
                  <a:lnTo>
                    <a:pt x="36703" y="99060"/>
                  </a:lnTo>
                  <a:cubicBezTo>
                    <a:pt x="41783" y="106680"/>
                    <a:pt x="44831" y="109601"/>
                    <a:pt x="48387" y="111633"/>
                  </a:cubicBezTo>
                  <a:lnTo>
                    <a:pt x="55753" y="114681"/>
                  </a:lnTo>
                  <a:lnTo>
                    <a:pt x="68199" y="113665"/>
                  </a:lnTo>
                  <a:cubicBezTo>
                    <a:pt x="75184" y="109601"/>
                    <a:pt x="78232" y="106680"/>
                    <a:pt x="80772" y="102870"/>
                  </a:cubicBezTo>
                  <a:lnTo>
                    <a:pt x="85344" y="94615"/>
                  </a:lnTo>
                  <a:cubicBezTo>
                    <a:pt x="88138" y="84201"/>
                    <a:pt x="88900" y="78486"/>
                    <a:pt x="88900" y="72136"/>
                  </a:cubicBezTo>
                </a:path>
              </a:pathLst>
            </a:custGeom>
            <a:solidFill>
              <a:srgbClr val="14A1BF"/>
            </a:solidFill>
          </p:spPr>
          <p:txBody>
            <a:bodyPr/>
            <a:lstStyle/>
            <a:p>
              <a:endParaRPr lang="fr-FR"/>
            </a:p>
          </p:txBody>
        </p:sp>
        <p:sp>
          <p:nvSpPr>
            <p:cNvPr id="21" name="Freeform 21"/>
            <p:cNvSpPr/>
            <p:nvPr/>
          </p:nvSpPr>
          <p:spPr>
            <a:xfrm>
              <a:off x="388620" y="278638"/>
              <a:ext cx="114681" cy="170815"/>
            </a:xfrm>
            <a:custGeom>
              <a:avLst/>
              <a:gdLst/>
              <a:ahLst/>
              <a:cxnLst/>
              <a:rect l="l" t="t" r="r" b="b"/>
              <a:pathLst>
                <a:path w="114681" h="170815">
                  <a:moveTo>
                    <a:pt x="82296" y="80264"/>
                  </a:moveTo>
                  <a:cubicBezTo>
                    <a:pt x="91948" y="82042"/>
                    <a:pt x="99695" y="86741"/>
                    <a:pt x="105664" y="94361"/>
                  </a:cubicBezTo>
                  <a:cubicBezTo>
                    <a:pt x="111633" y="101981"/>
                    <a:pt x="114681" y="111379"/>
                    <a:pt x="114681" y="122428"/>
                  </a:cubicBezTo>
                  <a:lnTo>
                    <a:pt x="113284" y="136525"/>
                  </a:lnTo>
                  <a:cubicBezTo>
                    <a:pt x="107569" y="148463"/>
                    <a:pt x="103505" y="153670"/>
                    <a:pt x="98298" y="157734"/>
                  </a:cubicBezTo>
                  <a:lnTo>
                    <a:pt x="86741" y="165100"/>
                  </a:lnTo>
                  <a:cubicBezTo>
                    <a:pt x="71882" y="169672"/>
                    <a:pt x="63500" y="170815"/>
                    <a:pt x="54102" y="170815"/>
                  </a:cubicBezTo>
                  <a:lnTo>
                    <a:pt x="22733" y="164973"/>
                  </a:lnTo>
                  <a:cubicBezTo>
                    <a:pt x="13589" y="161163"/>
                    <a:pt x="6096" y="155448"/>
                    <a:pt x="0" y="148082"/>
                  </a:cubicBezTo>
                  <a:lnTo>
                    <a:pt x="17653" y="125603"/>
                  </a:lnTo>
                  <a:cubicBezTo>
                    <a:pt x="21717" y="130810"/>
                    <a:pt x="26543" y="134874"/>
                    <a:pt x="32131" y="137668"/>
                  </a:cubicBezTo>
                  <a:lnTo>
                    <a:pt x="44704" y="141986"/>
                  </a:lnTo>
                  <a:cubicBezTo>
                    <a:pt x="62611" y="141986"/>
                    <a:pt x="69850" y="140081"/>
                    <a:pt x="74803" y="136271"/>
                  </a:cubicBezTo>
                  <a:lnTo>
                    <a:pt x="82296" y="126619"/>
                  </a:lnTo>
                  <a:cubicBezTo>
                    <a:pt x="82296" y="110490"/>
                    <a:pt x="79375" y="104140"/>
                    <a:pt x="73660" y="99822"/>
                  </a:cubicBezTo>
                  <a:cubicBezTo>
                    <a:pt x="67945" y="95504"/>
                    <a:pt x="59182" y="93218"/>
                    <a:pt x="47498" y="93218"/>
                  </a:cubicBezTo>
                  <a:lnTo>
                    <a:pt x="41021" y="93218"/>
                  </a:lnTo>
                  <a:lnTo>
                    <a:pt x="41021" y="69723"/>
                  </a:lnTo>
                  <a:lnTo>
                    <a:pt x="48260" y="69723"/>
                  </a:lnTo>
                  <a:cubicBezTo>
                    <a:pt x="57912" y="69723"/>
                    <a:pt x="65405" y="67564"/>
                    <a:pt x="70612" y="63246"/>
                  </a:cubicBezTo>
                  <a:lnTo>
                    <a:pt x="78486" y="53340"/>
                  </a:lnTo>
                  <a:cubicBezTo>
                    <a:pt x="78486" y="40132"/>
                    <a:pt x="76327" y="35306"/>
                    <a:pt x="72009" y="32131"/>
                  </a:cubicBezTo>
                  <a:lnTo>
                    <a:pt x="61976" y="27432"/>
                  </a:lnTo>
                  <a:cubicBezTo>
                    <a:pt x="47879" y="27432"/>
                    <a:pt x="41402" y="29083"/>
                    <a:pt x="35687" y="32385"/>
                  </a:cubicBezTo>
                  <a:lnTo>
                    <a:pt x="25400" y="40386"/>
                  </a:lnTo>
                  <a:lnTo>
                    <a:pt x="2286" y="24130"/>
                  </a:lnTo>
                  <a:cubicBezTo>
                    <a:pt x="4572" y="20447"/>
                    <a:pt x="7747" y="17272"/>
                    <a:pt x="11557" y="14351"/>
                  </a:cubicBezTo>
                  <a:lnTo>
                    <a:pt x="19812" y="8890"/>
                  </a:lnTo>
                  <a:cubicBezTo>
                    <a:pt x="29591" y="4572"/>
                    <a:pt x="34925" y="2921"/>
                    <a:pt x="40640" y="1778"/>
                  </a:cubicBezTo>
                  <a:lnTo>
                    <a:pt x="52324" y="0"/>
                  </a:lnTo>
                  <a:cubicBezTo>
                    <a:pt x="66294" y="0"/>
                    <a:pt x="73533" y="1016"/>
                    <a:pt x="80010" y="3048"/>
                  </a:cubicBezTo>
                  <a:lnTo>
                    <a:pt x="92202" y="8001"/>
                  </a:lnTo>
                  <a:cubicBezTo>
                    <a:pt x="101727" y="15240"/>
                    <a:pt x="105283" y="19685"/>
                    <a:pt x="107950" y="24765"/>
                  </a:cubicBezTo>
                  <a:lnTo>
                    <a:pt x="111760" y="35687"/>
                  </a:lnTo>
                  <a:cubicBezTo>
                    <a:pt x="111760" y="46736"/>
                    <a:pt x="110998" y="51181"/>
                    <a:pt x="109601" y="55499"/>
                  </a:cubicBezTo>
                  <a:lnTo>
                    <a:pt x="106172" y="63627"/>
                  </a:lnTo>
                  <a:cubicBezTo>
                    <a:pt x="100838" y="70612"/>
                    <a:pt x="97790" y="73533"/>
                    <a:pt x="94107" y="75819"/>
                  </a:cubicBezTo>
                  <a:lnTo>
                    <a:pt x="86487" y="79756"/>
                  </a:lnTo>
                </a:path>
              </a:pathLst>
            </a:custGeom>
            <a:solidFill>
              <a:srgbClr val="14A1BF"/>
            </a:solidFill>
          </p:spPr>
          <p:txBody>
            <a:bodyPr/>
            <a:lstStyle/>
            <a:p>
              <a:endParaRPr lang="fr-FR"/>
            </a:p>
          </p:txBody>
        </p:sp>
      </p:grpSp>
      <p:grpSp>
        <p:nvGrpSpPr>
          <p:cNvPr id="22" name="Group 22"/>
          <p:cNvGrpSpPr>
            <a:grpSpLocks noChangeAspect="1"/>
          </p:cNvGrpSpPr>
          <p:nvPr/>
        </p:nvGrpSpPr>
        <p:grpSpPr>
          <a:xfrm>
            <a:off x="623635" y="305124"/>
            <a:ext cx="6466446" cy="1976704"/>
            <a:chOff x="0" y="0"/>
            <a:chExt cx="6466446" cy="1976704"/>
          </a:xfrm>
        </p:grpSpPr>
        <p:sp>
          <p:nvSpPr>
            <p:cNvPr id="23" name="Freeform 23"/>
            <p:cNvSpPr/>
            <p:nvPr/>
          </p:nvSpPr>
          <p:spPr>
            <a:xfrm>
              <a:off x="63500" y="381000"/>
              <a:ext cx="6053328" cy="1532255"/>
            </a:xfrm>
            <a:custGeom>
              <a:avLst/>
              <a:gdLst/>
              <a:ahLst/>
              <a:cxnLst/>
              <a:rect l="l" t="t" r="r" b="b"/>
              <a:pathLst>
                <a:path w="6053328" h="1532255">
                  <a:moveTo>
                    <a:pt x="12700" y="1506855"/>
                  </a:moveTo>
                  <a:lnTo>
                    <a:pt x="6040628" y="1506855"/>
                  </a:lnTo>
                  <a:lnTo>
                    <a:pt x="6040628" y="1519555"/>
                  </a:lnTo>
                  <a:lnTo>
                    <a:pt x="6027928" y="1519555"/>
                  </a:lnTo>
                  <a:lnTo>
                    <a:pt x="6027928" y="12700"/>
                  </a:lnTo>
                  <a:lnTo>
                    <a:pt x="6040628" y="12700"/>
                  </a:lnTo>
                  <a:lnTo>
                    <a:pt x="6040628" y="25400"/>
                  </a:lnTo>
                  <a:lnTo>
                    <a:pt x="12700" y="25400"/>
                  </a:lnTo>
                  <a:lnTo>
                    <a:pt x="12700" y="12700"/>
                  </a:lnTo>
                  <a:lnTo>
                    <a:pt x="25400" y="12700"/>
                  </a:lnTo>
                  <a:lnTo>
                    <a:pt x="25400" y="1519555"/>
                  </a:lnTo>
                  <a:lnTo>
                    <a:pt x="12700" y="1519555"/>
                  </a:lnTo>
                  <a:lnTo>
                    <a:pt x="12700" y="1506855"/>
                  </a:lnTo>
                  <a:moveTo>
                    <a:pt x="12700" y="1532255"/>
                  </a:moveTo>
                  <a:lnTo>
                    <a:pt x="0" y="1532255"/>
                  </a:lnTo>
                  <a:lnTo>
                    <a:pt x="0" y="0"/>
                  </a:lnTo>
                  <a:lnTo>
                    <a:pt x="6053328" y="0"/>
                  </a:lnTo>
                  <a:lnTo>
                    <a:pt x="6053328" y="1532255"/>
                  </a:lnTo>
                  <a:lnTo>
                    <a:pt x="12700" y="1532255"/>
                  </a:lnTo>
                  <a:close/>
                </a:path>
              </a:pathLst>
            </a:custGeom>
            <a:solidFill>
              <a:srgbClr val="1A1447"/>
            </a:solidFill>
          </p:spPr>
          <p:txBody>
            <a:bodyPr/>
            <a:lstStyle/>
            <a:p>
              <a:endParaRPr lang="fr-FR"/>
            </a:p>
          </p:txBody>
        </p:sp>
        <p:sp>
          <p:nvSpPr>
            <p:cNvPr id="24" name="Freeform 24"/>
            <p:cNvSpPr/>
            <p:nvPr/>
          </p:nvSpPr>
          <p:spPr>
            <a:xfrm>
              <a:off x="559435" y="179451"/>
              <a:ext cx="1947672" cy="416433"/>
            </a:xfrm>
            <a:custGeom>
              <a:avLst/>
              <a:gdLst/>
              <a:ahLst/>
              <a:cxnLst/>
              <a:rect l="l" t="t" r="r" b="b"/>
              <a:pathLst>
                <a:path w="1947672" h="416433">
                  <a:moveTo>
                    <a:pt x="0" y="416433"/>
                  </a:moveTo>
                  <a:lnTo>
                    <a:pt x="1947672" y="416433"/>
                  </a:lnTo>
                  <a:lnTo>
                    <a:pt x="1947672" y="0"/>
                  </a:lnTo>
                  <a:lnTo>
                    <a:pt x="0" y="0"/>
                  </a:lnTo>
                  <a:close/>
                </a:path>
              </a:pathLst>
            </a:custGeom>
            <a:solidFill>
              <a:srgbClr val="FFFFFF"/>
            </a:solidFill>
          </p:spPr>
          <p:txBody>
            <a:bodyPr/>
            <a:lstStyle/>
            <a:p>
              <a:endParaRPr lang="fr-FR"/>
            </a:p>
          </p:txBody>
        </p:sp>
        <p:sp>
          <p:nvSpPr>
            <p:cNvPr id="25" name="Freeform 25"/>
            <p:cNvSpPr/>
            <p:nvPr/>
          </p:nvSpPr>
          <p:spPr>
            <a:xfrm>
              <a:off x="5722620" y="63500"/>
              <a:ext cx="680339" cy="646176"/>
            </a:xfrm>
            <a:custGeom>
              <a:avLst/>
              <a:gdLst/>
              <a:ahLst/>
              <a:cxnLst/>
              <a:rect l="l" t="t" r="r" b="b"/>
              <a:pathLst>
                <a:path w="680339" h="646176">
                  <a:moveTo>
                    <a:pt x="340233" y="646049"/>
                  </a:moveTo>
                  <a:cubicBezTo>
                    <a:pt x="528066" y="646049"/>
                    <a:pt x="680339" y="501396"/>
                    <a:pt x="680339" y="322961"/>
                  </a:cubicBezTo>
                  <a:cubicBezTo>
                    <a:pt x="680339" y="144526"/>
                    <a:pt x="528066" y="0"/>
                    <a:pt x="340233" y="0"/>
                  </a:cubicBezTo>
                  <a:cubicBezTo>
                    <a:pt x="152400" y="0"/>
                    <a:pt x="0" y="144653"/>
                    <a:pt x="0" y="323088"/>
                  </a:cubicBezTo>
                  <a:cubicBezTo>
                    <a:pt x="0" y="501523"/>
                    <a:pt x="152273" y="646176"/>
                    <a:pt x="340106" y="646176"/>
                  </a:cubicBezTo>
                </a:path>
              </a:pathLst>
            </a:custGeom>
            <a:solidFill>
              <a:srgbClr val="1A1447"/>
            </a:solidFill>
          </p:spPr>
          <p:txBody>
            <a:bodyPr/>
            <a:lstStyle/>
            <a:p>
              <a:endParaRPr lang="fr-FR"/>
            </a:p>
          </p:txBody>
        </p:sp>
        <p:sp>
          <p:nvSpPr>
            <p:cNvPr id="26" name="Freeform 26"/>
            <p:cNvSpPr/>
            <p:nvPr/>
          </p:nvSpPr>
          <p:spPr>
            <a:xfrm>
              <a:off x="1884299" y="134962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7" name="Freeform 27"/>
            <p:cNvSpPr/>
            <p:nvPr/>
          </p:nvSpPr>
          <p:spPr>
            <a:xfrm>
              <a:off x="3229102" y="1339596"/>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8" name="Freeform 28"/>
            <p:cNvSpPr/>
            <p:nvPr/>
          </p:nvSpPr>
          <p:spPr>
            <a:xfrm>
              <a:off x="4741037" y="1334135"/>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29" name="Freeform 29"/>
            <p:cNvSpPr/>
            <p:nvPr/>
          </p:nvSpPr>
          <p:spPr>
            <a:xfrm>
              <a:off x="566674" y="1349629"/>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grpSp>
      <p:sp>
        <p:nvSpPr>
          <p:cNvPr id="30" name="TextBox 99"/>
          <p:cNvSpPr txBox="1"/>
          <p:nvPr/>
        </p:nvSpPr>
        <p:spPr>
          <a:xfrm>
            <a:off x="6672167" y="9971913"/>
            <a:ext cx="248917" cy="240665"/>
          </a:xfrm>
          <a:prstGeom prst="rect">
            <a:avLst/>
          </a:prstGeom>
        </p:spPr>
        <p:txBody>
          <a:bodyPr lIns="0" tIns="0" rIns="0" bIns="0" rtlCol="0" anchor="t">
            <a:spAutoFit/>
          </a:bodyPr>
          <a:lstStyle/>
          <a:p>
            <a:pPr algn="l">
              <a:lnSpc>
                <a:spcPts val="1959"/>
              </a:lnSpc>
            </a:pPr>
            <a:r>
              <a:rPr lang="en-US" sz="1399" b="1" spc="2">
                <a:solidFill>
                  <a:srgbClr val="231F20"/>
                </a:solidFill>
                <a:latin typeface="Open Sans Bold"/>
                <a:ea typeface="Open Sans Bold"/>
                <a:cs typeface="Open Sans Bold"/>
                <a:sym typeface="Open Sans Bold"/>
              </a:rPr>
              <a:t>31</a:t>
            </a:r>
          </a:p>
        </p:txBody>
      </p:sp>
      <p:sp>
        <p:nvSpPr>
          <p:cNvPr id="31" name="TextBox 46"/>
          <p:cNvSpPr txBox="1"/>
          <p:nvPr/>
        </p:nvSpPr>
        <p:spPr>
          <a:xfrm>
            <a:off x="796119" y="6182554"/>
            <a:ext cx="3224382" cy="299056"/>
          </a:xfrm>
          <a:prstGeom prst="rect">
            <a:avLst/>
          </a:prstGeom>
        </p:spPr>
        <p:txBody>
          <a:bodyPr wrap="square" lIns="0" tIns="0" rIns="0" bIns="0" rtlCol="0" anchor="t">
            <a:spAutoFit/>
          </a:bodyPr>
          <a:lstStyle/>
          <a:p>
            <a:pPr algn="l">
              <a:lnSpc>
                <a:spcPts val="2520"/>
              </a:lnSpc>
            </a:pPr>
            <a:r>
              <a:rPr lang="en-US" sz="1800" b="1" i="1" spc="9" dirty="0">
                <a:solidFill>
                  <a:srgbClr val="EA8C39"/>
                </a:solidFill>
                <a:latin typeface="IBM Plex Sans Bold Italics"/>
                <a:ea typeface="IBM Plex Sans Bold Italics"/>
                <a:cs typeface="IBM Plex Sans Bold Italics"/>
                <a:sym typeface="IBM Plex Sans Bold Italics"/>
              </a:rPr>
              <a:t>ENSEIGNEMENTS</a:t>
            </a:r>
          </a:p>
        </p:txBody>
      </p:sp>
      <p:sp>
        <p:nvSpPr>
          <p:cNvPr id="32" name="TextBox 47"/>
          <p:cNvSpPr txBox="1"/>
          <p:nvPr/>
        </p:nvSpPr>
        <p:spPr>
          <a:xfrm>
            <a:off x="778744" y="4391616"/>
            <a:ext cx="3990106" cy="299056"/>
          </a:xfrm>
          <a:prstGeom prst="rect">
            <a:avLst/>
          </a:prstGeom>
        </p:spPr>
        <p:txBody>
          <a:bodyPr wrap="square" lIns="0" tIns="0" rIns="0" bIns="0" rtlCol="0" anchor="t">
            <a:spAutoFit/>
          </a:bodyPr>
          <a:lstStyle/>
          <a:p>
            <a:pPr algn="l">
              <a:lnSpc>
                <a:spcPts val="2520"/>
              </a:lnSpc>
            </a:pPr>
            <a:r>
              <a:rPr lang="en-US" sz="1800" b="1" i="1" spc="9" dirty="0">
                <a:solidFill>
                  <a:srgbClr val="EA8C39"/>
                </a:solidFill>
                <a:latin typeface="IBM Plex Sans Bold Italics"/>
                <a:ea typeface="IBM Plex Sans Bold Italics"/>
                <a:cs typeface="IBM Plex Sans Bold Italics"/>
                <a:sym typeface="IBM Plex Sans Bold Italics"/>
              </a:rPr>
              <a:t>TOP3 - POINTS FORTS</a:t>
            </a:r>
          </a:p>
        </p:txBody>
      </p:sp>
      <p:sp>
        <p:nvSpPr>
          <p:cNvPr id="33" name="TextBox 45"/>
          <p:cNvSpPr txBox="1"/>
          <p:nvPr/>
        </p:nvSpPr>
        <p:spPr>
          <a:xfrm>
            <a:off x="804129" y="8159772"/>
            <a:ext cx="3850362" cy="299056"/>
          </a:xfrm>
          <a:prstGeom prst="rect">
            <a:avLst/>
          </a:prstGeom>
        </p:spPr>
        <p:txBody>
          <a:bodyPr lIns="0" tIns="0" rIns="0" bIns="0" rtlCol="0" anchor="t">
            <a:spAutoFit/>
          </a:bodyPr>
          <a:lstStyle/>
          <a:p>
            <a:pPr algn="l">
              <a:lnSpc>
                <a:spcPts val="2520"/>
              </a:lnSpc>
            </a:pPr>
            <a:r>
              <a:rPr lang="en-US" sz="1800" b="1" i="1" spc="9" dirty="0">
                <a:solidFill>
                  <a:srgbClr val="EA8C39"/>
                </a:solidFill>
                <a:latin typeface="IBM Plex Sans Bold Italics"/>
                <a:ea typeface="IBM Plex Sans Bold Italics"/>
                <a:cs typeface="IBM Plex Sans Bold Italics"/>
                <a:sym typeface="IBM Plex Sans Bold Italics"/>
              </a:rPr>
              <a:t>OPPORTUNITÉS MÉTIERS</a:t>
            </a:r>
          </a:p>
        </p:txBody>
      </p:sp>
      <p:sp>
        <p:nvSpPr>
          <p:cNvPr id="34" name="TextBox 48"/>
          <p:cNvSpPr txBox="1"/>
          <p:nvPr/>
        </p:nvSpPr>
        <p:spPr>
          <a:xfrm>
            <a:off x="1274693" y="911790"/>
            <a:ext cx="5145157" cy="299056"/>
          </a:xfrm>
          <a:prstGeom prst="rect">
            <a:avLst/>
          </a:prstGeom>
        </p:spPr>
        <p:txBody>
          <a:bodyPr wrap="square" lIns="0" tIns="0" rIns="0" bIns="0" rtlCol="0" anchor="t">
            <a:spAutoFit/>
          </a:bodyPr>
          <a:lstStyle/>
          <a:p>
            <a:pPr algn="l">
              <a:lnSpc>
                <a:spcPts val="2520"/>
              </a:lnSpc>
            </a:pPr>
            <a:r>
              <a:rPr lang="en-US" sz="1800" b="1" spc="7" dirty="0">
                <a:solidFill>
                  <a:srgbClr val="1A1447"/>
                </a:solidFill>
                <a:latin typeface="IBM Plex Sans Bold"/>
                <a:ea typeface="IBM Plex Sans Bold"/>
                <a:cs typeface="IBM Plex Sans Bold"/>
                <a:sym typeface="IBM Plex Sans Bold"/>
              </a:rPr>
              <a:t>Programme d'Excellence en Stratégie de Carrière et Entrepreneuriat (PESCE)</a:t>
            </a:r>
          </a:p>
        </p:txBody>
      </p:sp>
      <p:sp>
        <p:nvSpPr>
          <p:cNvPr id="35" name="TextBox 50"/>
          <p:cNvSpPr txBox="1"/>
          <p:nvPr/>
        </p:nvSpPr>
        <p:spPr>
          <a:xfrm>
            <a:off x="1274693" y="430139"/>
            <a:ext cx="1496263" cy="406458"/>
          </a:xfrm>
          <a:prstGeom prst="rect">
            <a:avLst/>
          </a:prstGeom>
        </p:spPr>
        <p:txBody>
          <a:bodyPr lIns="0" tIns="0" rIns="0" bIns="0" rtlCol="0" anchor="t">
            <a:spAutoFit/>
          </a:bodyPr>
          <a:lstStyle/>
          <a:p>
            <a:pPr algn="l">
              <a:lnSpc>
                <a:spcPts val="3359"/>
              </a:lnSpc>
            </a:pPr>
            <a:r>
              <a:rPr lang="en-US" sz="2400" b="1" spc="4" dirty="0">
                <a:solidFill>
                  <a:srgbClr val="231F20"/>
                </a:solidFill>
                <a:latin typeface="Open Sans Bold"/>
                <a:ea typeface="Open Sans Bold"/>
                <a:cs typeface="Open Sans Bold"/>
                <a:sym typeface="Open Sans Bold"/>
              </a:rPr>
              <a:t>BAC+6</a:t>
            </a:r>
          </a:p>
        </p:txBody>
      </p:sp>
      <p:sp>
        <p:nvSpPr>
          <p:cNvPr id="36" name="TextBox 51"/>
          <p:cNvSpPr txBox="1"/>
          <p:nvPr/>
        </p:nvSpPr>
        <p:spPr>
          <a:xfrm>
            <a:off x="1302506" y="1517485"/>
            <a:ext cx="1158317" cy="192938"/>
          </a:xfrm>
          <a:prstGeom prst="rect">
            <a:avLst/>
          </a:prstGeom>
        </p:spPr>
        <p:txBody>
          <a:bodyPr wrap="square" lIns="0" tIns="0" rIns="0" bIns="0" rtlCol="0" anchor="t">
            <a:spAutoFit/>
          </a:bodyPr>
          <a:lstStyle/>
          <a:p>
            <a:pPr algn="just">
              <a:lnSpc>
                <a:spcPts val="1614"/>
              </a:lnSpc>
            </a:pPr>
            <a:r>
              <a:rPr lang="en-US" sz="1200" spc="7" dirty="0">
                <a:solidFill>
                  <a:srgbClr val="464395"/>
                </a:solidFill>
                <a:latin typeface="IBM Plex Sans"/>
                <a:ea typeface="IBM Plex Sans"/>
                <a:cs typeface="IBM Plex Sans"/>
                <a:sym typeface="IBM Plex Sans"/>
              </a:rPr>
              <a:t>2 RENTRÉES</a:t>
            </a:r>
            <a:endParaRPr lang="en-US" sz="1200" i="1" spc="6" dirty="0">
              <a:solidFill>
                <a:srgbClr val="231F20"/>
              </a:solidFill>
              <a:latin typeface="IBM Plex Sans Italics"/>
              <a:ea typeface="IBM Plex Sans Italics"/>
              <a:cs typeface="IBM Plex Sans Italics"/>
              <a:sym typeface="IBM Plex Sans Italics"/>
            </a:endParaRPr>
          </a:p>
        </p:txBody>
      </p:sp>
      <p:sp>
        <p:nvSpPr>
          <p:cNvPr id="37" name="TextBox 32"/>
          <p:cNvSpPr txBox="1"/>
          <p:nvPr/>
        </p:nvSpPr>
        <p:spPr>
          <a:xfrm>
            <a:off x="827465" y="6658127"/>
            <a:ext cx="1683477" cy="154466"/>
          </a:xfrm>
          <a:prstGeom prst="rect">
            <a:avLst/>
          </a:prstGeom>
        </p:spPr>
        <p:txBody>
          <a:bodyPr lIns="0" tIns="0" rIns="0" bIns="0" rtlCol="0" anchor="t">
            <a:spAutoFit/>
          </a:bodyPr>
          <a:lstStyle/>
          <a:p>
            <a:pPr marL="0" lvl="0" indent="0" algn="l">
              <a:lnSpc>
                <a:spcPts val="1200"/>
              </a:lnSpc>
              <a:spcBef>
                <a:spcPct val="0"/>
              </a:spcBef>
            </a:pPr>
            <a:r>
              <a:rPr lang="en-US" sz="1200" i="1" spc="6" dirty="0">
                <a:solidFill>
                  <a:srgbClr val="231F20"/>
                </a:solidFill>
                <a:latin typeface="IBM Plex Sans Italics"/>
                <a:ea typeface="IBM Plex Sans Italics"/>
                <a:cs typeface="IBM Plex Sans Italics"/>
                <a:sym typeface="IBM Plex Sans Italics"/>
              </a:rPr>
              <a:t>Developpement personnel et leadership
Stratégies de marketing digital et international
Gestion et pilotage de performance</a:t>
            </a:r>
            <a:endParaRPr lang="en-US" sz="1200" i="1" u="none" strike="noStrike" spc="6" dirty="0">
              <a:solidFill>
                <a:srgbClr val="231F20"/>
              </a:solidFill>
              <a:latin typeface="IBM Plex Sans Italics"/>
              <a:ea typeface="IBM Plex Sans Italics"/>
              <a:cs typeface="IBM Plex Sans Italics"/>
              <a:sym typeface="IBM Plex Sans Italics"/>
            </a:endParaRPr>
          </a:p>
        </p:txBody>
      </p:sp>
      <p:sp>
        <p:nvSpPr>
          <p:cNvPr id="38" name="TextBox 33"/>
          <p:cNvSpPr txBox="1"/>
          <p:nvPr/>
        </p:nvSpPr>
        <p:spPr>
          <a:xfrm>
            <a:off x="922553" y="5577573"/>
            <a:ext cx="1818113" cy="179536"/>
          </a:xfrm>
          <a:prstGeom prst="rect">
            <a:avLst/>
          </a:prstGeom>
        </p:spPr>
        <p:txBody>
          <a:bodyPr lIns="0" tIns="0" rIns="0" bIns="0" rtlCol="0" anchor="t">
            <a:spAutoFit/>
          </a:bodyPr>
          <a:lstStyle/>
          <a:p>
            <a:pPr algn="ctr">
              <a:lnSpc>
                <a:spcPts val="1439"/>
              </a:lnSpc>
            </a:pPr>
            <a:r>
              <a:rPr lang="en-US" sz="1200" i="1" spc="6" dirty="0">
                <a:solidFill>
                  <a:srgbClr val="1A1447"/>
                </a:solidFill>
                <a:latin typeface="IBM Plex Sans Italics"/>
                <a:ea typeface="IBM Plex Sans Italics"/>
                <a:cs typeface="IBM Plex Sans Italics"/>
                <a:sym typeface="IBM Plex Sans Italics"/>
              </a:rPr>
              <a:t>APPROCHE PRATIQUE ET PROFESSIONNALISANTE
</a:t>
            </a:r>
          </a:p>
        </p:txBody>
      </p:sp>
      <p:sp>
        <p:nvSpPr>
          <p:cNvPr id="39" name="TextBox 52"/>
          <p:cNvSpPr txBox="1"/>
          <p:nvPr/>
        </p:nvSpPr>
        <p:spPr>
          <a:xfrm>
            <a:off x="2664000" y="1485071"/>
            <a:ext cx="723062" cy="212174"/>
          </a:xfrm>
          <a:prstGeom prst="rect">
            <a:avLst/>
          </a:prstGeom>
        </p:spPr>
        <p:txBody>
          <a:bodyPr lIns="0" tIns="0" rIns="0" bIns="0" rtlCol="0" anchor="t">
            <a:spAutoFit/>
          </a:bodyPr>
          <a:lstStyle/>
          <a:p>
            <a:pPr algn="l">
              <a:lnSpc>
                <a:spcPts val="1783"/>
              </a:lnSpc>
            </a:pPr>
            <a:r>
              <a:rPr lang="en-US" sz="1200" spc="6" dirty="0">
                <a:solidFill>
                  <a:srgbClr val="464395"/>
                </a:solidFill>
                <a:latin typeface="IBM Plex Sans"/>
                <a:ea typeface="IBM Plex Sans"/>
                <a:cs typeface="IBM Plex Sans"/>
                <a:sym typeface="IBM Plex Sans"/>
              </a:rPr>
              <a:t>LANGUE</a:t>
            </a:r>
            <a:endParaRPr lang="en-US" sz="1200" i="1" spc="6" dirty="0">
              <a:solidFill>
                <a:srgbClr val="231F20"/>
              </a:solidFill>
              <a:latin typeface="IBM Plex Sans Italics"/>
              <a:ea typeface="IBM Plex Sans Italics"/>
              <a:cs typeface="IBM Plex Sans Italics"/>
              <a:sym typeface="IBM Plex Sans Italics"/>
            </a:endParaRPr>
          </a:p>
        </p:txBody>
      </p:sp>
      <p:sp>
        <p:nvSpPr>
          <p:cNvPr id="40" name="TextBox 35"/>
          <p:cNvSpPr txBox="1"/>
          <p:nvPr/>
        </p:nvSpPr>
        <p:spPr>
          <a:xfrm>
            <a:off x="796119" y="8528914"/>
            <a:ext cx="2997689" cy="179536"/>
          </a:xfrm>
          <a:prstGeom prst="rect">
            <a:avLst/>
          </a:prstGeom>
        </p:spPr>
        <p:txBody>
          <a:bodyPr lIns="0" tIns="0" rIns="0" bIns="0" rtlCol="0" anchor="t">
            <a:spAutoFit/>
          </a:bodyPr>
          <a:lstStyle/>
          <a:p>
            <a:pPr marL="129540" lvl="1" algn="just">
              <a:lnSpc>
                <a:spcPts val="1439"/>
              </a:lnSpc>
            </a:pPr>
            <a:r>
              <a:rPr lang="en-US" sz="1200" i="1" spc="6" dirty="0" err="1">
                <a:solidFill>
                  <a:srgbClr val="1A1447"/>
                </a:solidFill>
                <a:latin typeface="IBM Plex Sans Italics"/>
                <a:ea typeface="IBM Plex Sans Italics"/>
                <a:cs typeface="IBM Plex Sans Italics"/>
                <a:sym typeface="IBM Plex Sans Italics"/>
              </a:rPr>
              <a:t>• Créateur d’entreprise
• Consultant en stratégie
• Manager de projet
• Responsable du développement
• Responsable Relations Publiques
• Coach en développement de carrière
• Responsable innovation
</a:t>
            </a:r>
            <a:endParaRPr lang="en-US" sz="1200" i="1" spc="6" dirty="0">
              <a:solidFill>
                <a:srgbClr val="1A1447"/>
              </a:solidFill>
              <a:latin typeface="IBM Plex Sans Italics"/>
              <a:ea typeface="IBM Plex Sans Italics"/>
              <a:cs typeface="IBM Plex Sans Italics"/>
              <a:sym typeface="IBM Plex Sans Italics"/>
            </a:endParaRPr>
          </a:p>
        </p:txBody>
      </p:sp>
      <p:sp>
        <p:nvSpPr>
          <p:cNvPr id="41" name="TextBox 37"/>
          <p:cNvSpPr txBox="1"/>
          <p:nvPr/>
        </p:nvSpPr>
        <p:spPr>
          <a:xfrm>
            <a:off x="3173397" y="5577573"/>
            <a:ext cx="1632661" cy="179536"/>
          </a:xfrm>
          <a:prstGeom prst="rect">
            <a:avLst/>
          </a:prstGeom>
        </p:spPr>
        <p:txBody>
          <a:bodyPr lIns="0" tIns="0" rIns="0" bIns="0" rtlCol="0" anchor="t">
            <a:spAutoFit/>
          </a:bodyPr>
          <a:lstStyle/>
          <a:p>
            <a:pPr algn="ctr">
              <a:lnSpc>
                <a:spcPts val="1439"/>
              </a:lnSpc>
            </a:pPr>
            <a:r>
              <a:rPr lang="en-US" sz="1200" i="1" spc="6" dirty="0">
                <a:solidFill>
                  <a:srgbClr val="1A1447"/>
                </a:solidFill>
                <a:latin typeface="IBM Plex Sans Italics"/>
                <a:ea typeface="IBM Plex Sans Italics"/>
                <a:cs typeface="IBM Plex Sans Italics"/>
                <a:sym typeface="IBM Plex Sans Italics"/>
              </a:rPr>
              <a:t>FOCUS SUR L'ENTREPRENEURIAT</a:t>
            </a:r>
          </a:p>
        </p:txBody>
      </p:sp>
      <p:sp>
        <p:nvSpPr>
          <p:cNvPr id="42" name="TextBox 36"/>
          <p:cNvSpPr txBox="1"/>
          <p:nvPr/>
        </p:nvSpPr>
        <p:spPr>
          <a:xfrm>
            <a:off x="3135649" y="6640468"/>
            <a:ext cx="1766992" cy="154466"/>
          </a:xfrm>
          <a:prstGeom prst="rect">
            <a:avLst/>
          </a:prstGeom>
        </p:spPr>
        <p:txBody>
          <a:bodyPr lIns="0" tIns="0" rIns="0" bIns="0" rtlCol="0" anchor="t">
            <a:spAutoFit/>
          </a:bodyPr>
          <a:lstStyle/>
          <a:p>
            <a:pPr marL="0" lvl="0" indent="0" algn="l">
              <a:lnSpc>
                <a:spcPts val="1200"/>
              </a:lnSpc>
              <a:spcBef>
                <a:spcPct val="0"/>
              </a:spcBef>
            </a:pPr>
            <a:r>
              <a:rPr lang="en-US" sz="1200" i="1" u="none" strike="noStrike" spc="6" dirty="0">
                <a:solidFill>
                  <a:srgbClr val="231F20"/>
                </a:solidFill>
                <a:latin typeface="IBM Plex Sans Italics"/>
                <a:ea typeface="IBM Plex Sans Italics"/>
                <a:cs typeface="IBM Plex Sans Italics"/>
                <a:sym typeface="IBM Plex Sans Italics"/>
              </a:rPr>
              <a:t>Management, Structure d’entreprise et gestion 
Définir et piloter une stratégie commerciale
Business Communication Anglais/Français
</a:t>
            </a:r>
          </a:p>
        </p:txBody>
      </p:sp>
      <p:sp>
        <p:nvSpPr>
          <p:cNvPr id="43" name="TextBox 53"/>
          <p:cNvSpPr txBox="1"/>
          <p:nvPr/>
        </p:nvSpPr>
        <p:spPr>
          <a:xfrm>
            <a:off x="3925248" y="1507960"/>
            <a:ext cx="983504" cy="212174"/>
          </a:xfrm>
          <a:prstGeom prst="rect">
            <a:avLst/>
          </a:prstGeom>
        </p:spPr>
        <p:txBody>
          <a:bodyPr lIns="0" tIns="0" rIns="0" bIns="0" rtlCol="0" anchor="t">
            <a:spAutoFit/>
          </a:bodyPr>
          <a:lstStyle/>
          <a:p>
            <a:pPr algn="l">
              <a:lnSpc>
                <a:spcPts val="1796"/>
              </a:lnSpc>
            </a:pPr>
            <a:r>
              <a:rPr lang="en-US" sz="1200" spc="7" dirty="0">
                <a:solidFill>
                  <a:srgbClr val="464395"/>
                </a:solidFill>
                <a:latin typeface="IBM Plex Sans"/>
                <a:ea typeface="IBM Plex Sans"/>
                <a:cs typeface="IBM Plex Sans"/>
                <a:sym typeface="IBM Plex Sans"/>
              </a:rPr>
              <a:t>STAGE</a:t>
            </a:r>
          </a:p>
        </p:txBody>
      </p:sp>
      <p:sp>
        <p:nvSpPr>
          <p:cNvPr id="44" name="TextBox 39"/>
          <p:cNvSpPr txBox="1"/>
          <p:nvPr/>
        </p:nvSpPr>
        <p:spPr>
          <a:xfrm>
            <a:off x="5446938" y="1716900"/>
            <a:ext cx="788670" cy="179536"/>
          </a:xfrm>
          <a:prstGeom prst="rect">
            <a:avLst/>
          </a:prstGeom>
        </p:spPr>
        <p:txBody>
          <a:bodyPr lIns="0" tIns="0" rIns="0" bIns="0" rtlCol="0" anchor="t">
            <a:spAutoFit/>
          </a:bodyPr>
          <a:lstStyle/>
          <a:p>
            <a:pPr>
              <a:lnSpc>
                <a:spcPts val="1439"/>
              </a:lnSpc>
            </a:pPr>
            <a:r>
              <a:rPr lang="en-US" sz="1200" i="1" spc="6" dirty="0">
                <a:solidFill>
                  <a:srgbClr val="231F20"/>
                </a:solidFill>
                <a:latin typeface="IBM Plex Sans Italics"/>
                <a:ea typeface="IBM Plex Sans Italics"/>
                <a:cs typeface="IBM Plex Sans Italics"/>
                <a:sym typeface="IBM Plex Sans Italics"/>
              </a:rPr>
              <a:t>Sur dossier et entretien</a:t>
            </a:r>
          </a:p>
        </p:txBody>
      </p:sp>
      <p:sp>
        <p:nvSpPr>
          <p:cNvPr id="45" name="TextBox 40"/>
          <p:cNvSpPr txBox="1"/>
          <p:nvPr/>
        </p:nvSpPr>
        <p:spPr>
          <a:xfrm>
            <a:off x="5294186" y="5577573"/>
            <a:ext cx="1766350" cy="179536"/>
          </a:xfrm>
          <a:prstGeom prst="rect">
            <a:avLst/>
          </a:prstGeom>
        </p:spPr>
        <p:txBody>
          <a:bodyPr lIns="0" tIns="0" rIns="0" bIns="0" rtlCol="0" anchor="t">
            <a:spAutoFit/>
          </a:bodyPr>
          <a:lstStyle/>
          <a:p>
            <a:pPr algn="ctr">
              <a:lnSpc>
                <a:spcPts val="1439"/>
              </a:lnSpc>
            </a:pPr>
            <a:r>
              <a:rPr lang="en-US" sz="1200" i="1" spc="6" dirty="0">
                <a:solidFill>
                  <a:srgbClr val="1A1447"/>
                </a:solidFill>
                <a:latin typeface="IBM Plex Sans Italics"/>
                <a:ea typeface="IBM Plex Sans Italics"/>
                <a:cs typeface="IBM Plex Sans Italics"/>
                <a:sym typeface="IBM Plex Sans Italics"/>
              </a:rPr>
              <a:t>DÉVELOPPEMENT DE LA RECHERCHE APPLIQUÉE
</a:t>
            </a:r>
          </a:p>
        </p:txBody>
      </p:sp>
      <p:sp>
        <p:nvSpPr>
          <p:cNvPr id="46" name="TextBox 43"/>
          <p:cNvSpPr txBox="1"/>
          <p:nvPr/>
        </p:nvSpPr>
        <p:spPr>
          <a:xfrm>
            <a:off x="6505746" y="468239"/>
            <a:ext cx="332842" cy="383311"/>
          </a:xfrm>
          <a:prstGeom prst="rect">
            <a:avLst/>
          </a:prstGeom>
        </p:spPr>
        <p:txBody>
          <a:bodyPr lIns="0" tIns="0" rIns="0" bIns="0" rtlCol="0" anchor="t">
            <a:spAutoFit/>
          </a:bodyPr>
          <a:lstStyle/>
          <a:p>
            <a:pPr algn="ctr">
              <a:lnSpc>
                <a:spcPts val="1660"/>
              </a:lnSpc>
            </a:pPr>
            <a:r>
              <a:rPr lang="en-US" sz="1399" b="1" spc="2" dirty="0">
                <a:solidFill>
                  <a:srgbClr val="FFFFFF"/>
                </a:solidFill>
                <a:latin typeface="Open Sans Bold"/>
                <a:ea typeface="Open Sans Bold"/>
                <a:cs typeface="Open Sans Bold"/>
                <a:sym typeface="Open Sans Bold"/>
              </a:rPr>
              <a:t>1 </a:t>
            </a:r>
          </a:p>
          <a:p>
            <a:pPr algn="ctr">
              <a:lnSpc>
                <a:spcPts val="1423"/>
              </a:lnSpc>
            </a:pPr>
            <a:r>
              <a:rPr lang="en-US" sz="1200" b="1" spc="2" dirty="0">
                <a:solidFill>
                  <a:srgbClr val="FFFFFF"/>
                </a:solidFill>
                <a:latin typeface="Open Sans Bold"/>
                <a:ea typeface="Open Sans Bold"/>
                <a:cs typeface="Open Sans Bold"/>
                <a:sym typeface="Open Sans Bold"/>
              </a:rPr>
              <a:t>AN</a:t>
            </a:r>
          </a:p>
        </p:txBody>
      </p:sp>
      <p:sp>
        <p:nvSpPr>
          <p:cNvPr id="47" name="TextBox 42"/>
          <p:cNvSpPr txBox="1"/>
          <p:nvPr/>
        </p:nvSpPr>
        <p:spPr>
          <a:xfrm>
            <a:off x="756000" y="2631872"/>
            <a:ext cx="6040626" cy="179536"/>
          </a:xfrm>
          <a:prstGeom prst="rect">
            <a:avLst/>
          </a:prstGeom>
        </p:spPr>
        <p:txBody>
          <a:bodyPr lIns="0" tIns="0" rIns="0" bIns="0" rtlCol="0" anchor="t">
            <a:spAutoFit/>
          </a:bodyPr>
          <a:lstStyle/>
          <a:p>
            <a:pPr algn="l">
              <a:lnSpc>
                <a:spcPts val="1439"/>
              </a:lnSpc>
            </a:pPr>
            <a:r>
              <a:rPr lang="en-US" sz="1200" spc="7" dirty="0">
                <a:solidFill>
                  <a:srgbClr val="FFFFFF"/>
                </a:solidFill>
                <a:latin typeface="IBM Plex Sans"/>
                <a:ea typeface="IBM Plex Sans"/>
                <a:cs typeface="IBM Plex Sans"/>
                <a:sym typeface="IBM Plex Sans"/>
              </a:rPr>
              <a:t> Il s’agit d’une formation innovante conçue pour préparer les futurs leaders aux défis du marché global. Ancré dans une approche professionnelle de projets pratiques, ce programme vise à doter les participants des compétences stratégiques et entrepreneuriales indispensables pour exceller dans leurs carrières. 
Avec un focus sur le développement personnel, l'analyse de marché et l'innovation, vivez une expérience d'apprentissage enrichissante. Rejoignez-nous pour transformer vos ambitions en réussite et devenir un acteur clé de l'entrepreneuriat de demain.
</a:t>
            </a:r>
          </a:p>
        </p:txBody>
      </p:sp>
      <p:sp>
        <p:nvSpPr>
          <p:cNvPr id="48" name="TextBox 41"/>
          <p:cNvSpPr txBox="1"/>
          <p:nvPr/>
        </p:nvSpPr>
        <p:spPr>
          <a:xfrm>
            <a:off x="5311045" y="6618761"/>
            <a:ext cx="1610039" cy="154466"/>
          </a:xfrm>
          <a:prstGeom prst="rect">
            <a:avLst/>
          </a:prstGeom>
        </p:spPr>
        <p:txBody>
          <a:bodyPr lIns="0" tIns="0" rIns="0" bIns="0" rtlCol="0" anchor="t">
            <a:spAutoFit/>
          </a:bodyPr>
          <a:lstStyle/>
          <a:p>
            <a:pPr algn="just">
              <a:lnSpc>
                <a:spcPts val="1200"/>
              </a:lnSpc>
            </a:pPr>
            <a:r>
              <a:rPr lang="en-US" sz="1200" i="1" spc="6" dirty="0">
                <a:solidFill>
                  <a:srgbClr val="231F20"/>
                </a:solidFill>
                <a:latin typeface="IBM Plex Sans Italics"/>
                <a:ea typeface="IBM Plex Sans Italics"/>
                <a:cs typeface="IBM Plex Sans Italics"/>
                <a:sym typeface="IBM Plex Sans Italics"/>
              </a:rPr>
              <a:t>Canaux de distribution et communication
Simulation business et 
gestion de projets
Networking et entrepreneuriat
</a:t>
            </a:r>
          </a:p>
        </p:txBody>
      </p:sp>
      <p:sp>
        <p:nvSpPr>
          <p:cNvPr id="49" name="TextBox 44"/>
          <p:cNvSpPr txBox="1"/>
          <p:nvPr/>
        </p:nvSpPr>
        <p:spPr>
          <a:xfrm>
            <a:off x="2497055" y="10250005"/>
            <a:ext cx="2515629" cy="151428"/>
          </a:xfrm>
          <a:prstGeom prst="rect">
            <a:avLst/>
          </a:prstGeom>
        </p:spPr>
        <p:txBody>
          <a:bodyPr lIns="0" tIns="0" rIns="0" bIns="0" rtlCol="0" anchor="t">
            <a:spAutoFit/>
          </a:bodyPr>
          <a:lstStyle/>
          <a:p>
            <a:pPr algn="l">
              <a:lnSpc>
                <a:spcPts val="1260"/>
              </a:lnSpc>
            </a:pPr>
            <a:r>
              <a:rPr lang="en-US" sz="900" i="1" spc="26">
                <a:solidFill>
                  <a:srgbClr val="939496"/>
                </a:solidFill>
                <a:latin typeface="IBM Plex Sans Italics"/>
                <a:ea typeface="IBM Plex Sans Italics"/>
                <a:cs typeface="IBM Plex Sans Italics"/>
                <a:sym typeface="IBM Plex Sans Italics"/>
              </a:rPr>
              <a:t>Etablissement d’enseignement supérieur privé</a:t>
            </a:r>
          </a:p>
        </p:txBody>
      </p:sp>
      <p:sp>
        <p:nvSpPr>
          <p:cNvPr id="50" name="TextBox 49"/>
          <p:cNvSpPr txBox="1"/>
          <p:nvPr/>
        </p:nvSpPr>
        <p:spPr>
          <a:xfrm>
            <a:off x="5452586" y="1494596"/>
            <a:ext cx="783022" cy="192491"/>
          </a:xfrm>
          <a:prstGeom prst="rect">
            <a:avLst/>
          </a:prstGeom>
        </p:spPr>
        <p:txBody>
          <a:bodyPr lIns="0" tIns="0" rIns="0" bIns="0" rtlCol="0" anchor="t">
            <a:spAutoFit/>
          </a:bodyPr>
          <a:lstStyle/>
          <a:p>
            <a:pPr algn="l">
              <a:lnSpc>
                <a:spcPts val="1539"/>
              </a:lnSpc>
            </a:pPr>
            <a:r>
              <a:rPr lang="en-US" sz="1100" spc="6" dirty="0">
                <a:solidFill>
                  <a:srgbClr val="464395"/>
                </a:solidFill>
                <a:latin typeface="IBM Plex Sans"/>
                <a:ea typeface="IBM Plex Sans"/>
                <a:cs typeface="IBM Plex Sans"/>
                <a:sym typeface="IBM Plex Sans"/>
              </a:rPr>
              <a:t>ADMISSION</a:t>
            </a:r>
          </a:p>
        </p:txBody>
      </p:sp>
      <p:sp>
        <p:nvSpPr>
          <p:cNvPr id="51" name="TextBox 34">
            <a:extLst>
              <a:ext uri="{FF2B5EF4-FFF2-40B4-BE49-F238E27FC236}">
                <a16:creationId xmlns:a16="http://schemas.microsoft.com/office/drawing/2014/main" id="{CC0210CA-C893-8B54-7DCC-26ECCB5BBD5E}"/>
              </a:ext>
            </a:extLst>
          </p:cNvPr>
          <p:cNvSpPr txBox="1"/>
          <p:nvPr/>
        </p:nvSpPr>
        <p:spPr>
          <a:xfrm>
            <a:off x="2661175" y="1713840"/>
            <a:ext cx="723062" cy="212174"/>
          </a:xfrm>
          <a:prstGeom prst="rect">
            <a:avLst/>
          </a:prstGeom>
        </p:spPr>
        <p:txBody>
          <a:bodyPr lIns="0" tIns="0" rIns="0" bIns="0" rtlCol="0" anchor="t">
            <a:spAutoFit/>
          </a:bodyPr>
          <a:lstStyle/>
          <a:p>
            <a:pPr algn="l">
              <a:lnSpc>
                <a:spcPts val="1783"/>
              </a:lnSpc>
            </a:pPr>
            <a:r>
              <a:rPr lang="en-US" sz="1200" i="1" spc="6" dirty="0">
                <a:solidFill>
                  <a:srgbClr val="231F20"/>
                </a:solidFill>
                <a:latin typeface="IBM Plex Sans Italics"/>
                <a:ea typeface="IBM Plex Sans Italics"/>
                <a:cs typeface="IBM Plex Sans Italics"/>
                <a:sym typeface="IBM Plex Sans Italics"/>
              </a:rPr>
              <a:t>Français et Anglais</a:t>
            </a:r>
          </a:p>
        </p:txBody>
      </p:sp>
      <p:sp>
        <p:nvSpPr>
          <p:cNvPr id="52" name="TextBox 38">
            <a:extLst>
              <a:ext uri="{FF2B5EF4-FFF2-40B4-BE49-F238E27FC236}">
                <a16:creationId xmlns:a16="http://schemas.microsoft.com/office/drawing/2014/main" id="{0571E810-DE32-3ED7-2CF5-8369BB9F97AE}"/>
              </a:ext>
            </a:extLst>
          </p:cNvPr>
          <p:cNvSpPr txBox="1"/>
          <p:nvPr/>
        </p:nvSpPr>
        <p:spPr>
          <a:xfrm>
            <a:off x="3924805" y="1694420"/>
            <a:ext cx="1022483" cy="212174"/>
          </a:xfrm>
          <a:prstGeom prst="rect">
            <a:avLst/>
          </a:prstGeom>
        </p:spPr>
        <p:txBody>
          <a:bodyPr wrap="square" lIns="0" tIns="0" rIns="0" bIns="0" rtlCol="0" anchor="t">
            <a:spAutoFit/>
          </a:bodyPr>
          <a:lstStyle/>
          <a:p>
            <a:pPr algn="l">
              <a:lnSpc>
                <a:spcPts val="1796"/>
              </a:lnSpc>
            </a:pPr>
            <a:r>
              <a:rPr lang="en-US" sz="1200" i="1" spc="6" dirty="0">
                <a:solidFill>
                  <a:srgbClr val="231F20"/>
                </a:solidFill>
                <a:latin typeface="IBM Plex Sans Italics"/>
                <a:ea typeface="IBM Plex Sans Italics"/>
                <a:cs typeface="IBM Plex Sans Italics"/>
                <a:sym typeface="IBM Plex Sans Italics"/>
              </a:rPr>
              <a:t>6 mois en entreprise</a:t>
            </a:r>
          </a:p>
        </p:txBody>
      </p:sp>
      <p:sp>
        <p:nvSpPr>
          <p:cNvPr id="53" name="TextBox 31">
            <a:extLst>
              <a:ext uri="{FF2B5EF4-FFF2-40B4-BE49-F238E27FC236}">
                <a16:creationId xmlns:a16="http://schemas.microsoft.com/office/drawing/2014/main" id="{59F2F614-DB59-88D3-F06C-A9764E0F35CD}"/>
              </a:ext>
            </a:extLst>
          </p:cNvPr>
          <p:cNvSpPr txBox="1"/>
          <p:nvPr/>
        </p:nvSpPr>
        <p:spPr>
          <a:xfrm>
            <a:off x="1302506" y="1722168"/>
            <a:ext cx="918219" cy="192938"/>
          </a:xfrm>
          <a:prstGeom prst="rect">
            <a:avLst/>
          </a:prstGeom>
        </p:spPr>
        <p:txBody>
          <a:bodyPr lIns="0" tIns="0" rIns="0" bIns="0" rtlCol="0" anchor="t">
            <a:spAutoFit/>
          </a:bodyPr>
          <a:lstStyle/>
          <a:p>
            <a:pPr>
              <a:lnSpc>
                <a:spcPts val="1614"/>
              </a:lnSpc>
            </a:pPr>
            <a:r>
              <a:rPr lang="en-US" sz="1200" i="1" spc="7" dirty="0">
                <a:solidFill>
                  <a:srgbClr val="231F20"/>
                </a:solidFill>
                <a:latin typeface="IBM Plex Sans Italics"/>
                <a:ea typeface="IBM Plex Sans Italics"/>
                <a:cs typeface="IBM Plex Sans Italics"/>
                <a:sym typeface="IBM Plex Sans Italics"/>
              </a:rPr>
              <a:t>Automne Printemps</a:t>
            </a:r>
            <a:endParaRPr lang="en-US" sz="1200" i="1" spc="6" dirty="0">
              <a:solidFill>
                <a:srgbClr val="231F20"/>
              </a:solidFill>
              <a:latin typeface="IBM Plex Sans Italics"/>
              <a:ea typeface="IBM Plex Sans Italics"/>
              <a:cs typeface="IBM Plex Sans Italics"/>
              <a:sym typeface="IBM Plex Sans Italics"/>
            </a:endParaRP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pSp>
        <p:nvGrpSpPr>
          <p:cNvPr id="2" name="Group 2">
            <a:extLst>
              <a:ext uri="{FF2B5EF4-FFF2-40B4-BE49-F238E27FC236}">
                <a16:creationId xmlns:a16="http://schemas.microsoft.com/office/drawing/2014/main" id="{9E4D447C-9A35-23A7-CFFF-2ACF59B99B8A}"/>
              </a:ext>
            </a:extLst>
          </p:cNvPr>
          <p:cNvGrpSpPr>
            <a:grpSpLocks noChangeAspect="1"/>
          </p:cNvGrpSpPr>
          <p:nvPr/>
        </p:nvGrpSpPr>
        <p:grpSpPr>
          <a:xfrm>
            <a:off x="1079383" y="4764424"/>
            <a:ext cx="762505" cy="679580"/>
            <a:chOff x="0" y="0"/>
            <a:chExt cx="762495" cy="679577"/>
          </a:xfrm>
        </p:grpSpPr>
        <p:sp>
          <p:nvSpPr>
            <p:cNvPr id="3" name="Freeform 3">
              <a:extLst>
                <a:ext uri="{FF2B5EF4-FFF2-40B4-BE49-F238E27FC236}">
                  <a16:creationId xmlns:a16="http://schemas.microsoft.com/office/drawing/2014/main" id="{7C48DA50-3FEE-E01C-DDE7-2F9DB497960B}"/>
                </a:ext>
              </a:extLst>
            </p:cNvPr>
            <p:cNvSpPr/>
            <p:nvPr/>
          </p:nvSpPr>
          <p:spPr>
            <a:xfrm>
              <a:off x="63500" y="63500"/>
              <a:ext cx="635508" cy="552577"/>
            </a:xfrm>
            <a:custGeom>
              <a:avLst/>
              <a:gdLst/>
              <a:ahLst/>
              <a:cxnLst/>
              <a:rect l="l" t="t" r="r" b="b"/>
              <a:pathLst>
                <a:path w="635508" h="552577">
                  <a:moveTo>
                    <a:pt x="631698" y="290322"/>
                  </a:moveTo>
                  <a:lnTo>
                    <a:pt x="487045" y="538480"/>
                  </a:lnTo>
                  <a:cubicBezTo>
                    <a:pt x="481965" y="547243"/>
                    <a:pt x="472567" y="552577"/>
                    <a:pt x="462407" y="552577"/>
                  </a:cubicBezTo>
                  <a:lnTo>
                    <a:pt x="173101" y="552577"/>
                  </a:lnTo>
                  <a:cubicBezTo>
                    <a:pt x="162941" y="552577"/>
                    <a:pt x="153543" y="547243"/>
                    <a:pt x="148463" y="538480"/>
                  </a:cubicBezTo>
                  <a:lnTo>
                    <a:pt x="3810" y="290322"/>
                  </a:lnTo>
                  <a:cubicBezTo>
                    <a:pt x="-1270" y="281559"/>
                    <a:pt x="-1270" y="270891"/>
                    <a:pt x="3810" y="262128"/>
                  </a:cubicBezTo>
                  <a:lnTo>
                    <a:pt x="148463" y="14097"/>
                  </a:lnTo>
                  <a:cubicBezTo>
                    <a:pt x="153543" y="5334"/>
                    <a:pt x="162941" y="0"/>
                    <a:pt x="173101" y="0"/>
                  </a:cubicBezTo>
                  <a:lnTo>
                    <a:pt x="462407" y="0"/>
                  </a:lnTo>
                  <a:cubicBezTo>
                    <a:pt x="472567" y="0"/>
                    <a:pt x="481965" y="5334"/>
                    <a:pt x="487045" y="14097"/>
                  </a:cubicBezTo>
                  <a:lnTo>
                    <a:pt x="631698" y="262128"/>
                  </a:lnTo>
                  <a:cubicBezTo>
                    <a:pt x="636778" y="270891"/>
                    <a:pt x="636778" y="281559"/>
                    <a:pt x="631698" y="290322"/>
                  </a:cubicBezTo>
                </a:path>
              </a:pathLst>
            </a:custGeom>
            <a:solidFill>
              <a:srgbClr val="7DE314"/>
            </a:solidFill>
          </p:spPr>
          <p:txBody>
            <a:bodyPr/>
            <a:lstStyle/>
            <a:p>
              <a:endParaRPr lang="fr-FR"/>
            </a:p>
          </p:txBody>
        </p:sp>
        <p:sp>
          <p:nvSpPr>
            <p:cNvPr id="4" name="Freeform 4">
              <a:extLst>
                <a:ext uri="{FF2B5EF4-FFF2-40B4-BE49-F238E27FC236}">
                  <a16:creationId xmlns:a16="http://schemas.microsoft.com/office/drawing/2014/main" id="{13535EC7-78AF-A557-67E0-E2BC82714795}"/>
                </a:ext>
              </a:extLst>
            </p:cNvPr>
            <p:cNvSpPr/>
            <p:nvPr/>
          </p:nvSpPr>
          <p:spPr>
            <a:xfrm>
              <a:off x="260223" y="145923"/>
              <a:ext cx="438785" cy="470027"/>
            </a:xfrm>
            <a:custGeom>
              <a:avLst/>
              <a:gdLst/>
              <a:ahLst/>
              <a:cxnLst/>
              <a:rect l="l" t="t" r="r" b="b"/>
              <a:pathLst>
                <a:path w="438785" h="470027">
                  <a:moveTo>
                    <a:pt x="261239" y="0"/>
                  </a:moveTo>
                  <a:lnTo>
                    <a:pt x="366014" y="179705"/>
                  </a:lnTo>
                  <a:cubicBezTo>
                    <a:pt x="371094" y="188468"/>
                    <a:pt x="371094" y="199136"/>
                    <a:pt x="366014" y="207899"/>
                  </a:cubicBezTo>
                  <a:lnTo>
                    <a:pt x="255905" y="396875"/>
                  </a:lnTo>
                  <a:cubicBezTo>
                    <a:pt x="250825" y="405638"/>
                    <a:pt x="241427" y="410972"/>
                    <a:pt x="231267" y="410972"/>
                  </a:cubicBezTo>
                  <a:lnTo>
                    <a:pt x="10795" y="410972"/>
                  </a:lnTo>
                  <a:cubicBezTo>
                    <a:pt x="6985" y="410972"/>
                    <a:pt x="3429" y="410210"/>
                    <a:pt x="0" y="408813"/>
                  </a:cubicBezTo>
                  <a:lnTo>
                    <a:pt x="61849" y="470027"/>
                  </a:lnTo>
                  <a:lnTo>
                    <a:pt x="265684" y="470027"/>
                  </a:lnTo>
                  <a:cubicBezTo>
                    <a:pt x="275844" y="470027"/>
                    <a:pt x="285242" y="464693"/>
                    <a:pt x="290322" y="455930"/>
                  </a:cubicBezTo>
                  <a:lnTo>
                    <a:pt x="434975" y="208026"/>
                  </a:lnTo>
                  <a:cubicBezTo>
                    <a:pt x="437515" y="203708"/>
                    <a:pt x="438785" y="198755"/>
                    <a:pt x="438785" y="193929"/>
                  </a:cubicBezTo>
                  <a:lnTo>
                    <a:pt x="437515" y="184150"/>
                  </a:lnTo>
                  <a:lnTo>
                    <a:pt x="424434" y="161671"/>
                  </a:lnTo>
                  <a:close/>
                </a:path>
              </a:pathLst>
            </a:custGeom>
            <a:solidFill>
              <a:srgbClr val="3DC903"/>
            </a:solidFill>
          </p:spPr>
          <p:txBody>
            <a:bodyPr/>
            <a:lstStyle/>
            <a:p>
              <a:endParaRPr lang="fr-FR"/>
            </a:p>
          </p:txBody>
        </p:sp>
        <p:sp>
          <p:nvSpPr>
            <p:cNvPr id="5" name="Freeform 5">
              <a:extLst>
                <a:ext uri="{FF2B5EF4-FFF2-40B4-BE49-F238E27FC236}">
                  <a16:creationId xmlns:a16="http://schemas.microsoft.com/office/drawing/2014/main" id="{11E70F9B-984B-C3E9-59D6-942CAE9912B1}"/>
                </a:ext>
              </a:extLst>
            </p:cNvPr>
            <p:cNvSpPr/>
            <p:nvPr/>
          </p:nvSpPr>
          <p:spPr>
            <a:xfrm>
              <a:off x="132461" y="122682"/>
              <a:ext cx="497459" cy="434213"/>
            </a:xfrm>
            <a:custGeom>
              <a:avLst/>
              <a:gdLst/>
              <a:ahLst/>
              <a:cxnLst/>
              <a:rect l="l" t="t" r="r" b="b"/>
              <a:pathLst>
                <a:path w="497459" h="434213">
                  <a:moveTo>
                    <a:pt x="493776" y="231140"/>
                  </a:moveTo>
                  <a:lnTo>
                    <a:pt x="383667" y="420116"/>
                  </a:lnTo>
                  <a:cubicBezTo>
                    <a:pt x="378587" y="428879"/>
                    <a:pt x="369189" y="434213"/>
                    <a:pt x="359029" y="434213"/>
                  </a:cubicBezTo>
                  <a:lnTo>
                    <a:pt x="138557" y="434213"/>
                  </a:lnTo>
                  <a:cubicBezTo>
                    <a:pt x="134747" y="434213"/>
                    <a:pt x="131191" y="433451"/>
                    <a:pt x="127762" y="432054"/>
                  </a:cubicBezTo>
                  <a:lnTo>
                    <a:pt x="127635" y="432054"/>
                  </a:lnTo>
                  <a:lnTo>
                    <a:pt x="117094" y="425577"/>
                  </a:lnTo>
                  <a:lnTo>
                    <a:pt x="3810" y="231140"/>
                  </a:lnTo>
                  <a:cubicBezTo>
                    <a:pt x="-1270" y="222377"/>
                    <a:pt x="-1270" y="211709"/>
                    <a:pt x="3810" y="202946"/>
                  </a:cubicBezTo>
                  <a:lnTo>
                    <a:pt x="113919" y="14097"/>
                  </a:lnTo>
                  <a:cubicBezTo>
                    <a:pt x="118999" y="5334"/>
                    <a:pt x="128397" y="0"/>
                    <a:pt x="138557" y="0"/>
                  </a:cubicBezTo>
                  <a:lnTo>
                    <a:pt x="358902" y="0"/>
                  </a:lnTo>
                  <a:cubicBezTo>
                    <a:pt x="369062" y="0"/>
                    <a:pt x="378460" y="5334"/>
                    <a:pt x="383540" y="14097"/>
                  </a:cubicBezTo>
                  <a:lnTo>
                    <a:pt x="493649" y="203073"/>
                  </a:lnTo>
                  <a:cubicBezTo>
                    <a:pt x="498729" y="211836"/>
                    <a:pt x="498729" y="222504"/>
                    <a:pt x="493649" y="231267"/>
                  </a:cubicBezTo>
                </a:path>
              </a:pathLst>
            </a:custGeom>
            <a:solidFill>
              <a:srgbClr val="FFFFFF"/>
            </a:solidFill>
          </p:spPr>
          <p:txBody>
            <a:bodyPr/>
            <a:lstStyle/>
            <a:p>
              <a:endParaRPr lang="fr-FR"/>
            </a:p>
          </p:txBody>
        </p:sp>
        <p:sp>
          <p:nvSpPr>
            <p:cNvPr id="6" name="Freeform 6">
              <a:extLst>
                <a:ext uri="{FF2B5EF4-FFF2-40B4-BE49-F238E27FC236}">
                  <a16:creationId xmlns:a16="http://schemas.microsoft.com/office/drawing/2014/main" id="{BEA51BE9-D53D-F21F-98F6-6AEB64696F04}"/>
                </a:ext>
              </a:extLst>
            </p:cNvPr>
            <p:cNvSpPr/>
            <p:nvPr/>
          </p:nvSpPr>
          <p:spPr>
            <a:xfrm>
              <a:off x="260477" y="267970"/>
              <a:ext cx="120269" cy="140081"/>
            </a:xfrm>
            <a:custGeom>
              <a:avLst/>
              <a:gdLst/>
              <a:ahLst/>
              <a:cxnLst/>
              <a:rect l="l" t="t" r="r" b="b"/>
              <a:pathLst>
                <a:path w="120269" h="140081">
                  <a:moveTo>
                    <a:pt x="120269" y="70231"/>
                  </a:moveTo>
                  <a:lnTo>
                    <a:pt x="115697" y="98298"/>
                  </a:lnTo>
                  <a:cubicBezTo>
                    <a:pt x="112649" y="106807"/>
                    <a:pt x="108458" y="114173"/>
                    <a:pt x="103124" y="120396"/>
                  </a:cubicBezTo>
                  <a:lnTo>
                    <a:pt x="91440" y="131445"/>
                  </a:lnTo>
                  <a:cubicBezTo>
                    <a:pt x="76708" y="138303"/>
                    <a:pt x="68707" y="140081"/>
                    <a:pt x="60198" y="140081"/>
                  </a:cubicBezTo>
                  <a:lnTo>
                    <a:pt x="43434" y="138430"/>
                  </a:lnTo>
                  <a:cubicBezTo>
                    <a:pt x="28829" y="131572"/>
                    <a:pt x="22479" y="126619"/>
                    <a:pt x="17145" y="120396"/>
                  </a:cubicBezTo>
                  <a:lnTo>
                    <a:pt x="4572" y="98298"/>
                  </a:lnTo>
                  <a:cubicBezTo>
                    <a:pt x="1524" y="89789"/>
                    <a:pt x="0" y="80391"/>
                    <a:pt x="0" y="70231"/>
                  </a:cubicBezTo>
                  <a:lnTo>
                    <a:pt x="4572" y="42164"/>
                  </a:lnTo>
                  <a:cubicBezTo>
                    <a:pt x="7620" y="33655"/>
                    <a:pt x="11811" y="26289"/>
                    <a:pt x="17145" y="20066"/>
                  </a:cubicBezTo>
                  <a:lnTo>
                    <a:pt x="28829" y="8890"/>
                  </a:lnTo>
                  <a:cubicBezTo>
                    <a:pt x="43434" y="1778"/>
                    <a:pt x="51435" y="0"/>
                    <a:pt x="60071" y="0"/>
                  </a:cubicBezTo>
                  <a:lnTo>
                    <a:pt x="76581" y="1778"/>
                  </a:lnTo>
                  <a:cubicBezTo>
                    <a:pt x="91313" y="8890"/>
                    <a:pt x="97663" y="13716"/>
                    <a:pt x="103124" y="19939"/>
                  </a:cubicBezTo>
                  <a:lnTo>
                    <a:pt x="115697" y="42037"/>
                  </a:lnTo>
                  <a:cubicBezTo>
                    <a:pt x="118745" y="50546"/>
                    <a:pt x="120269" y="59944"/>
                    <a:pt x="120269" y="70104"/>
                  </a:cubicBezTo>
                  <a:moveTo>
                    <a:pt x="88773" y="70104"/>
                  </a:moveTo>
                  <a:lnTo>
                    <a:pt x="88011" y="58293"/>
                  </a:lnTo>
                  <a:cubicBezTo>
                    <a:pt x="85217" y="48006"/>
                    <a:pt x="83185" y="43561"/>
                    <a:pt x="80645" y="39878"/>
                  </a:cubicBezTo>
                  <a:lnTo>
                    <a:pt x="75057" y="33401"/>
                  </a:lnTo>
                  <a:lnTo>
                    <a:pt x="64262" y="28448"/>
                  </a:lnTo>
                  <a:cubicBezTo>
                    <a:pt x="55753" y="28448"/>
                    <a:pt x="51816" y="29464"/>
                    <a:pt x="48260" y="31496"/>
                  </a:cubicBezTo>
                  <a:lnTo>
                    <a:pt x="41783" y="36322"/>
                  </a:lnTo>
                  <a:cubicBezTo>
                    <a:pt x="36703" y="43688"/>
                    <a:pt x="34671" y="48133"/>
                    <a:pt x="33274" y="53340"/>
                  </a:cubicBezTo>
                  <a:lnTo>
                    <a:pt x="31115" y="64135"/>
                  </a:lnTo>
                  <a:cubicBezTo>
                    <a:pt x="31115" y="76454"/>
                    <a:pt x="31877" y="82042"/>
                    <a:pt x="33274" y="87122"/>
                  </a:cubicBezTo>
                  <a:lnTo>
                    <a:pt x="36703" y="96520"/>
                  </a:lnTo>
                  <a:cubicBezTo>
                    <a:pt x="41783" y="103886"/>
                    <a:pt x="44831" y="106807"/>
                    <a:pt x="48387" y="108712"/>
                  </a:cubicBezTo>
                  <a:lnTo>
                    <a:pt x="55753" y="111760"/>
                  </a:lnTo>
                  <a:lnTo>
                    <a:pt x="68199" y="110744"/>
                  </a:lnTo>
                  <a:cubicBezTo>
                    <a:pt x="75184" y="106680"/>
                    <a:pt x="78232" y="103886"/>
                    <a:pt x="80772" y="100203"/>
                  </a:cubicBezTo>
                  <a:lnTo>
                    <a:pt x="85344" y="92075"/>
                  </a:lnTo>
                  <a:cubicBezTo>
                    <a:pt x="88138" y="81915"/>
                    <a:pt x="88900" y="76327"/>
                    <a:pt x="88900" y="70104"/>
                  </a:cubicBezTo>
                </a:path>
              </a:pathLst>
            </a:custGeom>
            <a:solidFill>
              <a:srgbClr val="7DE314"/>
            </a:solidFill>
          </p:spPr>
          <p:txBody>
            <a:bodyPr/>
            <a:lstStyle/>
            <a:p>
              <a:endParaRPr lang="fr-FR"/>
            </a:p>
          </p:txBody>
        </p:sp>
        <p:sp>
          <p:nvSpPr>
            <p:cNvPr id="7" name="Freeform 7">
              <a:extLst>
                <a:ext uri="{FF2B5EF4-FFF2-40B4-BE49-F238E27FC236}">
                  <a16:creationId xmlns:a16="http://schemas.microsoft.com/office/drawing/2014/main" id="{7EA07A40-4F71-1354-3460-3A1495C327A3}"/>
                </a:ext>
              </a:extLst>
            </p:cNvPr>
            <p:cNvSpPr/>
            <p:nvPr/>
          </p:nvSpPr>
          <p:spPr>
            <a:xfrm>
              <a:off x="399034" y="273939"/>
              <a:ext cx="99187" cy="131953"/>
            </a:xfrm>
            <a:custGeom>
              <a:avLst/>
              <a:gdLst/>
              <a:ahLst/>
              <a:cxnLst/>
              <a:rect l="l" t="t" r="r" b="b"/>
              <a:pathLst>
                <a:path w="99187" h="131953">
                  <a:moveTo>
                    <a:pt x="99187" y="104013"/>
                  </a:moveTo>
                  <a:lnTo>
                    <a:pt x="99187" y="131953"/>
                  </a:lnTo>
                  <a:lnTo>
                    <a:pt x="4572" y="131953"/>
                  </a:lnTo>
                  <a:lnTo>
                    <a:pt x="4572" y="104013"/>
                  </a:lnTo>
                  <a:lnTo>
                    <a:pt x="37719" y="104013"/>
                  </a:lnTo>
                  <a:lnTo>
                    <a:pt x="37719" y="34036"/>
                  </a:lnTo>
                  <a:cubicBezTo>
                    <a:pt x="36322" y="35941"/>
                    <a:pt x="34163" y="37719"/>
                    <a:pt x="31115" y="39751"/>
                  </a:cubicBezTo>
                  <a:lnTo>
                    <a:pt x="24765" y="43434"/>
                  </a:lnTo>
                  <a:lnTo>
                    <a:pt x="13970" y="48260"/>
                  </a:lnTo>
                  <a:cubicBezTo>
                    <a:pt x="6350" y="50419"/>
                    <a:pt x="3048" y="50927"/>
                    <a:pt x="0" y="50927"/>
                  </a:cubicBezTo>
                  <a:lnTo>
                    <a:pt x="0" y="22098"/>
                  </a:lnTo>
                  <a:cubicBezTo>
                    <a:pt x="2794" y="22098"/>
                    <a:pt x="6223" y="21209"/>
                    <a:pt x="10287" y="19431"/>
                  </a:cubicBezTo>
                  <a:lnTo>
                    <a:pt x="18288" y="15494"/>
                  </a:lnTo>
                  <a:cubicBezTo>
                    <a:pt x="26035" y="10541"/>
                    <a:pt x="29464" y="8128"/>
                    <a:pt x="32258" y="5715"/>
                  </a:cubicBezTo>
                  <a:lnTo>
                    <a:pt x="36957" y="1397"/>
                  </a:lnTo>
                  <a:lnTo>
                    <a:pt x="69723" y="0"/>
                  </a:lnTo>
                  <a:lnTo>
                    <a:pt x="69723" y="103886"/>
                  </a:lnTo>
                  <a:close/>
                </a:path>
              </a:pathLst>
            </a:custGeom>
            <a:solidFill>
              <a:srgbClr val="7DE314"/>
            </a:solidFill>
          </p:spPr>
          <p:txBody>
            <a:bodyPr/>
            <a:lstStyle/>
            <a:p>
              <a:endParaRPr lang="fr-FR"/>
            </a:p>
          </p:txBody>
        </p:sp>
      </p:grpSp>
      <p:grpSp>
        <p:nvGrpSpPr>
          <p:cNvPr id="8" name="Group 8">
            <a:extLst>
              <a:ext uri="{FF2B5EF4-FFF2-40B4-BE49-F238E27FC236}">
                <a16:creationId xmlns:a16="http://schemas.microsoft.com/office/drawing/2014/main" id="{D35C2D44-B388-88BF-976C-45F8CF58065F}"/>
              </a:ext>
            </a:extLst>
          </p:cNvPr>
          <p:cNvGrpSpPr>
            <a:grpSpLocks noChangeAspect="1"/>
          </p:cNvGrpSpPr>
          <p:nvPr/>
        </p:nvGrpSpPr>
        <p:grpSpPr>
          <a:xfrm>
            <a:off x="3338779" y="4757195"/>
            <a:ext cx="762505" cy="686800"/>
            <a:chOff x="0" y="0"/>
            <a:chExt cx="762495" cy="686803"/>
          </a:xfrm>
        </p:grpSpPr>
        <p:sp>
          <p:nvSpPr>
            <p:cNvPr id="9" name="Freeform 9">
              <a:extLst>
                <a:ext uri="{FF2B5EF4-FFF2-40B4-BE49-F238E27FC236}">
                  <a16:creationId xmlns:a16="http://schemas.microsoft.com/office/drawing/2014/main" id="{2DBCFD6D-A1EC-7999-4548-DA767A91B5BD}"/>
                </a:ext>
              </a:extLst>
            </p:cNvPr>
            <p:cNvSpPr/>
            <p:nvPr/>
          </p:nvSpPr>
          <p:spPr>
            <a:xfrm>
              <a:off x="63500" y="63500"/>
              <a:ext cx="635508" cy="559689"/>
            </a:xfrm>
            <a:custGeom>
              <a:avLst/>
              <a:gdLst/>
              <a:ahLst/>
              <a:cxnLst/>
              <a:rect l="l" t="t" r="r" b="b"/>
              <a:pathLst>
                <a:path w="635508" h="559689">
                  <a:moveTo>
                    <a:pt x="631698" y="294132"/>
                  </a:moveTo>
                  <a:lnTo>
                    <a:pt x="487045" y="545465"/>
                  </a:lnTo>
                  <a:cubicBezTo>
                    <a:pt x="481965" y="554355"/>
                    <a:pt x="472567" y="559689"/>
                    <a:pt x="462407" y="559689"/>
                  </a:cubicBezTo>
                  <a:lnTo>
                    <a:pt x="173101" y="559689"/>
                  </a:lnTo>
                  <a:cubicBezTo>
                    <a:pt x="162941" y="559689"/>
                    <a:pt x="153543" y="554228"/>
                    <a:pt x="148463" y="545465"/>
                  </a:cubicBezTo>
                  <a:lnTo>
                    <a:pt x="3810" y="294132"/>
                  </a:lnTo>
                  <a:cubicBezTo>
                    <a:pt x="-1270" y="285242"/>
                    <a:pt x="-1270" y="274447"/>
                    <a:pt x="3810" y="265557"/>
                  </a:cubicBezTo>
                  <a:lnTo>
                    <a:pt x="148463" y="14224"/>
                  </a:lnTo>
                  <a:cubicBezTo>
                    <a:pt x="153543" y="5334"/>
                    <a:pt x="162941" y="0"/>
                    <a:pt x="173101" y="0"/>
                  </a:cubicBezTo>
                  <a:lnTo>
                    <a:pt x="462407" y="0"/>
                  </a:lnTo>
                  <a:cubicBezTo>
                    <a:pt x="472567" y="0"/>
                    <a:pt x="481965" y="5461"/>
                    <a:pt x="487045" y="14224"/>
                  </a:cubicBezTo>
                  <a:lnTo>
                    <a:pt x="631698" y="265684"/>
                  </a:lnTo>
                  <a:cubicBezTo>
                    <a:pt x="636778" y="274574"/>
                    <a:pt x="636778" y="285369"/>
                    <a:pt x="631698" y="294259"/>
                  </a:cubicBezTo>
                </a:path>
              </a:pathLst>
            </a:custGeom>
            <a:solidFill>
              <a:srgbClr val="00CC9C"/>
            </a:solidFill>
          </p:spPr>
          <p:txBody>
            <a:bodyPr/>
            <a:lstStyle/>
            <a:p>
              <a:endParaRPr lang="fr-FR"/>
            </a:p>
          </p:txBody>
        </p:sp>
        <p:sp>
          <p:nvSpPr>
            <p:cNvPr id="10" name="Freeform 10">
              <a:extLst>
                <a:ext uri="{FF2B5EF4-FFF2-40B4-BE49-F238E27FC236}">
                  <a16:creationId xmlns:a16="http://schemas.microsoft.com/office/drawing/2014/main" id="{E8D63DEF-D31C-63D8-9394-C5D3F9E26128}"/>
                </a:ext>
              </a:extLst>
            </p:cNvPr>
            <p:cNvSpPr/>
            <p:nvPr/>
          </p:nvSpPr>
          <p:spPr>
            <a:xfrm>
              <a:off x="260223" y="147066"/>
              <a:ext cx="438785" cy="476123"/>
            </a:xfrm>
            <a:custGeom>
              <a:avLst/>
              <a:gdLst/>
              <a:ahLst/>
              <a:cxnLst/>
              <a:rect l="l" t="t" r="r" b="b"/>
              <a:pathLst>
                <a:path w="438785" h="476123">
                  <a:moveTo>
                    <a:pt x="261239" y="0"/>
                  </a:moveTo>
                  <a:lnTo>
                    <a:pt x="366014" y="182118"/>
                  </a:lnTo>
                  <a:cubicBezTo>
                    <a:pt x="371094" y="191008"/>
                    <a:pt x="371094" y="201803"/>
                    <a:pt x="366014" y="210693"/>
                  </a:cubicBezTo>
                  <a:lnTo>
                    <a:pt x="255905" y="402082"/>
                  </a:lnTo>
                  <a:cubicBezTo>
                    <a:pt x="250825" y="410972"/>
                    <a:pt x="241427" y="416306"/>
                    <a:pt x="231267" y="416306"/>
                  </a:cubicBezTo>
                  <a:lnTo>
                    <a:pt x="10795" y="416306"/>
                  </a:lnTo>
                  <a:cubicBezTo>
                    <a:pt x="7112" y="416306"/>
                    <a:pt x="3429" y="415544"/>
                    <a:pt x="0" y="414147"/>
                  </a:cubicBezTo>
                  <a:lnTo>
                    <a:pt x="61849" y="476123"/>
                  </a:lnTo>
                  <a:lnTo>
                    <a:pt x="265684" y="476123"/>
                  </a:lnTo>
                  <a:cubicBezTo>
                    <a:pt x="275844" y="476123"/>
                    <a:pt x="285242" y="470662"/>
                    <a:pt x="290322" y="461899"/>
                  </a:cubicBezTo>
                  <a:lnTo>
                    <a:pt x="434975" y="210566"/>
                  </a:lnTo>
                  <a:cubicBezTo>
                    <a:pt x="437515" y="206121"/>
                    <a:pt x="438785" y="201168"/>
                    <a:pt x="438785" y="196342"/>
                  </a:cubicBezTo>
                  <a:lnTo>
                    <a:pt x="437515" y="186436"/>
                  </a:lnTo>
                  <a:lnTo>
                    <a:pt x="424434" y="163576"/>
                  </a:lnTo>
                  <a:close/>
                </a:path>
              </a:pathLst>
            </a:custGeom>
            <a:solidFill>
              <a:srgbClr val="00A35E"/>
            </a:solidFill>
          </p:spPr>
          <p:txBody>
            <a:bodyPr/>
            <a:lstStyle/>
            <a:p>
              <a:endParaRPr lang="fr-FR"/>
            </a:p>
          </p:txBody>
        </p:sp>
        <p:sp>
          <p:nvSpPr>
            <p:cNvPr id="11" name="Freeform 11">
              <a:extLst>
                <a:ext uri="{FF2B5EF4-FFF2-40B4-BE49-F238E27FC236}">
                  <a16:creationId xmlns:a16="http://schemas.microsoft.com/office/drawing/2014/main" id="{BA908B8C-EE09-579D-7AB0-78228D873688}"/>
                </a:ext>
              </a:extLst>
            </p:cNvPr>
            <p:cNvSpPr/>
            <p:nvPr/>
          </p:nvSpPr>
          <p:spPr>
            <a:xfrm>
              <a:off x="132461" y="123444"/>
              <a:ext cx="497459" cy="439928"/>
            </a:xfrm>
            <a:custGeom>
              <a:avLst/>
              <a:gdLst/>
              <a:ahLst/>
              <a:cxnLst/>
              <a:rect l="l" t="t" r="r" b="b"/>
              <a:pathLst>
                <a:path w="497459" h="439928">
                  <a:moveTo>
                    <a:pt x="493776" y="234188"/>
                  </a:moveTo>
                  <a:lnTo>
                    <a:pt x="383667" y="425704"/>
                  </a:lnTo>
                  <a:cubicBezTo>
                    <a:pt x="378587" y="434594"/>
                    <a:pt x="369189" y="439928"/>
                    <a:pt x="359029" y="439928"/>
                  </a:cubicBezTo>
                  <a:lnTo>
                    <a:pt x="138557" y="439928"/>
                  </a:lnTo>
                  <a:cubicBezTo>
                    <a:pt x="134747" y="439928"/>
                    <a:pt x="131191" y="439166"/>
                    <a:pt x="127762" y="437769"/>
                  </a:cubicBezTo>
                  <a:lnTo>
                    <a:pt x="127635" y="437642"/>
                  </a:lnTo>
                  <a:lnTo>
                    <a:pt x="117094" y="431038"/>
                  </a:lnTo>
                  <a:lnTo>
                    <a:pt x="3810" y="234061"/>
                  </a:lnTo>
                  <a:cubicBezTo>
                    <a:pt x="-1270" y="225171"/>
                    <a:pt x="-1270" y="214376"/>
                    <a:pt x="3810" y="205486"/>
                  </a:cubicBezTo>
                  <a:lnTo>
                    <a:pt x="113919" y="14224"/>
                  </a:lnTo>
                  <a:cubicBezTo>
                    <a:pt x="118999" y="5334"/>
                    <a:pt x="128397" y="0"/>
                    <a:pt x="138557" y="0"/>
                  </a:cubicBezTo>
                  <a:lnTo>
                    <a:pt x="358902" y="0"/>
                  </a:lnTo>
                  <a:cubicBezTo>
                    <a:pt x="369062" y="0"/>
                    <a:pt x="378460" y="5461"/>
                    <a:pt x="383540" y="14224"/>
                  </a:cubicBezTo>
                  <a:lnTo>
                    <a:pt x="493649" y="205613"/>
                  </a:lnTo>
                  <a:cubicBezTo>
                    <a:pt x="498729" y="214503"/>
                    <a:pt x="498729" y="225298"/>
                    <a:pt x="493649" y="234188"/>
                  </a:cubicBezTo>
                </a:path>
              </a:pathLst>
            </a:custGeom>
            <a:solidFill>
              <a:srgbClr val="FFFFFF"/>
            </a:solidFill>
          </p:spPr>
          <p:txBody>
            <a:bodyPr/>
            <a:lstStyle/>
            <a:p>
              <a:endParaRPr lang="fr-FR"/>
            </a:p>
          </p:txBody>
        </p:sp>
        <p:sp>
          <p:nvSpPr>
            <p:cNvPr id="12" name="Freeform 12">
              <a:extLst>
                <a:ext uri="{FF2B5EF4-FFF2-40B4-BE49-F238E27FC236}">
                  <a16:creationId xmlns:a16="http://schemas.microsoft.com/office/drawing/2014/main" id="{065CB19B-7CD4-6489-798D-96F17A56A65B}"/>
                </a:ext>
              </a:extLst>
            </p:cNvPr>
            <p:cNvSpPr/>
            <p:nvPr/>
          </p:nvSpPr>
          <p:spPr>
            <a:xfrm>
              <a:off x="260477" y="270510"/>
              <a:ext cx="120269" cy="142240"/>
            </a:xfrm>
            <a:custGeom>
              <a:avLst/>
              <a:gdLst/>
              <a:ahLst/>
              <a:cxnLst/>
              <a:rect l="l" t="t" r="r" b="b"/>
              <a:pathLst>
                <a:path w="120269" h="142240">
                  <a:moveTo>
                    <a:pt x="120269" y="71374"/>
                  </a:moveTo>
                  <a:lnTo>
                    <a:pt x="115697" y="99822"/>
                  </a:lnTo>
                  <a:cubicBezTo>
                    <a:pt x="112649" y="108458"/>
                    <a:pt x="108458" y="115951"/>
                    <a:pt x="103124" y="122301"/>
                  </a:cubicBezTo>
                  <a:lnTo>
                    <a:pt x="91440" y="133477"/>
                  </a:lnTo>
                  <a:cubicBezTo>
                    <a:pt x="76708" y="140462"/>
                    <a:pt x="68707" y="142240"/>
                    <a:pt x="60198" y="142240"/>
                  </a:cubicBezTo>
                  <a:lnTo>
                    <a:pt x="43434" y="140462"/>
                  </a:lnTo>
                  <a:cubicBezTo>
                    <a:pt x="28829" y="133477"/>
                    <a:pt x="22479" y="128524"/>
                    <a:pt x="17145" y="122174"/>
                  </a:cubicBezTo>
                  <a:lnTo>
                    <a:pt x="4572" y="99695"/>
                  </a:lnTo>
                  <a:cubicBezTo>
                    <a:pt x="1524" y="91059"/>
                    <a:pt x="0" y="81534"/>
                    <a:pt x="0" y="71247"/>
                  </a:cubicBezTo>
                  <a:lnTo>
                    <a:pt x="4572" y="42799"/>
                  </a:lnTo>
                  <a:cubicBezTo>
                    <a:pt x="7620" y="34163"/>
                    <a:pt x="11811" y="26670"/>
                    <a:pt x="17145" y="20320"/>
                  </a:cubicBezTo>
                  <a:lnTo>
                    <a:pt x="28829" y="9017"/>
                  </a:lnTo>
                  <a:cubicBezTo>
                    <a:pt x="43434" y="1905"/>
                    <a:pt x="51435" y="0"/>
                    <a:pt x="60071" y="0"/>
                  </a:cubicBezTo>
                  <a:lnTo>
                    <a:pt x="76581" y="1778"/>
                  </a:lnTo>
                  <a:cubicBezTo>
                    <a:pt x="91313" y="8890"/>
                    <a:pt x="97663" y="13843"/>
                    <a:pt x="103124" y="20193"/>
                  </a:cubicBezTo>
                  <a:lnTo>
                    <a:pt x="115697" y="42672"/>
                  </a:lnTo>
                  <a:cubicBezTo>
                    <a:pt x="118745" y="51308"/>
                    <a:pt x="120269" y="60833"/>
                    <a:pt x="120269" y="71120"/>
                  </a:cubicBezTo>
                  <a:moveTo>
                    <a:pt x="88773" y="71120"/>
                  </a:moveTo>
                  <a:lnTo>
                    <a:pt x="88011" y="59182"/>
                  </a:lnTo>
                  <a:cubicBezTo>
                    <a:pt x="85217" y="48768"/>
                    <a:pt x="83185" y="44196"/>
                    <a:pt x="80645" y="40513"/>
                  </a:cubicBezTo>
                  <a:lnTo>
                    <a:pt x="75057" y="33909"/>
                  </a:lnTo>
                  <a:lnTo>
                    <a:pt x="64262" y="28829"/>
                  </a:lnTo>
                  <a:cubicBezTo>
                    <a:pt x="55753" y="28829"/>
                    <a:pt x="51816" y="29845"/>
                    <a:pt x="48260" y="31877"/>
                  </a:cubicBezTo>
                  <a:lnTo>
                    <a:pt x="41783" y="36830"/>
                  </a:lnTo>
                  <a:cubicBezTo>
                    <a:pt x="36703" y="44323"/>
                    <a:pt x="34671" y="48768"/>
                    <a:pt x="33274" y="53975"/>
                  </a:cubicBezTo>
                  <a:lnTo>
                    <a:pt x="31115" y="64897"/>
                  </a:lnTo>
                  <a:cubicBezTo>
                    <a:pt x="31115" y="77343"/>
                    <a:pt x="31877" y="83058"/>
                    <a:pt x="33274" y="88138"/>
                  </a:cubicBezTo>
                  <a:lnTo>
                    <a:pt x="36703" y="97790"/>
                  </a:lnTo>
                  <a:cubicBezTo>
                    <a:pt x="41783" y="105283"/>
                    <a:pt x="44831" y="108204"/>
                    <a:pt x="48387" y="110236"/>
                  </a:cubicBezTo>
                  <a:lnTo>
                    <a:pt x="55753" y="113284"/>
                  </a:lnTo>
                  <a:lnTo>
                    <a:pt x="68199" y="112268"/>
                  </a:lnTo>
                  <a:cubicBezTo>
                    <a:pt x="75184" y="108204"/>
                    <a:pt x="78232" y="105283"/>
                    <a:pt x="80772" y="101600"/>
                  </a:cubicBezTo>
                  <a:lnTo>
                    <a:pt x="85344" y="93472"/>
                  </a:lnTo>
                  <a:cubicBezTo>
                    <a:pt x="88138" y="83185"/>
                    <a:pt x="88900" y="77470"/>
                    <a:pt x="88900" y="71247"/>
                  </a:cubicBezTo>
                </a:path>
              </a:pathLst>
            </a:custGeom>
            <a:solidFill>
              <a:srgbClr val="00CC9C"/>
            </a:solidFill>
          </p:spPr>
          <p:txBody>
            <a:bodyPr/>
            <a:lstStyle/>
            <a:p>
              <a:endParaRPr lang="fr-FR"/>
            </a:p>
          </p:txBody>
        </p:sp>
        <p:sp>
          <p:nvSpPr>
            <p:cNvPr id="13" name="Freeform 13">
              <a:extLst>
                <a:ext uri="{FF2B5EF4-FFF2-40B4-BE49-F238E27FC236}">
                  <a16:creationId xmlns:a16="http://schemas.microsoft.com/office/drawing/2014/main" id="{001AC975-2062-ED09-FB5B-43297E48901C}"/>
                </a:ext>
              </a:extLst>
            </p:cNvPr>
            <p:cNvSpPr/>
            <p:nvPr/>
          </p:nvSpPr>
          <p:spPr>
            <a:xfrm>
              <a:off x="394716" y="274320"/>
              <a:ext cx="112395" cy="136144"/>
            </a:xfrm>
            <a:custGeom>
              <a:avLst/>
              <a:gdLst/>
              <a:ahLst/>
              <a:cxnLst/>
              <a:rect l="l" t="t" r="r" b="b"/>
              <a:pathLst>
                <a:path w="112395" h="136144">
                  <a:moveTo>
                    <a:pt x="0" y="136017"/>
                  </a:moveTo>
                  <a:lnTo>
                    <a:pt x="508" y="122682"/>
                  </a:lnTo>
                  <a:cubicBezTo>
                    <a:pt x="2667" y="111252"/>
                    <a:pt x="4572" y="106045"/>
                    <a:pt x="7366" y="101219"/>
                  </a:cubicBezTo>
                  <a:lnTo>
                    <a:pt x="13843" y="91821"/>
                  </a:lnTo>
                  <a:cubicBezTo>
                    <a:pt x="23368" y="83439"/>
                    <a:pt x="29337" y="79248"/>
                    <a:pt x="36703" y="75184"/>
                  </a:cubicBezTo>
                  <a:lnTo>
                    <a:pt x="48641" y="68707"/>
                  </a:lnTo>
                  <a:cubicBezTo>
                    <a:pt x="58420" y="63500"/>
                    <a:pt x="62484" y="61214"/>
                    <a:pt x="65786" y="58928"/>
                  </a:cubicBezTo>
                  <a:lnTo>
                    <a:pt x="71501" y="54483"/>
                  </a:lnTo>
                  <a:lnTo>
                    <a:pt x="75819" y="47371"/>
                  </a:lnTo>
                  <a:lnTo>
                    <a:pt x="73914" y="35687"/>
                  </a:lnTo>
                  <a:cubicBezTo>
                    <a:pt x="66421" y="28956"/>
                    <a:pt x="61087" y="27305"/>
                    <a:pt x="54102" y="27305"/>
                  </a:cubicBezTo>
                  <a:lnTo>
                    <a:pt x="46990" y="27813"/>
                  </a:lnTo>
                  <a:lnTo>
                    <a:pt x="37846" y="31242"/>
                  </a:lnTo>
                  <a:lnTo>
                    <a:pt x="29972" y="36576"/>
                  </a:lnTo>
                  <a:lnTo>
                    <a:pt x="23368" y="43053"/>
                  </a:lnTo>
                  <a:lnTo>
                    <a:pt x="1397" y="22225"/>
                  </a:lnTo>
                  <a:cubicBezTo>
                    <a:pt x="3429" y="20066"/>
                    <a:pt x="6350" y="17653"/>
                    <a:pt x="10033" y="15113"/>
                  </a:cubicBezTo>
                  <a:lnTo>
                    <a:pt x="18161" y="10160"/>
                  </a:lnTo>
                  <a:cubicBezTo>
                    <a:pt x="28194" y="5588"/>
                    <a:pt x="33909" y="3810"/>
                    <a:pt x="40005" y="2286"/>
                  </a:cubicBezTo>
                  <a:lnTo>
                    <a:pt x="52705" y="0"/>
                  </a:lnTo>
                  <a:cubicBezTo>
                    <a:pt x="67564" y="0"/>
                    <a:pt x="74676" y="1016"/>
                    <a:pt x="80899" y="2921"/>
                  </a:cubicBezTo>
                  <a:lnTo>
                    <a:pt x="92329" y="7620"/>
                  </a:lnTo>
                  <a:cubicBezTo>
                    <a:pt x="100838" y="14605"/>
                    <a:pt x="104140" y="18796"/>
                    <a:pt x="106426" y="23749"/>
                  </a:cubicBezTo>
                  <a:lnTo>
                    <a:pt x="109855" y="34036"/>
                  </a:lnTo>
                  <a:cubicBezTo>
                    <a:pt x="109855" y="45212"/>
                    <a:pt x="108839" y="50038"/>
                    <a:pt x="106807" y="54356"/>
                  </a:cubicBezTo>
                  <a:lnTo>
                    <a:pt x="102235" y="62357"/>
                  </a:lnTo>
                  <a:cubicBezTo>
                    <a:pt x="96012" y="68961"/>
                    <a:pt x="92583" y="71755"/>
                    <a:pt x="89027" y="74168"/>
                  </a:cubicBezTo>
                  <a:lnTo>
                    <a:pt x="81788" y="78740"/>
                  </a:lnTo>
                  <a:lnTo>
                    <a:pt x="72390" y="83947"/>
                  </a:lnTo>
                  <a:cubicBezTo>
                    <a:pt x="65278" y="88011"/>
                    <a:pt x="61722" y="90170"/>
                    <a:pt x="58166" y="92583"/>
                  </a:cubicBezTo>
                  <a:lnTo>
                    <a:pt x="51435" y="97536"/>
                  </a:lnTo>
                  <a:lnTo>
                    <a:pt x="43307" y="105283"/>
                  </a:lnTo>
                  <a:lnTo>
                    <a:pt x="112395" y="107823"/>
                  </a:lnTo>
                  <a:lnTo>
                    <a:pt x="112395" y="136144"/>
                  </a:lnTo>
                  <a:close/>
                </a:path>
              </a:pathLst>
            </a:custGeom>
            <a:solidFill>
              <a:srgbClr val="00CC9C"/>
            </a:solidFill>
          </p:spPr>
          <p:txBody>
            <a:bodyPr/>
            <a:lstStyle/>
            <a:p>
              <a:endParaRPr lang="fr-FR"/>
            </a:p>
          </p:txBody>
        </p:sp>
      </p:grpSp>
      <p:grpSp>
        <p:nvGrpSpPr>
          <p:cNvPr id="14" name="Group 14">
            <a:extLst>
              <a:ext uri="{FF2B5EF4-FFF2-40B4-BE49-F238E27FC236}">
                <a16:creationId xmlns:a16="http://schemas.microsoft.com/office/drawing/2014/main" id="{BB18E54E-7AA1-77D9-0DCA-071B4A832796}"/>
              </a:ext>
            </a:extLst>
          </p:cNvPr>
          <p:cNvGrpSpPr>
            <a:grpSpLocks noChangeAspect="1"/>
          </p:cNvGrpSpPr>
          <p:nvPr/>
        </p:nvGrpSpPr>
        <p:grpSpPr>
          <a:xfrm>
            <a:off x="5424068" y="4749946"/>
            <a:ext cx="762505" cy="694058"/>
            <a:chOff x="0" y="0"/>
            <a:chExt cx="762495" cy="694055"/>
          </a:xfrm>
        </p:grpSpPr>
        <p:sp>
          <p:nvSpPr>
            <p:cNvPr id="15" name="Freeform 15">
              <a:extLst>
                <a:ext uri="{FF2B5EF4-FFF2-40B4-BE49-F238E27FC236}">
                  <a16:creationId xmlns:a16="http://schemas.microsoft.com/office/drawing/2014/main" id="{F6BC7DDE-11DC-8DCE-99E1-49C09A47BEF5}"/>
                </a:ext>
              </a:extLst>
            </p:cNvPr>
            <p:cNvSpPr/>
            <p:nvPr/>
          </p:nvSpPr>
          <p:spPr>
            <a:xfrm>
              <a:off x="63500" y="63500"/>
              <a:ext cx="635508" cy="567055"/>
            </a:xfrm>
            <a:custGeom>
              <a:avLst/>
              <a:gdLst/>
              <a:ahLst/>
              <a:cxnLst/>
              <a:rect l="l" t="t" r="r" b="b"/>
              <a:pathLst>
                <a:path w="635508" h="567055">
                  <a:moveTo>
                    <a:pt x="631698" y="297942"/>
                  </a:moveTo>
                  <a:lnTo>
                    <a:pt x="487045" y="552577"/>
                  </a:lnTo>
                  <a:cubicBezTo>
                    <a:pt x="481965" y="561594"/>
                    <a:pt x="472567" y="567055"/>
                    <a:pt x="462407" y="567055"/>
                  </a:cubicBezTo>
                  <a:lnTo>
                    <a:pt x="173101" y="567055"/>
                  </a:lnTo>
                  <a:cubicBezTo>
                    <a:pt x="162941" y="567055"/>
                    <a:pt x="153543" y="561594"/>
                    <a:pt x="148463" y="552577"/>
                  </a:cubicBezTo>
                  <a:lnTo>
                    <a:pt x="3810" y="297942"/>
                  </a:lnTo>
                  <a:cubicBezTo>
                    <a:pt x="-1270" y="288925"/>
                    <a:pt x="-1270" y="278003"/>
                    <a:pt x="3810" y="268986"/>
                  </a:cubicBezTo>
                  <a:lnTo>
                    <a:pt x="148463" y="14478"/>
                  </a:lnTo>
                  <a:cubicBezTo>
                    <a:pt x="153543" y="5461"/>
                    <a:pt x="162941" y="0"/>
                    <a:pt x="173101" y="0"/>
                  </a:cubicBezTo>
                  <a:lnTo>
                    <a:pt x="462407" y="0"/>
                  </a:lnTo>
                  <a:cubicBezTo>
                    <a:pt x="472567" y="0"/>
                    <a:pt x="481965" y="5461"/>
                    <a:pt x="487045" y="14478"/>
                  </a:cubicBezTo>
                  <a:lnTo>
                    <a:pt x="631698" y="269113"/>
                  </a:lnTo>
                  <a:cubicBezTo>
                    <a:pt x="636778" y="278130"/>
                    <a:pt x="636778" y="289052"/>
                    <a:pt x="631698" y="298069"/>
                  </a:cubicBezTo>
                </a:path>
              </a:pathLst>
            </a:custGeom>
            <a:solidFill>
              <a:srgbClr val="14A1BF"/>
            </a:solidFill>
          </p:spPr>
          <p:txBody>
            <a:bodyPr/>
            <a:lstStyle/>
            <a:p>
              <a:endParaRPr lang="fr-FR"/>
            </a:p>
          </p:txBody>
        </p:sp>
        <p:sp>
          <p:nvSpPr>
            <p:cNvPr id="16" name="Freeform 16">
              <a:extLst>
                <a:ext uri="{FF2B5EF4-FFF2-40B4-BE49-F238E27FC236}">
                  <a16:creationId xmlns:a16="http://schemas.microsoft.com/office/drawing/2014/main" id="{A604A828-36A4-9CC5-4A23-17CBDA2340F2}"/>
                </a:ext>
              </a:extLst>
            </p:cNvPr>
            <p:cNvSpPr/>
            <p:nvPr/>
          </p:nvSpPr>
          <p:spPr>
            <a:xfrm>
              <a:off x="260350" y="148082"/>
              <a:ext cx="438658" cy="482473"/>
            </a:xfrm>
            <a:custGeom>
              <a:avLst/>
              <a:gdLst/>
              <a:ahLst/>
              <a:cxnLst/>
              <a:rect l="l" t="t" r="r" b="b"/>
              <a:pathLst>
                <a:path w="438658" h="482473">
                  <a:moveTo>
                    <a:pt x="261112" y="0"/>
                  </a:moveTo>
                  <a:lnTo>
                    <a:pt x="365887" y="184404"/>
                  </a:lnTo>
                  <a:cubicBezTo>
                    <a:pt x="370967" y="193421"/>
                    <a:pt x="370967" y="204343"/>
                    <a:pt x="365887" y="213360"/>
                  </a:cubicBezTo>
                  <a:lnTo>
                    <a:pt x="255778" y="407289"/>
                  </a:lnTo>
                  <a:cubicBezTo>
                    <a:pt x="250698" y="416306"/>
                    <a:pt x="241300" y="421767"/>
                    <a:pt x="231140" y="421767"/>
                  </a:cubicBezTo>
                  <a:lnTo>
                    <a:pt x="10795" y="421767"/>
                  </a:lnTo>
                  <a:cubicBezTo>
                    <a:pt x="6985" y="421767"/>
                    <a:pt x="3429" y="421005"/>
                    <a:pt x="0" y="419608"/>
                  </a:cubicBezTo>
                  <a:lnTo>
                    <a:pt x="61849" y="482473"/>
                  </a:lnTo>
                  <a:lnTo>
                    <a:pt x="265557" y="482473"/>
                  </a:lnTo>
                  <a:cubicBezTo>
                    <a:pt x="275717" y="482473"/>
                    <a:pt x="285115" y="477012"/>
                    <a:pt x="290195" y="467995"/>
                  </a:cubicBezTo>
                  <a:lnTo>
                    <a:pt x="434848" y="213360"/>
                  </a:lnTo>
                  <a:cubicBezTo>
                    <a:pt x="437388" y="208915"/>
                    <a:pt x="438658" y="203835"/>
                    <a:pt x="438658" y="198882"/>
                  </a:cubicBezTo>
                  <a:lnTo>
                    <a:pt x="437388" y="188849"/>
                  </a:lnTo>
                  <a:lnTo>
                    <a:pt x="424307" y="165735"/>
                  </a:lnTo>
                  <a:close/>
                </a:path>
              </a:pathLst>
            </a:custGeom>
            <a:solidFill>
              <a:srgbClr val="036391"/>
            </a:solidFill>
          </p:spPr>
          <p:txBody>
            <a:bodyPr/>
            <a:lstStyle/>
            <a:p>
              <a:endParaRPr lang="fr-FR"/>
            </a:p>
          </p:txBody>
        </p:sp>
        <p:sp>
          <p:nvSpPr>
            <p:cNvPr id="17" name="Freeform 17">
              <a:extLst>
                <a:ext uri="{FF2B5EF4-FFF2-40B4-BE49-F238E27FC236}">
                  <a16:creationId xmlns:a16="http://schemas.microsoft.com/office/drawing/2014/main" id="{2653C037-3E83-8D23-8BE0-C3DFD30F3632}"/>
                </a:ext>
              </a:extLst>
            </p:cNvPr>
            <p:cNvSpPr/>
            <p:nvPr/>
          </p:nvSpPr>
          <p:spPr>
            <a:xfrm>
              <a:off x="132461" y="124206"/>
              <a:ext cx="497459" cy="445643"/>
            </a:xfrm>
            <a:custGeom>
              <a:avLst/>
              <a:gdLst/>
              <a:ahLst/>
              <a:cxnLst/>
              <a:rect l="l" t="t" r="r" b="b"/>
              <a:pathLst>
                <a:path w="497459" h="445643">
                  <a:moveTo>
                    <a:pt x="493776" y="237236"/>
                  </a:moveTo>
                  <a:lnTo>
                    <a:pt x="383667" y="431165"/>
                  </a:lnTo>
                  <a:cubicBezTo>
                    <a:pt x="378587" y="440182"/>
                    <a:pt x="369189" y="445643"/>
                    <a:pt x="359029" y="445643"/>
                  </a:cubicBezTo>
                  <a:lnTo>
                    <a:pt x="138557" y="445643"/>
                  </a:lnTo>
                  <a:cubicBezTo>
                    <a:pt x="134747" y="445643"/>
                    <a:pt x="131191" y="444881"/>
                    <a:pt x="127762" y="443484"/>
                  </a:cubicBezTo>
                  <a:lnTo>
                    <a:pt x="127635" y="443357"/>
                  </a:lnTo>
                  <a:lnTo>
                    <a:pt x="117094" y="436753"/>
                  </a:lnTo>
                  <a:lnTo>
                    <a:pt x="3810" y="237236"/>
                  </a:lnTo>
                  <a:cubicBezTo>
                    <a:pt x="-1270" y="228219"/>
                    <a:pt x="-1270" y="217297"/>
                    <a:pt x="3810" y="208280"/>
                  </a:cubicBezTo>
                  <a:lnTo>
                    <a:pt x="113919" y="14478"/>
                  </a:lnTo>
                  <a:cubicBezTo>
                    <a:pt x="118999" y="5461"/>
                    <a:pt x="128397" y="0"/>
                    <a:pt x="138557" y="0"/>
                  </a:cubicBezTo>
                  <a:lnTo>
                    <a:pt x="358902" y="0"/>
                  </a:lnTo>
                  <a:cubicBezTo>
                    <a:pt x="369062" y="0"/>
                    <a:pt x="378460" y="5461"/>
                    <a:pt x="383540" y="14478"/>
                  </a:cubicBezTo>
                  <a:lnTo>
                    <a:pt x="493649" y="208407"/>
                  </a:lnTo>
                  <a:cubicBezTo>
                    <a:pt x="498729" y="217424"/>
                    <a:pt x="498729" y="228346"/>
                    <a:pt x="493649" y="237363"/>
                  </a:cubicBezTo>
                </a:path>
              </a:pathLst>
            </a:custGeom>
            <a:solidFill>
              <a:srgbClr val="FFFFFF"/>
            </a:solidFill>
          </p:spPr>
          <p:txBody>
            <a:bodyPr/>
            <a:lstStyle/>
            <a:p>
              <a:endParaRPr lang="fr-FR"/>
            </a:p>
          </p:txBody>
        </p:sp>
        <p:sp>
          <p:nvSpPr>
            <p:cNvPr id="18" name="Freeform 18">
              <a:extLst>
                <a:ext uri="{FF2B5EF4-FFF2-40B4-BE49-F238E27FC236}">
                  <a16:creationId xmlns:a16="http://schemas.microsoft.com/office/drawing/2014/main" id="{66306F1E-524F-650C-596D-9C78DF728637}"/>
                </a:ext>
              </a:extLst>
            </p:cNvPr>
            <p:cNvSpPr/>
            <p:nvPr/>
          </p:nvSpPr>
          <p:spPr>
            <a:xfrm>
              <a:off x="260477" y="273431"/>
              <a:ext cx="120269" cy="143764"/>
            </a:xfrm>
            <a:custGeom>
              <a:avLst/>
              <a:gdLst/>
              <a:ahLst/>
              <a:cxnLst/>
              <a:rect l="l" t="t" r="r" b="b"/>
              <a:pathLst>
                <a:path w="120269" h="143764">
                  <a:moveTo>
                    <a:pt x="120269" y="72009"/>
                  </a:moveTo>
                  <a:lnTo>
                    <a:pt x="115697" y="100838"/>
                  </a:lnTo>
                  <a:cubicBezTo>
                    <a:pt x="112649" y="109601"/>
                    <a:pt x="108458" y="117221"/>
                    <a:pt x="103124" y="123571"/>
                  </a:cubicBezTo>
                  <a:lnTo>
                    <a:pt x="91440" y="134874"/>
                  </a:lnTo>
                  <a:cubicBezTo>
                    <a:pt x="76708" y="141986"/>
                    <a:pt x="68707" y="143764"/>
                    <a:pt x="60198" y="143764"/>
                  </a:cubicBezTo>
                  <a:lnTo>
                    <a:pt x="43434" y="141986"/>
                  </a:lnTo>
                  <a:cubicBezTo>
                    <a:pt x="28829" y="134874"/>
                    <a:pt x="22479" y="129921"/>
                    <a:pt x="17145" y="123571"/>
                  </a:cubicBezTo>
                  <a:lnTo>
                    <a:pt x="4572" y="100838"/>
                  </a:lnTo>
                  <a:cubicBezTo>
                    <a:pt x="1524" y="92075"/>
                    <a:pt x="0" y="82550"/>
                    <a:pt x="0" y="72009"/>
                  </a:cubicBezTo>
                  <a:lnTo>
                    <a:pt x="4572" y="43180"/>
                  </a:lnTo>
                  <a:cubicBezTo>
                    <a:pt x="7620" y="34417"/>
                    <a:pt x="11811" y="26797"/>
                    <a:pt x="17145" y="20447"/>
                  </a:cubicBezTo>
                  <a:lnTo>
                    <a:pt x="28829" y="9017"/>
                  </a:lnTo>
                  <a:cubicBezTo>
                    <a:pt x="43434" y="1778"/>
                    <a:pt x="51435" y="0"/>
                    <a:pt x="60071" y="0"/>
                  </a:cubicBezTo>
                  <a:lnTo>
                    <a:pt x="76581" y="1778"/>
                  </a:lnTo>
                  <a:cubicBezTo>
                    <a:pt x="91313" y="9017"/>
                    <a:pt x="97663" y="14097"/>
                    <a:pt x="103124" y="20447"/>
                  </a:cubicBezTo>
                  <a:lnTo>
                    <a:pt x="115697" y="43180"/>
                  </a:lnTo>
                  <a:cubicBezTo>
                    <a:pt x="118745" y="51943"/>
                    <a:pt x="120269" y="61468"/>
                    <a:pt x="120269" y="72009"/>
                  </a:cubicBezTo>
                  <a:moveTo>
                    <a:pt x="88773" y="72009"/>
                  </a:moveTo>
                  <a:lnTo>
                    <a:pt x="88011" y="59944"/>
                  </a:lnTo>
                  <a:cubicBezTo>
                    <a:pt x="85217" y="49403"/>
                    <a:pt x="83185" y="44831"/>
                    <a:pt x="80645" y="41021"/>
                  </a:cubicBezTo>
                  <a:lnTo>
                    <a:pt x="75057" y="34290"/>
                  </a:lnTo>
                  <a:lnTo>
                    <a:pt x="64262" y="29210"/>
                  </a:lnTo>
                  <a:cubicBezTo>
                    <a:pt x="55753" y="29210"/>
                    <a:pt x="51816" y="30226"/>
                    <a:pt x="48260" y="32258"/>
                  </a:cubicBezTo>
                  <a:lnTo>
                    <a:pt x="41783" y="37211"/>
                  </a:lnTo>
                  <a:cubicBezTo>
                    <a:pt x="36703" y="44831"/>
                    <a:pt x="34671" y="49276"/>
                    <a:pt x="33274" y="54610"/>
                  </a:cubicBezTo>
                  <a:lnTo>
                    <a:pt x="31115" y="65659"/>
                  </a:lnTo>
                  <a:cubicBezTo>
                    <a:pt x="31115" y="78232"/>
                    <a:pt x="31877" y="84074"/>
                    <a:pt x="33274" y="89281"/>
                  </a:cubicBezTo>
                  <a:lnTo>
                    <a:pt x="36703" y="99060"/>
                  </a:lnTo>
                  <a:cubicBezTo>
                    <a:pt x="41783" y="106680"/>
                    <a:pt x="44831" y="109601"/>
                    <a:pt x="48387" y="111633"/>
                  </a:cubicBezTo>
                  <a:lnTo>
                    <a:pt x="55753" y="114681"/>
                  </a:lnTo>
                  <a:lnTo>
                    <a:pt x="68199" y="113665"/>
                  </a:lnTo>
                  <a:cubicBezTo>
                    <a:pt x="75184" y="109601"/>
                    <a:pt x="78232" y="106680"/>
                    <a:pt x="80772" y="102870"/>
                  </a:cubicBezTo>
                  <a:lnTo>
                    <a:pt x="85344" y="94615"/>
                  </a:lnTo>
                  <a:cubicBezTo>
                    <a:pt x="88138" y="84201"/>
                    <a:pt x="88900" y="78486"/>
                    <a:pt x="88900" y="72136"/>
                  </a:cubicBezTo>
                </a:path>
              </a:pathLst>
            </a:custGeom>
            <a:solidFill>
              <a:srgbClr val="14A1BF"/>
            </a:solidFill>
          </p:spPr>
          <p:txBody>
            <a:bodyPr/>
            <a:lstStyle/>
            <a:p>
              <a:endParaRPr lang="fr-FR"/>
            </a:p>
          </p:txBody>
        </p:sp>
        <p:sp>
          <p:nvSpPr>
            <p:cNvPr id="19" name="Freeform 19">
              <a:extLst>
                <a:ext uri="{FF2B5EF4-FFF2-40B4-BE49-F238E27FC236}">
                  <a16:creationId xmlns:a16="http://schemas.microsoft.com/office/drawing/2014/main" id="{8E3CAF79-3CA5-5D6D-C5E1-C65568788D20}"/>
                </a:ext>
              </a:extLst>
            </p:cNvPr>
            <p:cNvSpPr/>
            <p:nvPr/>
          </p:nvSpPr>
          <p:spPr>
            <a:xfrm>
              <a:off x="388493" y="278638"/>
              <a:ext cx="114681" cy="170815"/>
            </a:xfrm>
            <a:custGeom>
              <a:avLst/>
              <a:gdLst/>
              <a:ahLst/>
              <a:cxnLst/>
              <a:rect l="l" t="t" r="r" b="b"/>
              <a:pathLst>
                <a:path w="114681" h="170815">
                  <a:moveTo>
                    <a:pt x="82296" y="80264"/>
                  </a:moveTo>
                  <a:cubicBezTo>
                    <a:pt x="91948" y="82042"/>
                    <a:pt x="99695" y="86741"/>
                    <a:pt x="105664" y="94361"/>
                  </a:cubicBezTo>
                  <a:cubicBezTo>
                    <a:pt x="111633" y="101981"/>
                    <a:pt x="114681" y="111379"/>
                    <a:pt x="114681" y="122428"/>
                  </a:cubicBezTo>
                  <a:lnTo>
                    <a:pt x="113284" y="136525"/>
                  </a:lnTo>
                  <a:cubicBezTo>
                    <a:pt x="107569" y="148463"/>
                    <a:pt x="103505" y="153670"/>
                    <a:pt x="98298" y="157734"/>
                  </a:cubicBezTo>
                  <a:lnTo>
                    <a:pt x="86741" y="165100"/>
                  </a:lnTo>
                  <a:cubicBezTo>
                    <a:pt x="71882" y="169672"/>
                    <a:pt x="63500" y="170815"/>
                    <a:pt x="54102" y="170815"/>
                  </a:cubicBezTo>
                  <a:lnTo>
                    <a:pt x="22733" y="164973"/>
                  </a:lnTo>
                  <a:cubicBezTo>
                    <a:pt x="13589" y="161163"/>
                    <a:pt x="6096" y="155448"/>
                    <a:pt x="0" y="148082"/>
                  </a:cubicBezTo>
                  <a:lnTo>
                    <a:pt x="17653" y="125603"/>
                  </a:lnTo>
                  <a:cubicBezTo>
                    <a:pt x="21717" y="130810"/>
                    <a:pt x="26543" y="134874"/>
                    <a:pt x="32131" y="137668"/>
                  </a:cubicBezTo>
                  <a:lnTo>
                    <a:pt x="44704" y="141986"/>
                  </a:lnTo>
                  <a:cubicBezTo>
                    <a:pt x="62611" y="141986"/>
                    <a:pt x="69850" y="140081"/>
                    <a:pt x="74803" y="136271"/>
                  </a:cubicBezTo>
                  <a:lnTo>
                    <a:pt x="82296" y="126619"/>
                  </a:lnTo>
                  <a:cubicBezTo>
                    <a:pt x="82296" y="110490"/>
                    <a:pt x="79375" y="104140"/>
                    <a:pt x="73660" y="99822"/>
                  </a:cubicBezTo>
                  <a:cubicBezTo>
                    <a:pt x="67945" y="95504"/>
                    <a:pt x="59182" y="93218"/>
                    <a:pt x="47498" y="93218"/>
                  </a:cubicBezTo>
                  <a:lnTo>
                    <a:pt x="41021" y="93218"/>
                  </a:lnTo>
                  <a:lnTo>
                    <a:pt x="41021" y="69723"/>
                  </a:lnTo>
                  <a:lnTo>
                    <a:pt x="48260" y="69723"/>
                  </a:lnTo>
                  <a:cubicBezTo>
                    <a:pt x="57912" y="69723"/>
                    <a:pt x="65405" y="67564"/>
                    <a:pt x="70612" y="63246"/>
                  </a:cubicBezTo>
                  <a:lnTo>
                    <a:pt x="78486" y="53340"/>
                  </a:lnTo>
                  <a:cubicBezTo>
                    <a:pt x="78486" y="40132"/>
                    <a:pt x="76327" y="35306"/>
                    <a:pt x="72009" y="32131"/>
                  </a:cubicBezTo>
                  <a:lnTo>
                    <a:pt x="61976" y="27432"/>
                  </a:lnTo>
                  <a:cubicBezTo>
                    <a:pt x="47879" y="27432"/>
                    <a:pt x="41402" y="29083"/>
                    <a:pt x="35687" y="32385"/>
                  </a:cubicBezTo>
                  <a:lnTo>
                    <a:pt x="25400" y="40386"/>
                  </a:lnTo>
                  <a:lnTo>
                    <a:pt x="2286" y="24130"/>
                  </a:lnTo>
                  <a:cubicBezTo>
                    <a:pt x="4572" y="20447"/>
                    <a:pt x="7747" y="17272"/>
                    <a:pt x="11557" y="14351"/>
                  </a:cubicBezTo>
                  <a:lnTo>
                    <a:pt x="19812" y="8890"/>
                  </a:lnTo>
                  <a:cubicBezTo>
                    <a:pt x="29591" y="4572"/>
                    <a:pt x="34925" y="2921"/>
                    <a:pt x="40640" y="1778"/>
                  </a:cubicBezTo>
                  <a:lnTo>
                    <a:pt x="52324" y="0"/>
                  </a:lnTo>
                  <a:cubicBezTo>
                    <a:pt x="66294" y="0"/>
                    <a:pt x="73533" y="1016"/>
                    <a:pt x="80010" y="3048"/>
                  </a:cubicBezTo>
                  <a:lnTo>
                    <a:pt x="92202" y="8001"/>
                  </a:lnTo>
                  <a:cubicBezTo>
                    <a:pt x="101727" y="15240"/>
                    <a:pt x="105283" y="19685"/>
                    <a:pt x="107950" y="24765"/>
                  </a:cubicBezTo>
                  <a:lnTo>
                    <a:pt x="111760" y="35687"/>
                  </a:lnTo>
                  <a:cubicBezTo>
                    <a:pt x="111760" y="46736"/>
                    <a:pt x="110998" y="51181"/>
                    <a:pt x="109601" y="55499"/>
                  </a:cubicBezTo>
                  <a:lnTo>
                    <a:pt x="106172" y="63627"/>
                  </a:lnTo>
                  <a:cubicBezTo>
                    <a:pt x="100838" y="70612"/>
                    <a:pt x="97790" y="73533"/>
                    <a:pt x="94107" y="75819"/>
                  </a:cubicBezTo>
                  <a:lnTo>
                    <a:pt x="86487" y="79756"/>
                  </a:lnTo>
                </a:path>
              </a:pathLst>
            </a:custGeom>
            <a:solidFill>
              <a:srgbClr val="14A1BF"/>
            </a:solidFill>
          </p:spPr>
          <p:txBody>
            <a:bodyPr/>
            <a:lstStyle/>
            <a:p>
              <a:endParaRPr lang="fr-FR"/>
            </a:p>
          </p:txBody>
        </p:sp>
      </p:grpSp>
      <p:grpSp>
        <p:nvGrpSpPr>
          <p:cNvPr id="20" name="Group 20">
            <a:extLst>
              <a:ext uri="{FF2B5EF4-FFF2-40B4-BE49-F238E27FC236}">
                <a16:creationId xmlns:a16="http://schemas.microsoft.com/office/drawing/2014/main" id="{D5B828F8-2F97-A119-ED6B-EEF2EF7D5C3B}"/>
              </a:ext>
            </a:extLst>
          </p:cNvPr>
          <p:cNvGrpSpPr>
            <a:grpSpLocks noChangeAspect="1"/>
          </p:cNvGrpSpPr>
          <p:nvPr/>
        </p:nvGrpSpPr>
        <p:grpSpPr>
          <a:xfrm>
            <a:off x="0" y="2680973"/>
            <a:ext cx="7559993" cy="1642539"/>
            <a:chOff x="0" y="0"/>
            <a:chExt cx="7559992" cy="1642542"/>
          </a:xfrm>
        </p:grpSpPr>
        <p:sp>
          <p:nvSpPr>
            <p:cNvPr id="21" name="Freeform 21">
              <a:extLst>
                <a:ext uri="{FF2B5EF4-FFF2-40B4-BE49-F238E27FC236}">
                  <a16:creationId xmlns:a16="http://schemas.microsoft.com/office/drawing/2014/main" id="{E93E92AF-9F02-A27F-D2B5-AFC3765DF40A}"/>
                </a:ext>
              </a:extLst>
            </p:cNvPr>
            <p:cNvSpPr/>
            <p:nvPr/>
          </p:nvSpPr>
          <p:spPr>
            <a:xfrm>
              <a:off x="0" y="0"/>
              <a:ext cx="7560056" cy="1642491"/>
            </a:xfrm>
            <a:custGeom>
              <a:avLst/>
              <a:gdLst/>
              <a:ahLst/>
              <a:cxnLst/>
              <a:rect l="l" t="t" r="r" b="b"/>
              <a:pathLst>
                <a:path w="7560056" h="1642491">
                  <a:moveTo>
                    <a:pt x="0" y="1642491"/>
                  </a:moveTo>
                  <a:lnTo>
                    <a:pt x="7560056" y="1642491"/>
                  </a:lnTo>
                  <a:lnTo>
                    <a:pt x="7560056" y="0"/>
                  </a:lnTo>
                  <a:lnTo>
                    <a:pt x="0" y="0"/>
                  </a:lnTo>
                  <a:close/>
                </a:path>
              </a:pathLst>
            </a:custGeom>
            <a:solidFill>
              <a:srgbClr val="1A1447"/>
            </a:solidFill>
          </p:spPr>
          <p:txBody>
            <a:bodyPr/>
            <a:lstStyle/>
            <a:p>
              <a:endParaRPr lang="fr-FR"/>
            </a:p>
          </p:txBody>
        </p:sp>
      </p:grpSp>
      <p:sp>
        <p:nvSpPr>
          <p:cNvPr id="30" name="TextBox 99">
            <a:extLst>
              <a:ext uri="{FF2B5EF4-FFF2-40B4-BE49-F238E27FC236}">
                <a16:creationId xmlns:a16="http://schemas.microsoft.com/office/drawing/2014/main" id="{A1600B8B-AC8F-52BB-5EA5-566DA726B060}"/>
              </a:ext>
            </a:extLst>
          </p:cNvPr>
          <p:cNvSpPr txBox="1"/>
          <p:nvPr/>
        </p:nvSpPr>
        <p:spPr>
          <a:xfrm>
            <a:off x="6672167" y="9971913"/>
            <a:ext cx="248917" cy="240665"/>
          </a:xfrm>
          <a:prstGeom prst="rect">
            <a:avLst/>
          </a:prstGeom>
        </p:spPr>
        <p:txBody>
          <a:bodyPr lIns="0" tIns="0" rIns="0" bIns="0" rtlCol="0" anchor="t">
            <a:spAutoFit/>
          </a:bodyPr>
          <a:lstStyle/>
          <a:p>
            <a:pPr algn="l">
              <a:lnSpc>
                <a:spcPts val="1959"/>
              </a:lnSpc>
            </a:pPr>
            <a:r>
              <a:rPr lang="en-US" sz="1399" b="1" spc="8">
                <a:solidFill>
                  <a:srgbClr val="231F20"/>
                </a:solidFill>
                <a:latin typeface="IBM Plex Sans Bold"/>
                <a:ea typeface="IBM Plex Sans Bold"/>
                <a:cs typeface="IBM Plex Sans Bold"/>
                <a:sym typeface="IBM Plex Sans Bold"/>
              </a:rPr>
              <a:t>34</a:t>
            </a:r>
          </a:p>
        </p:txBody>
      </p:sp>
      <p:sp>
        <p:nvSpPr>
          <p:cNvPr id="32" name="TextBox 32">
            <a:extLst>
              <a:ext uri="{FF2B5EF4-FFF2-40B4-BE49-F238E27FC236}">
                <a16:creationId xmlns:a16="http://schemas.microsoft.com/office/drawing/2014/main" id="{230BBF67-3048-1BE6-0CF0-89ECE85F3C99}"/>
              </a:ext>
            </a:extLst>
          </p:cNvPr>
          <p:cNvSpPr txBox="1"/>
          <p:nvPr/>
        </p:nvSpPr>
        <p:spPr>
          <a:xfrm>
            <a:off x="567738" y="6584175"/>
            <a:ext cx="1606115" cy="154466"/>
          </a:xfrm>
          <a:prstGeom prst="rect">
            <a:avLst/>
          </a:prstGeom>
        </p:spPr>
        <p:txBody>
          <a:bodyPr lIns="0" tIns="0" rIns="0" bIns="0" rtlCol="0" anchor="t">
            <a:spAutoFit/>
          </a:bodyPr>
          <a:lstStyle/>
          <a:p>
            <a:pPr algn="l">
              <a:lnSpc>
                <a:spcPts val="1200"/>
              </a:lnSpc>
            </a:pPr>
            <a:r>
              <a:rPr lang="en-US" sz="1200" i="1" spc="4" dirty="0">
                <a:solidFill>
                  <a:srgbClr val="1A1447"/>
                </a:solidFill>
                <a:latin typeface="IBM Plex Sans Italics"/>
                <a:ea typeface="IBM Plex Sans Italics"/>
                <a:cs typeface="IBM Plex Sans Italics"/>
                <a:sym typeface="IBM Plex Sans Italics"/>
              </a:rPr>
              <a:t>Organization and research framework
Formulate a research issue DBA/PhD
Methods for quality analysis
</a:t>
            </a:r>
          </a:p>
        </p:txBody>
      </p:sp>
      <p:sp>
        <p:nvSpPr>
          <p:cNvPr id="33" name="TextBox 33">
            <a:extLst>
              <a:ext uri="{FF2B5EF4-FFF2-40B4-BE49-F238E27FC236}">
                <a16:creationId xmlns:a16="http://schemas.microsoft.com/office/drawing/2014/main" id="{536B0A26-83FB-828B-F370-69F4BC07C35A}"/>
              </a:ext>
            </a:extLst>
          </p:cNvPr>
          <p:cNvSpPr txBox="1"/>
          <p:nvPr/>
        </p:nvSpPr>
        <p:spPr>
          <a:xfrm>
            <a:off x="618915" y="5447243"/>
            <a:ext cx="1789005"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FREE FRENCH LANGUAGE COURSE OPTION
</a:t>
            </a:r>
          </a:p>
        </p:txBody>
      </p:sp>
      <p:sp>
        <p:nvSpPr>
          <p:cNvPr id="35" name="TextBox 35">
            <a:extLst>
              <a:ext uri="{FF2B5EF4-FFF2-40B4-BE49-F238E27FC236}">
                <a16:creationId xmlns:a16="http://schemas.microsoft.com/office/drawing/2014/main" id="{41B217C9-745D-FC81-C050-CDBFCA3CB9D4}"/>
              </a:ext>
            </a:extLst>
          </p:cNvPr>
          <p:cNvSpPr txBox="1"/>
          <p:nvPr/>
        </p:nvSpPr>
        <p:spPr>
          <a:xfrm>
            <a:off x="537734" y="8485765"/>
            <a:ext cx="3010814" cy="179536"/>
          </a:xfrm>
          <a:prstGeom prst="rect">
            <a:avLst/>
          </a:prstGeom>
        </p:spPr>
        <p:txBody>
          <a:bodyPr lIns="0" tIns="0" rIns="0" bIns="0" rtlCol="0" anchor="t">
            <a:spAutoFit/>
          </a:bodyPr>
          <a:lstStyle/>
          <a:p>
            <a:pPr algn="l">
              <a:lnSpc>
                <a:spcPts val="1439"/>
              </a:lnSpc>
            </a:pPr>
            <a:r>
              <a:rPr lang="en-US" sz="1200" i="1" spc="4" dirty="0" err="1">
                <a:solidFill>
                  <a:srgbClr val="1A1447"/>
                </a:solidFill>
                <a:latin typeface="IBM Plex Sans Italics"/>
                <a:ea typeface="IBM Plex Sans Italics"/>
                <a:cs typeface="IBM Plex Sans Italics"/>
                <a:sym typeface="IBM Plex Sans Italics"/>
              </a:rPr>
              <a:t>Requirement : bac+5 or equivalent
 English/French B2
Monthly lecture with doctorates or experts Two meetings per month
Acceptable topics in Marketing, Manage- ment, Business or Finance
</a:t>
            </a:r>
            <a:endParaRPr lang="en-US" sz="1200" i="1" spc="4" dirty="0">
              <a:solidFill>
                <a:srgbClr val="1A1447"/>
              </a:solidFill>
              <a:latin typeface="IBM Plex Sans Italics"/>
              <a:ea typeface="IBM Plex Sans Italics"/>
              <a:cs typeface="IBM Plex Sans Italics"/>
              <a:sym typeface="IBM Plex Sans Italics"/>
            </a:endParaRPr>
          </a:p>
        </p:txBody>
      </p:sp>
      <p:sp>
        <p:nvSpPr>
          <p:cNvPr id="36" name="TextBox 36">
            <a:extLst>
              <a:ext uri="{FF2B5EF4-FFF2-40B4-BE49-F238E27FC236}">
                <a16:creationId xmlns:a16="http://schemas.microsoft.com/office/drawing/2014/main" id="{0AA1A4AD-2DCD-6328-9336-F605B97B3B97}"/>
              </a:ext>
            </a:extLst>
          </p:cNvPr>
          <p:cNvSpPr txBox="1"/>
          <p:nvPr/>
        </p:nvSpPr>
        <p:spPr>
          <a:xfrm>
            <a:off x="2754878" y="6599644"/>
            <a:ext cx="1543031" cy="154466"/>
          </a:xfrm>
          <a:prstGeom prst="rect">
            <a:avLst/>
          </a:prstGeom>
        </p:spPr>
        <p:txBody>
          <a:bodyPr lIns="0" tIns="0" rIns="0" bIns="0" rtlCol="0" anchor="t">
            <a:spAutoFit/>
          </a:bodyPr>
          <a:lstStyle/>
          <a:p>
            <a:pPr marL="0" lvl="0" indent="0" algn="l">
              <a:lnSpc>
                <a:spcPts val="1200"/>
              </a:lnSpc>
              <a:spcBef>
                <a:spcPct val="0"/>
              </a:spcBef>
            </a:pPr>
            <a:r>
              <a:rPr lang="en-US" sz="1200" i="1" u="none" strike="noStrike" spc="4" dirty="0">
                <a:solidFill>
                  <a:srgbClr val="1A1447"/>
                </a:solidFill>
                <a:latin typeface="IBM Plex Sans Italics"/>
                <a:ea typeface="IBM Plex Sans Italics"/>
                <a:cs typeface="IBM Plex Sans Italics"/>
                <a:sym typeface="IBM Plex Sans Italics"/>
              </a:rPr>
              <a:t>Research methods and general knowledges 
Conduct a scoping literature review
Methods for quantitative analysis
</a:t>
            </a:r>
          </a:p>
        </p:txBody>
      </p:sp>
      <p:sp>
        <p:nvSpPr>
          <p:cNvPr id="37" name="TextBox 37">
            <a:extLst>
              <a:ext uri="{FF2B5EF4-FFF2-40B4-BE49-F238E27FC236}">
                <a16:creationId xmlns:a16="http://schemas.microsoft.com/office/drawing/2014/main" id="{12159E27-5543-0E3D-03B8-2BA012518EC0}"/>
              </a:ext>
            </a:extLst>
          </p:cNvPr>
          <p:cNvSpPr txBox="1"/>
          <p:nvPr/>
        </p:nvSpPr>
        <p:spPr>
          <a:xfrm>
            <a:off x="2932852" y="5447243"/>
            <a:ext cx="1520552"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PUBLIC UNIVERSITY PHD OPTION ON 2ND YEAR
</a:t>
            </a:r>
          </a:p>
        </p:txBody>
      </p:sp>
      <p:sp>
        <p:nvSpPr>
          <p:cNvPr id="40" name="TextBox 40">
            <a:extLst>
              <a:ext uri="{FF2B5EF4-FFF2-40B4-BE49-F238E27FC236}">
                <a16:creationId xmlns:a16="http://schemas.microsoft.com/office/drawing/2014/main" id="{394D718F-43D8-211C-E64D-6FA225BD36F4}"/>
              </a:ext>
            </a:extLst>
          </p:cNvPr>
          <p:cNvSpPr txBox="1"/>
          <p:nvPr/>
        </p:nvSpPr>
        <p:spPr>
          <a:xfrm>
            <a:off x="5175047" y="5447243"/>
            <a:ext cx="1328147" cy="179536"/>
          </a:xfrm>
          <a:prstGeom prst="rect">
            <a:avLst/>
          </a:prstGeom>
        </p:spPr>
        <p:txBody>
          <a:bodyPr lIns="0" tIns="0" rIns="0" bIns="0" rtlCol="0" anchor="t">
            <a:spAutoFit/>
          </a:bodyPr>
          <a:lstStyle/>
          <a:p>
            <a:pPr algn="ctr">
              <a:lnSpc>
                <a:spcPts val="1439"/>
              </a:lnSpc>
            </a:pPr>
            <a:r>
              <a:rPr lang="en-US" sz="1200" i="1" spc="4" dirty="0">
                <a:solidFill>
                  <a:srgbClr val="1A1447"/>
                </a:solidFill>
                <a:latin typeface="IBM Plex Sans Italics"/>
                <a:ea typeface="IBM Plex Sans Italics"/>
                <a:cs typeface="IBM Plex Sans Italics"/>
                <a:sym typeface="IBM Plex Sans Italics"/>
              </a:rPr>
              <a:t>ACADEMIC FUND POSSIBILITY
</a:t>
            </a:r>
          </a:p>
        </p:txBody>
      </p:sp>
      <p:sp>
        <p:nvSpPr>
          <p:cNvPr id="41" name="TextBox 41">
            <a:extLst>
              <a:ext uri="{FF2B5EF4-FFF2-40B4-BE49-F238E27FC236}">
                <a16:creationId xmlns:a16="http://schemas.microsoft.com/office/drawing/2014/main" id="{E012E910-54BB-1CAC-296B-93105D19651D}"/>
              </a:ext>
            </a:extLst>
          </p:cNvPr>
          <p:cNvSpPr txBox="1"/>
          <p:nvPr/>
        </p:nvSpPr>
        <p:spPr>
          <a:xfrm>
            <a:off x="4989195" y="6599644"/>
            <a:ext cx="1699851" cy="154466"/>
          </a:xfrm>
          <a:prstGeom prst="rect">
            <a:avLst/>
          </a:prstGeom>
        </p:spPr>
        <p:txBody>
          <a:bodyPr lIns="0" tIns="0" rIns="0" bIns="0" rtlCol="0" anchor="t">
            <a:spAutoFit/>
          </a:bodyPr>
          <a:lstStyle/>
          <a:p>
            <a:pPr marL="0" lvl="0" indent="0" algn="l">
              <a:lnSpc>
                <a:spcPts val="1200"/>
              </a:lnSpc>
              <a:spcBef>
                <a:spcPct val="0"/>
              </a:spcBef>
            </a:pPr>
            <a:r>
              <a:rPr lang="en-US" sz="1200" i="1" u="none" strike="noStrike" spc="4" dirty="0">
                <a:solidFill>
                  <a:srgbClr val="1A1447"/>
                </a:solidFill>
                <a:latin typeface="IBM Plex Sans Italics"/>
                <a:ea typeface="IBM Plex Sans Italics"/>
                <a:cs typeface="IBM Plex Sans Italics"/>
                <a:sym typeface="IBM Plex Sans Italics"/>
              </a:rPr>
              <a:t>Data scrapping and bibliography sourcing
New economy and competitivity 
Thesis writing and presentation
</a:t>
            </a:r>
          </a:p>
        </p:txBody>
      </p:sp>
      <p:sp>
        <p:nvSpPr>
          <p:cNvPr id="42" name="TextBox 42">
            <a:extLst>
              <a:ext uri="{FF2B5EF4-FFF2-40B4-BE49-F238E27FC236}">
                <a16:creationId xmlns:a16="http://schemas.microsoft.com/office/drawing/2014/main" id="{7AA25F0B-A32D-A4FF-A96C-D3AF5FF07CC9}"/>
              </a:ext>
            </a:extLst>
          </p:cNvPr>
          <p:cNvSpPr txBox="1"/>
          <p:nvPr/>
        </p:nvSpPr>
        <p:spPr>
          <a:xfrm>
            <a:off x="774204" y="2950440"/>
            <a:ext cx="6055900" cy="179536"/>
          </a:xfrm>
          <a:prstGeom prst="rect">
            <a:avLst/>
          </a:prstGeom>
        </p:spPr>
        <p:txBody>
          <a:bodyPr lIns="0" tIns="0" rIns="0" bIns="0" rtlCol="0" anchor="t">
            <a:spAutoFit/>
          </a:bodyPr>
          <a:lstStyle/>
          <a:p>
            <a:pPr algn="just">
              <a:lnSpc>
                <a:spcPts val="1439"/>
              </a:lnSpc>
            </a:pPr>
            <a:r>
              <a:rPr lang="en-US" sz="1200" spc="7" dirty="0">
                <a:solidFill>
                  <a:srgbClr val="FFFFFF"/>
                </a:solidFill>
                <a:latin typeface="IBM Plex Sans"/>
                <a:ea typeface="IBM Plex Sans"/>
                <a:cs typeface="IBM Plex Sans"/>
                <a:sym typeface="IBM Plex Sans"/>
              </a:rPr>
              <a:t>The DBA (Bac+8) is a track allowing students to develop a deep reflection about a speci- fic topic in the world of international business. The program is supervised by a research director that will support you during the whole research project. 
During these three years, methods of research and supervision will be provided to en- sure your progress through your work and questions about your choices.
</a:t>
            </a:r>
            <a:endParaRPr lang="en-US" sz="1200" spc="4" dirty="0">
              <a:solidFill>
                <a:srgbClr val="FFFFFF"/>
              </a:solidFill>
              <a:latin typeface="IBM Plex Sans"/>
              <a:ea typeface="IBM Plex Sans"/>
              <a:cs typeface="IBM Plex Sans"/>
              <a:sym typeface="IBM Plex Sans"/>
            </a:endParaRPr>
          </a:p>
        </p:txBody>
      </p:sp>
      <p:sp>
        <p:nvSpPr>
          <p:cNvPr id="44" name="TextBox 44">
            <a:extLst>
              <a:ext uri="{FF2B5EF4-FFF2-40B4-BE49-F238E27FC236}">
                <a16:creationId xmlns:a16="http://schemas.microsoft.com/office/drawing/2014/main" id="{C98AF855-C705-BE90-BF23-3737192E705B}"/>
              </a:ext>
            </a:extLst>
          </p:cNvPr>
          <p:cNvSpPr txBox="1"/>
          <p:nvPr/>
        </p:nvSpPr>
        <p:spPr>
          <a:xfrm>
            <a:off x="2597896" y="10378411"/>
            <a:ext cx="2515629" cy="151428"/>
          </a:xfrm>
          <a:prstGeom prst="rect">
            <a:avLst/>
          </a:prstGeom>
        </p:spPr>
        <p:txBody>
          <a:bodyPr lIns="0" tIns="0" rIns="0" bIns="0" rtlCol="0" anchor="t">
            <a:spAutoFit/>
          </a:bodyPr>
          <a:lstStyle/>
          <a:p>
            <a:pPr algn="l">
              <a:lnSpc>
                <a:spcPts val="1260"/>
              </a:lnSpc>
            </a:pPr>
            <a:r>
              <a:rPr lang="en-US" sz="900" i="1" spc="25">
                <a:solidFill>
                  <a:srgbClr val="939496"/>
                </a:solidFill>
                <a:latin typeface="IBM Plex Sans Italics"/>
                <a:ea typeface="IBM Plex Sans Italics"/>
                <a:cs typeface="IBM Plex Sans Italics"/>
                <a:sym typeface="IBM Plex Sans Italics"/>
              </a:rPr>
              <a:t>Etablissement d’enseignement supérieur privé</a:t>
            </a:r>
          </a:p>
        </p:txBody>
      </p:sp>
      <p:sp>
        <p:nvSpPr>
          <p:cNvPr id="45" name="TextBox 45">
            <a:extLst>
              <a:ext uri="{FF2B5EF4-FFF2-40B4-BE49-F238E27FC236}">
                <a16:creationId xmlns:a16="http://schemas.microsoft.com/office/drawing/2014/main" id="{5B6B8424-1168-13E6-E746-04A0750DF1E6}"/>
              </a:ext>
            </a:extLst>
          </p:cNvPr>
          <p:cNvSpPr txBox="1"/>
          <p:nvPr/>
        </p:nvSpPr>
        <p:spPr>
          <a:xfrm>
            <a:off x="537734" y="8022641"/>
            <a:ext cx="3430974"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OCCUPATIONS</a:t>
            </a:r>
          </a:p>
        </p:txBody>
      </p:sp>
      <p:sp>
        <p:nvSpPr>
          <p:cNvPr id="46" name="TextBox 46">
            <a:extLst>
              <a:ext uri="{FF2B5EF4-FFF2-40B4-BE49-F238E27FC236}">
                <a16:creationId xmlns:a16="http://schemas.microsoft.com/office/drawing/2014/main" id="{0733C7C7-20F0-CE8F-4E7F-62C79E191CB8}"/>
              </a:ext>
            </a:extLst>
          </p:cNvPr>
          <p:cNvSpPr txBox="1"/>
          <p:nvPr/>
        </p:nvSpPr>
        <p:spPr>
          <a:xfrm>
            <a:off x="537734" y="6063605"/>
            <a:ext cx="354531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TEACHING UNITS</a:t>
            </a:r>
          </a:p>
        </p:txBody>
      </p:sp>
      <p:sp>
        <p:nvSpPr>
          <p:cNvPr id="47" name="TextBox 47">
            <a:extLst>
              <a:ext uri="{FF2B5EF4-FFF2-40B4-BE49-F238E27FC236}">
                <a16:creationId xmlns:a16="http://schemas.microsoft.com/office/drawing/2014/main" id="{3BE4B9CC-5194-E081-B81E-944A9A3EC141}"/>
              </a:ext>
            </a:extLst>
          </p:cNvPr>
          <p:cNvSpPr txBox="1"/>
          <p:nvPr/>
        </p:nvSpPr>
        <p:spPr>
          <a:xfrm>
            <a:off x="537734" y="4387205"/>
            <a:ext cx="3621516" cy="299056"/>
          </a:xfrm>
          <a:prstGeom prst="rect">
            <a:avLst/>
          </a:prstGeom>
        </p:spPr>
        <p:txBody>
          <a:bodyPr wrap="square" lIns="0" tIns="0" rIns="0" bIns="0" rtlCol="0" anchor="t">
            <a:spAutoFit/>
          </a:bodyPr>
          <a:lstStyle/>
          <a:p>
            <a:pPr algn="l">
              <a:lnSpc>
                <a:spcPts val="2520"/>
              </a:lnSpc>
            </a:pPr>
            <a:r>
              <a:rPr lang="en-US" sz="1800" b="1" i="1" dirty="0">
                <a:solidFill>
                  <a:srgbClr val="EA8C39"/>
                </a:solidFill>
                <a:latin typeface="IBM Plex Sans Bold Italics"/>
                <a:ea typeface="IBM Plex Sans Bold Italics"/>
                <a:cs typeface="IBM Plex Sans Bold Italics"/>
                <a:sym typeface="IBM Plex Sans Bold Italics"/>
              </a:rPr>
              <a:t>TOP3 - KEY POINTS</a:t>
            </a:r>
          </a:p>
        </p:txBody>
      </p:sp>
      <p:grpSp>
        <p:nvGrpSpPr>
          <p:cNvPr id="68" name="Group 22">
            <a:extLst>
              <a:ext uri="{FF2B5EF4-FFF2-40B4-BE49-F238E27FC236}">
                <a16:creationId xmlns:a16="http://schemas.microsoft.com/office/drawing/2014/main" id="{A69010CB-B695-E644-B645-E8E378686A08}"/>
              </a:ext>
            </a:extLst>
          </p:cNvPr>
          <p:cNvGrpSpPr>
            <a:grpSpLocks noChangeAspect="1"/>
          </p:cNvGrpSpPr>
          <p:nvPr/>
        </p:nvGrpSpPr>
        <p:grpSpPr>
          <a:xfrm>
            <a:off x="747500" y="237693"/>
            <a:ext cx="6339459" cy="1849759"/>
            <a:chOff x="63500" y="63500"/>
            <a:chExt cx="6339459" cy="1849756"/>
          </a:xfrm>
        </p:grpSpPr>
        <p:sp>
          <p:nvSpPr>
            <p:cNvPr id="69" name="Freeform 23">
              <a:extLst>
                <a:ext uri="{FF2B5EF4-FFF2-40B4-BE49-F238E27FC236}">
                  <a16:creationId xmlns:a16="http://schemas.microsoft.com/office/drawing/2014/main" id="{C3A3BDE7-42E4-E1A1-6833-7AC436F4F742}"/>
                </a:ext>
              </a:extLst>
            </p:cNvPr>
            <p:cNvSpPr/>
            <p:nvPr/>
          </p:nvSpPr>
          <p:spPr>
            <a:xfrm>
              <a:off x="63500" y="381001"/>
              <a:ext cx="6053328" cy="1532255"/>
            </a:xfrm>
            <a:custGeom>
              <a:avLst/>
              <a:gdLst/>
              <a:ahLst/>
              <a:cxnLst/>
              <a:rect l="l" t="t" r="r" b="b"/>
              <a:pathLst>
                <a:path w="6053328" h="1532255">
                  <a:moveTo>
                    <a:pt x="12700" y="1506855"/>
                  </a:moveTo>
                  <a:lnTo>
                    <a:pt x="6040628" y="1506855"/>
                  </a:lnTo>
                  <a:lnTo>
                    <a:pt x="6040628" y="1519555"/>
                  </a:lnTo>
                  <a:lnTo>
                    <a:pt x="6027928" y="1519555"/>
                  </a:lnTo>
                  <a:lnTo>
                    <a:pt x="6027928" y="12700"/>
                  </a:lnTo>
                  <a:lnTo>
                    <a:pt x="6040628" y="12700"/>
                  </a:lnTo>
                  <a:lnTo>
                    <a:pt x="6040628" y="25400"/>
                  </a:lnTo>
                  <a:lnTo>
                    <a:pt x="12700" y="25400"/>
                  </a:lnTo>
                  <a:lnTo>
                    <a:pt x="12700" y="12700"/>
                  </a:lnTo>
                  <a:lnTo>
                    <a:pt x="25400" y="12700"/>
                  </a:lnTo>
                  <a:lnTo>
                    <a:pt x="25400" y="1519555"/>
                  </a:lnTo>
                  <a:lnTo>
                    <a:pt x="12700" y="1519555"/>
                  </a:lnTo>
                  <a:lnTo>
                    <a:pt x="12700" y="1506855"/>
                  </a:lnTo>
                  <a:moveTo>
                    <a:pt x="12700" y="1532255"/>
                  </a:moveTo>
                  <a:lnTo>
                    <a:pt x="0" y="1532255"/>
                  </a:lnTo>
                  <a:lnTo>
                    <a:pt x="0" y="0"/>
                  </a:lnTo>
                  <a:lnTo>
                    <a:pt x="6053328" y="0"/>
                  </a:lnTo>
                  <a:lnTo>
                    <a:pt x="6053328" y="1532255"/>
                  </a:lnTo>
                  <a:lnTo>
                    <a:pt x="12700" y="1532255"/>
                  </a:lnTo>
                  <a:close/>
                </a:path>
              </a:pathLst>
            </a:custGeom>
            <a:solidFill>
              <a:srgbClr val="1A1447"/>
            </a:solidFill>
          </p:spPr>
          <p:txBody>
            <a:bodyPr/>
            <a:lstStyle/>
            <a:p>
              <a:endParaRPr lang="fr-FR" dirty="0"/>
            </a:p>
          </p:txBody>
        </p:sp>
        <p:sp>
          <p:nvSpPr>
            <p:cNvPr id="70" name="Freeform 24">
              <a:extLst>
                <a:ext uri="{FF2B5EF4-FFF2-40B4-BE49-F238E27FC236}">
                  <a16:creationId xmlns:a16="http://schemas.microsoft.com/office/drawing/2014/main" id="{ABCA6FAF-D3A7-3DDE-6784-B4B97D868E53}"/>
                </a:ext>
              </a:extLst>
            </p:cNvPr>
            <p:cNvSpPr/>
            <p:nvPr/>
          </p:nvSpPr>
          <p:spPr>
            <a:xfrm>
              <a:off x="2613406" y="1421892"/>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71" name="Freeform 25">
              <a:extLst>
                <a:ext uri="{FF2B5EF4-FFF2-40B4-BE49-F238E27FC236}">
                  <a16:creationId xmlns:a16="http://schemas.microsoft.com/office/drawing/2014/main" id="{2CB3D91F-7DF9-E96B-F4EB-5F33ACDCD5E0}"/>
                </a:ext>
              </a:extLst>
            </p:cNvPr>
            <p:cNvSpPr/>
            <p:nvPr/>
          </p:nvSpPr>
          <p:spPr>
            <a:xfrm>
              <a:off x="4716272" y="1406271"/>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72" name="Freeform 26">
              <a:extLst>
                <a:ext uri="{FF2B5EF4-FFF2-40B4-BE49-F238E27FC236}">
                  <a16:creationId xmlns:a16="http://schemas.microsoft.com/office/drawing/2014/main" id="{6D90A3F3-1FD0-0AD5-9B30-285B09B3CE48}"/>
                </a:ext>
              </a:extLst>
            </p:cNvPr>
            <p:cNvSpPr/>
            <p:nvPr/>
          </p:nvSpPr>
          <p:spPr>
            <a:xfrm>
              <a:off x="559435" y="179451"/>
              <a:ext cx="2132330" cy="416433"/>
            </a:xfrm>
            <a:custGeom>
              <a:avLst/>
              <a:gdLst/>
              <a:ahLst/>
              <a:cxnLst/>
              <a:rect l="l" t="t" r="r" b="b"/>
              <a:pathLst>
                <a:path w="2132330" h="416433">
                  <a:moveTo>
                    <a:pt x="0" y="416433"/>
                  </a:moveTo>
                  <a:lnTo>
                    <a:pt x="2132330" y="416433"/>
                  </a:lnTo>
                  <a:lnTo>
                    <a:pt x="2132330" y="0"/>
                  </a:lnTo>
                  <a:lnTo>
                    <a:pt x="0" y="0"/>
                  </a:lnTo>
                  <a:close/>
                </a:path>
              </a:pathLst>
            </a:custGeom>
            <a:solidFill>
              <a:srgbClr val="FFFFFF"/>
            </a:solidFill>
          </p:spPr>
          <p:txBody>
            <a:bodyPr/>
            <a:lstStyle/>
            <a:p>
              <a:endParaRPr lang="fr-FR"/>
            </a:p>
          </p:txBody>
        </p:sp>
        <p:sp>
          <p:nvSpPr>
            <p:cNvPr id="73" name="Freeform 27">
              <a:extLst>
                <a:ext uri="{FF2B5EF4-FFF2-40B4-BE49-F238E27FC236}">
                  <a16:creationId xmlns:a16="http://schemas.microsoft.com/office/drawing/2014/main" id="{93ED77D6-AF0C-1F2F-89AA-B77F32AFB8DE}"/>
                </a:ext>
              </a:extLst>
            </p:cNvPr>
            <p:cNvSpPr/>
            <p:nvPr/>
          </p:nvSpPr>
          <p:spPr>
            <a:xfrm>
              <a:off x="5722620" y="63500"/>
              <a:ext cx="680339" cy="646176"/>
            </a:xfrm>
            <a:custGeom>
              <a:avLst/>
              <a:gdLst/>
              <a:ahLst/>
              <a:cxnLst/>
              <a:rect l="l" t="t" r="r" b="b"/>
              <a:pathLst>
                <a:path w="680339" h="646176">
                  <a:moveTo>
                    <a:pt x="340233" y="646049"/>
                  </a:moveTo>
                  <a:cubicBezTo>
                    <a:pt x="528066" y="646049"/>
                    <a:pt x="680339" y="501396"/>
                    <a:pt x="680339" y="322961"/>
                  </a:cubicBezTo>
                  <a:cubicBezTo>
                    <a:pt x="680339" y="144526"/>
                    <a:pt x="528066" y="0"/>
                    <a:pt x="340233" y="0"/>
                  </a:cubicBezTo>
                  <a:cubicBezTo>
                    <a:pt x="152400" y="0"/>
                    <a:pt x="0" y="144653"/>
                    <a:pt x="0" y="323088"/>
                  </a:cubicBezTo>
                  <a:cubicBezTo>
                    <a:pt x="0" y="501523"/>
                    <a:pt x="152273" y="646176"/>
                    <a:pt x="340106" y="646176"/>
                  </a:cubicBezTo>
                </a:path>
              </a:pathLst>
            </a:custGeom>
            <a:solidFill>
              <a:srgbClr val="1A1447"/>
            </a:solidFill>
          </p:spPr>
          <p:txBody>
            <a:bodyPr/>
            <a:lstStyle/>
            <a:p>
              <a:endParaRPr lang="fr-FR"/>
            </a:p>
          </p:txBody>
        </p:sp>
        <p:sp>
          <p:nvSpPr>
            <p:cNvPr id="74" name="Freeform 28">
              <a:extLst>
                <a:ext uri="{FF2B5EF4-FFF2-40B4-BE49-F238E27FC236}">
                  <a16:creationId xmlns:a16="http://schemas.microsoft.com/office/drawing/2014/main" id="{23B9BCC7-1234-1BEA-1946-A873FD5B7CD8}"/>
                </a:ext>
              </a:extLst>
            </p:cNvPr>
            <p:cNvSpPr/>
            <p:nvPr/>
          </p:nvSpPr>
          <p:spPr>
            <a:xfrm>
              <a:off x="566674" y="1375410"/>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dirty="0"/>
            </a:p>
          </p:txBody>
        </p:sp>
      </p:grpSp>
      <p:sp>
        <p:nvSpPr>
          <p:cNvPr id="75" name="TextBox 51">
            <a:extLst>
              <a:ext uri="{FF2B5EF4-FFF2-40B4-BE49-F238E27FC236}">
                <a16:creationId xmlns:a16="http://schemas.microsoft.com/office/drawing/2014/main" id="{E5B6FDE4-2F4E-8A41-1612-9B9D0212FE3C}"/>
              </a:ext>
            </a:extLst>
          </p:cNvPr>
          <p:cNvSpPr txBox="1"/>
          <p:nvPr/>
        </p:nvSpPr>
        <p:spPr>
          <a:xfrm>
            <a:off x="1343644" y="1336796"/>
            <a:ext cx="1901206" cy="192938"/>
          </a:xfrm>
          <a:prstGeom prst="rect">
            <a:avLst/>
          </a:prstGeom>
        </p:spPr>
        <p:txBody>
          <a:bodyPr wrap="square" lIns="0" tIns="0" rIns="0" bIns="0" rtlCol="0" anchor="t">
            <a:spAutoFit/>
          </a:bodyPr>
          <a:lstStyle/>
          <a:p>
            <a:pPr algn="just">
              <a:lnSpc>
                <a:spcPts val="1614"/>
              </a:lnSpc>
            </a:pPr>
            <a:r>
              <a:rPr lang="en-US" sz="1200" spc="7" dirty="0">
                <a:solidFill>
                  <a:srgbClr val="464395"/>
                </a:solidFill>
                <a:latin typeface="IBM Plex Sans"/>
                <a:ea typeface="IBM Plex Sans"/>
                <a:cs typeface="IBM Plex Sans"/>
                <a:sym typeface="IBM Plex Sans"/>
              </a:rPr>
              <a:t>2 INTAKES</a:t>
            </a:r>
            <a:endParaRPr lang="en-US" sz="1200" i="1" spc="6" dirty="0">
              <a:solidFill>
                <a:srgbClr val="231F20"/>
              </a:solidFill>
              <a:latin typeface="IBM Plex Sans Italics"/>
              <a:ea typeface="IBM Plex Sans Italics"/>
              <a:cs typeface="IBM Plex Sans Italics"/>
              <a:sym typeface="IBM Plex Sans Italics"/>
            </a:endParaRPr>
          </a:p>
        </p:txBody>
      </p:sp>
      <p:sp>
        <p:nvSpPr>
          <p:cNvPr id="76" name="TextBox 52">
            <a:extLst>
              <a:ext uri="{FF2B5EF4-FFF2-40B4-BE49-F238E27FC236}">
                <a16:creationId xmlns:a16="http://schemas.microsoft.com/office/drawing/2014/main" id="{2EC9107B-FD21-53CE-B7AC-4CA71FEBA01F}"/>
              </a:ext>
            </a:extLst>
          </p:cNvPr>
          <p:cNvSpPr txBox="1"/>
          <p:nvPr/>
        </p:nvSpPr>
        <p:spPr>
          <a:xfrm>
            <a:off x="3390348" y="1359370"/>
            <a:ext cx="838810" cy="212174"/>
          </a:xfrm>
          <a:prstGeom prst="rect">
            <a:avLst/>
          </a:prstGeom>
        </p:spPr>
        <p:txBody>
          <a:bodyPr lIns="0" tIns="0" rIns="0" bIns="0" rtlCol="0" anchor="t">
            <a:spAutoFit/>
          </a:bodyPr>
          <a:lstStyle/>
          <a:p>
            <a:pPr algn="just">
              <a:lnSpc>
                <a:spcPts val="1783"/>
              </a:lnSpc>
            </a:pPr>
            <a:r>
              <a:rPr lang="en-US" sz="1200" spc="7" dirty="0">
                <a:solidFill>
                  <a:srgbClr val="464395"/>
                </a:solidFill>
                <a:latin typeface="IBM Plex Sans"/>
                <a:ea typeface="IBM Plex Sans"/>
                <a:cs typeface="IBM Plex Sans"/>
                <a:sym typeface="IBM Plex Sans"/>
              </a:rPr>
              <a:t>LANGUAGE</a:t>
            </a:r>
            <a:endParaRPr lang="en-US" sz="1200" i="1" spc="6" dirty="0">
              <a:solidFill>
                <a:srgbClr val="231F20"/>
              </a:solidFill>
              <a:latin typeface="IBM Plex Sans Italics"/>
              <a:ea typeface="IBM Plex Sans Italics"/>
              <a:cs typeface="IBM Plex Sans Italics"/>
              <a:sym typeface="IBM Plex Sans Italics"/>
            </a:endParaRPr>
          </a:p>
        </p:txBody>
      </p:sp>
      <p:sp>
        <p:nvSpPr>
          <p:cNvPr id="77" name="TextBox 39">
            <a:extLst>
              <a:ext uri="{FF2B5EF4-FFF2-40B4-BE49-F238E27FC236}">
                <a16:creationId xmlns:a16="http://schemas.microsoft.com/office/drawing/2014/main" id="{81B73878-5033-6113-4EA2-455EF63A71F5}"/>
              </a:ext>
            </a:extLst>
          </p:cNvPr>
          <p:cNvSpPr txBox="1"/>
          <p:nvPr/>
        </p:nvSpPr>
        <p:spPr>
          <a:xfrm>
            <a:off x="5536654" y="1595666"/>
            <a:ext cx="923239" cy="179536"/>
          </a:xfrm>
          <a:prstGeom prst="rect">
            <a:avLst/>
          </a:prstGeom>
        </p:spPr>
        <p:txBody>
          <a:bodyPr lIns="0" tIns="0" rIns="0" bIns="0" rtlCol="0" anchor="t">
            <a:spAutoFit/>
          </a:bodyPr>
          <a:lstStyle/>
          <a:p>
            <a:pPr algn="l">
              <a:lnSpc>
                <a:spcPts val="1439"/>
              </a:lnSpc>
            </a:pPr>
            <a:r>
              <a:rPr lang="en-US" sz="1200" i="1" spc="6" dirty="0">
                <a:solidFill>
                  <a:srgbClr val="231F20"/>
                </a:solidFill>
                <a:latin typeface="IBM Plex Sans Italics"/>
                <a:ea typeface="IBM Plex Sans Italics"/>
                <a:cs typeface="IBM Plex Sans Italics"/>
                <a:sym typeface="IBM Plex Sans Italics"/>
              </a:rPr>
              <a:t>On file and interview</a:t>
            </a:r>
          </a:p>
        </p:txBody>
      </p:sp>
      <p:sp>
        <p:nvSpPr>
          <p:cNvPr id="78" name="TextBox 43">
            <a:extLst>
              <a:ext uri="{FF2B5EF4-FFF2-40B4-BE49-F238E27FC236}">
                <a16:creationId xmlns:a16="http://schemas.microsoft.com/office/drawing/2014/main" id="{D4273F53-5676-F6FD-C506-A405D1E03061}"/>
              </a:ext>
            </a:extLst>
          </p:cNvPr>
          <p:cNvSpPr txBox="1"/>
          <p:nvPr/>
        </p:nvSpPr>
        <p:spPr>
          <a:xfrm>
            <a:off x="6489021" y="372689"/>
            <a:ext cx="500402" cy="397545"/>
          </a:xfrm>
          <a:prstGeom prst="rect">
            <a:avLst/>
          </a:prstGeom>
        </p:spPr>
        <p:txBody>
          <a:bodyPr wrap="square" lIns="0" tIns="0" rIns="0" bIns="0" rtlCol="0" anchor="t">
            <a:spAutoFit/>
          </a:bodyPr>
          <a:lstStyle/>
          <a:p>
            <a:pPr algn="ctr">
              <a:lnSpc>
                <a:spcPts val="1660"/>
              </a:lnSpc>
            </a:pPr>
            <a:r>
              <a:rPr lang="en-US" sz="1399" b="1" spc="2" dirty="0">
                <a:solidFill>
                  <a:srgbClr val="FFFFFF"/>
                </a:solidFill>
                <a:latin typeface="Open Sans Bold"/>
                <a:ea typeface="Open Sans Bold"/>
                <a:cs typeface="Open Sans Bold"/>
                <a:sym typeface="Open Sans Bold"/>
              </a:rPr>
              <a:t>3 </a:t>
            </a:r>
          </a:p>
          <a:p>
            <a:pPr algn="r">
              <a:lnSpc>
                <a:spcPts val="1423"/>
              </a:lnSpc>
            </a:pPr>
            <a:r>
              <a:rPr lang="en-US" sz="1200" b="1" spc="2" dirty="0">
                <a:solidFill>
                  <a:srgbClr val="FFFFFF"/>
                </a:solidFill>
                <a:latin typeface="Open Sans Bold"/>
                <a:ea typeface="Open Sans Bold"/>
                <a:cs typeface="Open Sans Bold"/>
                <a:sym typeface="Open Sans Bold"/>
              </a:rPr>
              <a:t>YEARS</a:t>
            </a:r>
          </a:p>
        </p:txBody>
      </p:sp>
      <p:sp>
        <p:nvSpPr>
          <p:cNvPr id="79" name="TextBox 48">
            <a:extLst>
              <a:ext uri="{FF2B5EF4-FFF2-40B4-BE49-F238E27FC236}">
                <a16:creationId xmlns:a16="http://schemas.microsoft.com/office/drawing/2014/main" id="{C7A730A5-DA81-F4EE-E33A-94FC5FCD34C0}"/>
              </a:ext>
            </a:extLst>
          </p:cNvPr>
          <p:cNvSpPr txBox="1"/>
          <p:nvPr/>
        </p:nvSpPr>
        <p:spPr>
          <a:xfrm>
            <a:off x="1330947" y="746141"/>
            <a:ext cx="5128946" cy="299056"/>
          </a:xfrm>
          <a:prstGeom prst="rect">
            <a:avLst/>
          </a:prstGeom>
        </p:spPr>
        <p:txBody>
          <a:bodyPr wrap="square" lIns="0" tIns="0" rIns="0" bIns="0" rtlCol="0" anchor="t">
            <a:spAutoFit/>
          </a:bodyPr>
          <a:lstStyle/>
          <a:p>
            <a:pPr algn="l">
              <a:lnSpc>
                <a:spcPts val="2520"/>
              </a:lnSpc>
            </a:pPr>
            <a:r>
              <a:rPr lang="en-US" b="1" spc="7" dirty="0">
                <a:solidFill>
                  <a:srgbClr val="1A1447"/>
                </a:solidFill>
                <a:latin typeface="IBM Plex Sans Bold"/>
                <a:ea typeface="IBM Plex Sans Bold"/>
                <a:cs typeface="IBM Plex Sans Bold"/>
                <a:sym typeface="IBM Plex Sans Bold"/>
              </a:rPr>
              <a:t>DOCTORATE OF BUSINESS ADMINISTRATION</a:t>
            </a:r>
            <a:endParaRPr lang="en-US" sz="1800" b="1" spc="7" dirty="0">
              <a:solidFill>
                <a:srgbClr val="1A1447"/>
              </a:solidFill>
              <a:latin typeface="IBM Plex Sans Bold"/>
              <a:ea typeface="IBM Plex Sans Bold"/>
              <a:cs typeface="IBM Plex Sans Bold"/>
              <a:sym typeface="IBM Plex Sans Bold"/>
            </a:endParaRPr>
          </a:p>
        </p:txBody>
      </p:sp>
      <p:sp>
        <p:nvSpPr>
          <p:cNvPr id="80" name="TextBox 49">
            <a:extLst>
              <a:ext uri="{FF2B5EF4-FFF2-40B4-BE49-F238E27FC236}">
                <a16:creationId xmlns:a16="http://schemas.microsoft.com/office/drawing/2014/main" id="{C3182A99-FBDF-DD55-4096-D04935B2417F}"/>
              </a:ext>
            </a:extLst>
          </p:cNvPr>
          <p:cNvSpPr txBox="1"/>
          <p:nvPr/>
        </p:nvSpPr>
        <p:spPr>
          <a:xfrm>
            <a:off x="5471551" y="1352007"/>
            <a:ext cx="783022" cy="192491"/>
          </a:xfrm>
          <a:prstGeom prst="rect">
            <a:avLst/>
          </a:prstGeom>
        </p:spPr>
        <p:txBody>
          <a:bodyPr lIns="0" tIns="0" rIns="0" bIns="0" rtlCol="0" anchor="t">
            <a:spAutoFit/>
          </a:bodyPr>
          <a:lstStyle/>
          <a:p>
            <a:pPr algn="l">
              <a:lnSpc>
                <a:spcPts val="1539"/>
              </a:lnSpc>
            </a:pPr>
            <a:r>
              <a:rPr lang="en-US" sz="1100" spc="6" dirty="0">
                <a:solidFill>
                  <a:srgbClr val="464395"/>
                </a:solidFill>
                <a:latin typeface="IBM Plex Sans"/>
                <a:ea typeface="IBM Plex Sans"/>
                <a:cs typeface="IBM Plex Sans"/>
                <a:sym typeface="IBM Plex Sans"/>
              </a:rPr>
              <a:t>ADMISSION</a:t>
            </a:r>
          </a:p>
        </p:txBody>
      </p:sp>
      <p:sp>
        <p:nvSpPr>
          <p:cNvPr id="81" name="TextBox 50">
            <a:extLst>
              <a:ext uri="{FF2B5EF4-FFF2-40B4-BE49-F238E27FC236}">
                <a16:creationId xmlns:a16="http://schemas.microsoft.com/office/drawing/2014/main" id="{E1777E0F-5F5C-762D-303C-C6761AF393C1}"/>
              </a:ext>
            </a:extLst>
          </p:cNvPr>
          <p:cNvSpPr txBox="1"/>
          <p:nvPr/>
        </p:nvSpPr>
        <p:spPr>
          <a:xfrm>
            <a:off x="1323756" y="313858"/>
            <a:ext cx="1947977" cy="416509"/>
          </a:xfrm>
          <a:prstGeom prst="rect">
            <a:avLst/>
          </a:prstGeom>
        </p:spPr>
        <p:txBody>
          <a:bodyPr lIns="0" tIns="0" rIns="0" bIns="0" rtlCol="0" anchor="t">
            <a:spAutoFit/>
          </a:bodyPr>
          <a:lstStyle/>
          <a:p>
            <a:pPr algn="l">
              <a:lnSpc>
                <a:spcPts val="3359"/>
              </a:lnSpc>
            </a:pPr>
            <a:r>
              <a:rPr lang="en-US" sz="2400" b="1" spc="4" dirty="0">
                <a:solidFill>
                  <a:srgbClr val="231F20"/>
                </a:solidFill>
                <a:latin typeface="Open Sans Bold"/>
                <a:ea typeface="Open Sans Bold"/>
                <a:cs typeface="Open Sans Bold"/>
                <a:sym typeface="Open Sans Bold"/>
              </a:rPr>
              <a:t>DOCTORATE</a:t>
            </a:r>
          </a:p>
        </p:txBody>
      </p:sp>
      <p:sp>
        <p:nvSpPr>
          <p:cNvPr id="82" name="TextBox 34">
            <a:extLst>
              <a:ext uri="{FF2B5EF4-FFF2-40B4-BE49-F238E27FC236}">
                <a16:creationId xmlns:a16="http://schemas.microsoft.com/office/drawing/2014/main" id="{21E4B803-2D59-F57D-DF7E-295AF3230349}"/>
              </a:ext>
            </a:extLst>
          </p:cNvPr>
          <p:cNvSpPr txBox="1"/>
          <p:nvPr/>
        </p:nvSpPr>
        <p:spPr>
          <a:xfrm>
            <a:off x="3388845" y="1592658"/>
            <a:ext cx="838810" cy="212174"/>
          </a:xfrm>
          <a:prstGeom prst="rect">
            <a:avLst/>
          </a:prstGeom>
        </p:spPr>
        <p:txBody>
          <a:bodyPr lIns="0" tIns="0" rIns="0" bIns="0" rtlCol="0" anchor="t">
            <a:spAutoFit/>
          </a:bodyPr>
          <a:lstStyle/>
          <a:p>
            <a:pPr>
              <a:lnSpc>
                <a:spcPts val="1783"/>
              </a:lnSpc>
            </a:pPr>
            <a:r>
              <a:rPr lang="en-US" sz="1200" i="1" spc="7" dirty="0" err="1">
                <a:solidFill>
                  <a:srgbClr val="231F20"/>
                </a:solidFill>
                <a:latin typeface="IBM Plex Sans Italics"/>
                <a:ea typeface="IBM Plex Sans Italics"/>
                <a:cs typeface="IBM Plex Sans Italics"/>
                <a:sym typeface="IBM Plex Sans Italics"/>
              </a:rPr>
              <a:t>French English</a:t>
            </a:r>
            <a:endParaRPr lang="en-US" sz="1200" i="1" spc="6" dirty="0">
              <a:solidFill>
                <a:srgbClr val="231F20"/>
              </a:solidFill>
              <a:latin typeface="IBM Plex Sans Italics"/>
              <a:ea typeface="IBM Plex Sans Italics"/>
              <a:cs typeface="IBM Plex Sans Italics"/>
              <a:sym typeface="IBM Plex Sans Italics"/>
            </a:endParaRPr>
          </a:p>
        </p:txBody>
      </p:sp>
      <p:sp>
        <p:nvSpPr>
          <p:cNvPr id="22" name="TextBox 31">
            <a:extLst>
              <a:ext uri="{FF2B5EF4-FFF2-40B4-BE49-F238E27FC236}">
                <a16:creationId xmlns:a16="http://schemas.microsoft.com/office/drawing/2014/main" id="{F41D21A3-2FBC-35F0-531D-DAE1E64A35E3}"/>
              </a:ext>
            </a:extLst>
          </p:cNvPr>
          <p:cNvSpPr txBox="1"/>
          <p:nvPr/>
        </p:nvSpPr>
        <p:spPr>
          <a:xfrm>
            <a:off x="1342543" y="1538576"/>
            <a:ext cx="837371" cy="192938"/>
          </a:xfrm>
          <a:prstGeom prst="rect">
            <a:avLst/>
          </a:prstGeom>
        </p:spPr>
        <p:txBody>
          <a:bodyPr lIns="0" tIns="0" rIns="0" bIns="0" rtlCol="0" anchor="t">
            <a:spAutoFit/>
          </a:bodyPr>
          <a:lstStyle/>
          <a:p>
            <a:pPr>
              <a:lnSpc>
                <a:spcPts val="1614"/>
              </a:lnSpc>
            </a:pPr>
            <a:r>
              <a:rPr lang="en-US" sz="1200" i="1" spc="7" dirty="0">
                <a:solidFill>
                  <a:srgbClr val="231F20"/>
                </a:solidFill>
                <a:latin typeface="IBM Plex Sans Italics"/>
                <a:ea typeface="IBM Plex Sans Italics"/>
                <a:cs typeface="IBM Plex Sans Italics"/>
                <a:sym typeface="IBM Plex Sans Italics"/>
              </a:rPr>
              <a:t>Fall Spring</a:t>
            </a:r>
            <a:endParaRPr lang="en-US" sz="1200" i="1" spc="6" dirty="0">
              <a:solidFill>
                <a:srgbClr val="231F20"/>
              </a:solidFill>
              <a:latin typeface="IBM Plex Sans Italics"/>
              <a:ea typeface="IBM Plex Sans Italics"/>
              <a:cs typeface="IBM Plex Sans Italics"/>
              <a:sym typeface="IBM Plex Sans Itali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73300" y="1003297"/>
            <a:ext cx="5813403" cy="933755"/>
            <a:chOff x="0" y="0"/>
            <a:chExt cx="5813400" cy="933755"/>
          </a:xfrm>
        </p:grpSpPr>
        <p:sp>
          <p:nvSpPr>
            <p:cNvPr id="3" name="Freeform 3"/>
            <p:cNvSpPr/>
            <p:nvPr/>
          </p:nvSpPr>
          <p:spPr>
            <a:xfrm>
              <a:off x="63500" y="844804"/>
              <a:ext cx="5673725" cy="25400"/>
            </a:xfrm>
            <a:custGeom>
              <a:avLst/>
              <a:gdLst/>
              <a:ahLst/>
              <a:cxnLst/>
              <a:rect l="l" t="t" r="r" b="b"/>
              <a:pathLst>
                <a:path w="5673725" h="25400">
                  <a:moveTo>
                    <a:pt x="0" y="0"/>
                  </a:moveTo>
                  <a:lnTo>
                    <a:pt x="5673725" y="0"/>
                  </a:lnTo>
                  <a:lnTo>
                    <a:pt x="5673725" y="25400"/>
                  </a:lnTo>
                  <a:lnTo>
                    <a:pt x="0" y="25400"/>
                  </a:lnTo>
                  <a:close/>
                </a:path>
              </a:pathLst>
            </a:custGeom>
            <a:solidFill>
              <a:srgbClr val="EA8C4C"/>
            </a:solidFill>
          </p:spPr>
          <p:txBody>
            <a:bodyPr/>
            <a:lstStyle/>
            <a:p>
              <a:endParaRPr lang="fr-FR"/>
            </a:p>
          </p:txBody>
        </p:sp>
        <p:sp>
          <p:nvSpPr>
            <p:cNvPr id="4" name="Freeform 4"/>
            <p:cNvSpPr/>
            <p:nvPr/>
          </p:nvSpPr>
          <p:spPr>
            <a:xfrm>
              <a:off x="69850" y="63500"/>
              <a:ext cx="755015" cy="25400"/>
            </a:xfrm>
            <a:custGeom>
              <a:avLst/>
              <a:gdLst/>
              <a:ahLst/>
              <a:cxnLst/>
              <a:rect l="l" t="t" r="r" b="b"/>
              <a:pathLst>
                <a:path w="755015" h="25400">
                  <a:moveTo>
                    <a:pt x="755015" y="25400"/>
                  </a:moveTo>
                  <a:lnTo>
                    <a:pt x="0" y="25400"/>
                  </a:lnTo>
                  <a:lnTo>
                    <a:pt x="0" y="0"/>
                  </a:lnTo>
                  <a:lnTo>
                    <a:pt x="755015" y="0"/>
                  </a:lnTo>
                  <a:close/>
                </a:path>
              </a:pathLst>
            </a:custGeom>
            <a:solidFill>
              <a:srgbClr val="EA8C4C"/>
            </a:solidFill>
          </p:spPr>
          <p:txBody>
            <a:bodyPr/>
            <a:lstStyle/>
            <a:p>
              <a:endParaRPr lang="fr-FR"/>
            </a:p>
          </p:txBody>
        </p:sp>
        <p:sp>
          <p:nvSpPr>
            <p:cNvPr id="5" name="Freeform 5"/>
            <p:cNvSpPr/>
            <p:nvPr/>
          </p:nvSpPr>
          <p:spPr>
            <a:xfrm>
              <a:off x="5724525" y="63500"/>
              <a:ext cx="25400" cy="806704"/>
            </a:xfrm>
            <a:custGeom>
              <a:avLst/>
              <a:gdLst/>
              <a:ahLst/>
              <a:cxnLst/>
              <a:rect l="l" t="t" r="r" b="b"/>
              <a:pathLst>
                <a:path w="25400" h="806704">
                  <a:moveTo>
                    <a:pt x="0" y="806704"/>
                  </a:moveTo>
                  <a:lnTo>
                    <a:pt x="0" y="0"/>
                  </a:lnTo>
                  <a:lnTo>
                    <a:pt x="25400" y="0"/>
                  </a:lnTo>
                  <a:lnTo>
                    <a:pt x="25400" y="806704"/>
                  </a:lnTo>
                  <a:close/>
                </a:path>
              </a:pathLst>
            </a:custGeom>
            <a:solidFill>
              <a:srgbClr val="EA8C4C"/>
            </a:solidFill>
          </p:spPr>
          <p:txBody>
            <a:bodyPr/>
            <a:lstStyle/>
            <a:p>
              <a:endParaRPr lang="fr-FR"/>
            </a:p>
          </p:txBody>
        </p:sp>
        <p:sp>
          <p:nvSpPr>
            <p:cNvPr id="6" name="Freeform 6"/>
            <p:cNvSpPr/>
            <p:nvPr/>
          </p:nvSpPr>
          <p:spPr>
            <a:xfrm>
              <a:off x="1970659" y="63500"/>
              <a:ext cx="3779266" cy="25400"/>
            </a:xfrm>
            <a:custGeom>
              <a:avLst/>
              <a:gdLst/>
              <a:ahLst/>
              <a:cxnLst/>
              <a:rect l="l" t="t" r="r" b="b"/>
              <a:pathLst>
                <a:path w="3779266" h="25400">
                  <a:moveTo>
                    <a:pt x="3779266" y="25400"/>
                  </a:moveTo>
                  <a:lnTo>
                    <a:pt x="0" y="25400"/>
                  </a:lnTo>
                  <a:lnTo>
                    <a:pt x="0" y="0"/>
                  </a:lnTo>
                  <a:lnTo>
                    <a:pt x="3779266" y="0"/>
                  </a:lnTo>
                  <a:close/>
                </a:path>
              </a:pathLst>
            </a:custGeom>
            <a:solidFill>
              <a:srgbClr val="EA8C4C"/>
            </a:solidFill>
          </p:spPr>
          <p:txBody>
            <a:bodyPr/>
            <a:lstStyle/>
            <a:p>
              <a:endParaRPr lang="fr-FR"/>
            </a:p>
          </p:txBody>
        </p:sp>
        <p:sp>
          <p:nvSpPr>
            <p:cNvPr id="7" name="Freeform 7"/>
            <p:cNvSpPr/>
            <p:nvPr/>
          </p:nvSpPr>
          <p:spPr>
            <a:xfrm>
              <a:off x="63500" y="63500"/>
              <a:ext cx="25400" cy="806704"/>
            </a:xfrm>
            <a:custGeom>
              <a:avLst/>
              <a:gdLst/>
              <a:ahLst/>
              <a:cxnLst/>
              <a:rect l="l" t="t" r="r" b="b"/>
              <a:pathLst>
                <a:path w="25400" h="806704">
                  <a:moveTo>
                    <a:pt x="0" y="806704"/>
                  </a:moveTo>
                  <a:lnTo>
                    <a:pt x="0" y="0"/>
                  </a:lnTo>
                  <a:lnTo>
                    <a:pt x="25400" y="0"/>
                  </a:lnTo>
                  <a:lnTo>
                    <a:pt x="25400" y="806704"/>
                  </a:lnTo>
                  <a:close/>
                </a:path>
              </a:pathLst>
            </a:custGeom>
            <a:solidFill>
              <a:srgbClr val="EA8C4C"/>
            </a:solidFill>
          </p:spPr>
          <p:txBody>
            <a:bodyPr/>
            <a:lstStyle/>
            <a:p>
              <a:endParaRPr lang="fr-FR"/>
            </a:p>
          </p:txBody>
        </p:sp>
      </p:grpSp>
      <p:sp>
        <p:nvSpPr>
          <p:cNvPr id="8" name="Freeform 8"/>
          <p:cNvSpPr/>
          <p:nvPr/>
        </p:nvSpPr>
        <p:spPr>
          <a:xfrm>
            <a:off x="2550062" y="4563199"/>
            <a:ext cx="1073791" cy="1056513"/>
          </a:xfrm>
          <a:custGeom>
            <a:avLst/>
            <a:gdLst/>
            <a:ahLst/>
            <a:cxnLst/>
            <a:rect l="l" t="t" r="r" b="b"/>
            <a:pathLst>
              <a:path w="1073791" h="1056513">
                <a:moveTo>
                  <a:pt x="0" y="0"/>
                </a:moveTo>
                <a:lnTo>
                  <a:pt x="1073791" y="0"/>
                </a:lnTo>
                <a:lnTo>
                  <a:pt x="1073791" y="1056513"/>
                </a:lnTo>
                <a:lnTo>
                  <a:pt x="0" y="1056513"/>
                </a:lnTo>
                <a:lnTo>
                  <a:pt x="0" y="0"/>
                </a:lnTo>
                <a:close/>
              </a:path>
            </a:pathLst>
          </a:custGeom>
          <a:blipFill>
            <a:blip r:embed="rId2"/>
            <a:stretch>
              <a:fillRect/>
            </a:stretch>
          </a:blipFill>
        </p:spPr>
        <p:txBody>
          <a:bodyPr/>
          <a:lstStyle/>
          <a:p>
            <a:endParaRPr lang="fr-FR"/>
          </a:p>
        </p:txBody>
      </p:sp>
      <p:sp>
        <p:nvSpPr>
          <p:cNvPr id="9" name="Freeform 9"/>
          <p:cNvSpPr/>
          <p:nvPr/>
        </p:nvSpPr>
        <p:spPr>
          <a:xfrm>
            <a:off x="2591171" y="8681352"/>
            <a:ext cx="1076030" cy="552688"/>
          </a:xfrm>
          <a:custGeom>
            <a:avLst/>
            <a:gdLst/>
            <a:ahLst/>
            <a:cxnLst/>
            <a:rect l="l" t="t" r="r" b="b"/>
            <a:pathLst>
              <a:path w="1076030" h="552688">
                <a:moveTo>
                  <a:pt x="0" y="0"/>
                </a:moveTo>
                <a:lnTo>
                  <a:pt x="1076030" y="0"/>
                </a:lnTo>
                <a:lnTo>
                  <a:pt x="1076030" y="552688"/>
                </a:lnTo>
                <a:lnTo>
                  <a:pt x="0" y="552688"/>
                </a:lnTo>
                <a:lnTo>
                  <a:pt x="0" y="0"/>
                </a:lnTo>
                <a:close/>
              </a:path>
            </a:pathLst>
          </a:custGeom>
          <a:blipFill>
            <a:blip r:embed="rId3"/>
            <a:stretch>
              <a:fillRect/>
            </a:stretch>
          </a:blipFill>
        </p:spPr>
        <p:txBody>
          <a:bodyPr/>
          <a:lstStyle/>
          <a:p>
            <a:endParaRPr lang="fr-FR"/>
          </a:p>
        </p:txBody>
      </p:sp>
      <p:sp>
        <p:nvSpPr>
          <p:cNvPr id="10" name="Freeform 10"/>
          <p:cNvSpPr/>
          <p:nvPr/>
        </p:nvSpPr>
        <p:spPr>
          <a:xfrm>
            <a:off x="988914" y="2644207"/>
            <a:ext cx="1371305" cy="585245"/>
          </a:xfrm>
          <a:custGeom>
            <a:avLst/>
            <a:gdLst/>
            <a:ahLst/>
            <a:cxnLst/>
            <a:rect l="l" t="t" r="r" b="b"/>
            <a:pathLst>
              <a:path w="1371305" h="585245">
                <a:moveTo>
                  <a:pt x="0" y="0"/>
                </a:moveTo>
                <a:lnTo>
                  <a:pt x="1371305" y="0"/>
                </a:lnTo>
                <a:lnTo>
                  <a:pt x="1371305" y="585244"/>
                </a:lnTo>
                <a:lnTo>
                  <a:pt x="0" y="585244"/>
                </a:lnTo>
                <a:lnTo>
                  <a:pt x="0" y="0"/>
                </a:lnTo>
                <a:close/>
              </a:path>
            </a:pathLst>
          </a:custGeom>
          <a:blipFill>
            <a:blip r:embed="rId4"/>
            <a:stretch>
              <a:fillRect r="-656"/>
            </a:stretch>
          </a:blipFill>
        </p:spPr>
        <p:txBody>
          <a:bodyPr/>
          <a:lstStyle/>
          <a:p>
            <a:endParaRPr lang="fr-FR"/>
          </a:p>
        </p:txBody>
      </p:sp>
      <p:sp>
        <p:nvSpPr>
          <p:cNvPr id="11" name="Freeform 11"/>
          <p:cNvSpPr/>
          <p:nvPr/>
        </p:nvSpPr>
        <p:spPr>
          <a:xfrm>
            <a:off x="3833355" y="3505352"/>
            <a:ext cx="1262577" cy="959206"/>
          </a:xfrm>
          <a:custGeom>
            <a:avLst/>
            <a:gdLst/>
            <a:ahLst/>
            <a:cxnLst/>
            <a:rect l="l" t="t" r="r" b="b"/>
            <a:pathLst>
              <a:path w="1262577" h="959206">
                <a:moveTo>
                  <a:pt x="0" y="0"/>
                </a:moveTo>
                <a:lnTo>
                  <a:pt x="1262577" y="0"/>
                </a:lnTo>
                <a:lnTo>
                  <a:pt x="1262577" y="959206"/>
                </a:lnTo>
                <a:lnTo>
                  <a:pt x="0" y="959206"/>
                </a:lnTo>
                <a:lnTo>
                  <a:pt x="0" y="0"/>
                </a:lnTo>
                <a:close/>
              </a:path>
            </a:pathLst>
          </a:custGeom>
          <a:blipFill>
            <a:blip r:embed="rId5"/>
            <a:stretch>
              <a:fillRect b="-1480"/>
            </a:stretch>
          </a:blipFill>
        </p:spPr>
        <p:txBody>
          <a:bodyPr/>
          <a:lstStyle/>
          <a:p>
            <a:endParaRPr lang="fr-FR"/>
          </a:p>
        </p:txBody>
      </p:sp>
      <p:sp>
        <p:nvSpPr>
          <p:cNvPr id="12" name="Freeform 12"/>
          <p:cNvSpPr/>
          <p:nvPr/>
        </p:nvSpPr>
        <p:spPr>
          <a:xfrm>
            <a:off x="936803" y="4997548"/>
            <a:ext cx="1494853" cy="290865"/>
          </a:xfrm>
          <a:custGeom>
            <a:avLst/>
            <a:gdLst/>
            <a:ahLst/>
            <a:cxnLst/>
            <a:rect l="l" t="t" r="r" b="b"/>
            <a:pathLst>
              <a:path w="1494853" h="290865">
                <a:moveTo>
                  <a:pt x="0" y="0"/>
                </a:moveTo>
                <a:lnTo>
                  <a:pt x="1494853" y="0"/>
                </a:lnTo>
                <a:lnTo>
                  <a:pt x="1494853" y="290865"/>
                </a:lnTo>
                <a:lnTo>
                  <a:pt x="0" y="290865"/>
                </a:lnTo>
                <a:lnTo>
                  <a:pt x="0" y="0"/>
                </a:lnTo>
                <a:close/>
              </a:path>
            </a:pathLst>
          </a:custGeom>
          <a:blipFill>
            <a:blip r:embed="rId6"/>
            <a:stretch>
              <a:fillRect l="-935" b="-3"/>
            </a:stretch>
          </a:blipFill>
        </p:spPr>
        <p:txBody>
          <a:bodyPr/>
          <a:lstStyle/>
          <a:p>
            <a:endParaRPr lang="fr-FR"/>
          </a:p>
        </p:txBody>
      </p:sp>
      <p:sp>
        <p:nvSpPr>
          <p:cNvPr id="13" name="Freeform 13"/>
          <p:cNvSpPr/>
          <p:nvPr/>
        </p:nvSpPr>
        <p:spPr>
          <a:xfrm>
            <a:off x="5211004" y="4724181"/>
            <a:ext cx="1484376" cy="546745"/>
          </a:xfrm>
          <a:custGeom>
            <a:avLst/>
            <a:gdLst/>
            <a:ahLst/>
            <a:cxnLst/>
            <a:rect l="l" t="t" r="r" b="b"/>
            <a:pathLst>
              <a:path w="1484376" h="546745">
                <a:moveTo>
                  <a:pt x="0" y="0"/>
                </a:moveTo>
                <a:lnTo>
                  <a:pt x="1484376" y="0"/>
                </a:lnTo>
                <a:lnTo>
                  <a:pt x="1484376" y="546744"/>
                </a:lnTo>
                <a:lnTo>
                  <a:pt x="0" y="546744"/>
                </a:lnTo>
                <a:lnTo>
                  <a:pt x="0" y="0"/>
                </a:lnTo>
                <a:close/>
              </a:path>
            </a:pathLst>
          </a:custGeom>
          <a:blipFill>
            <a:blip r:embed="rId7"/>
            <a:stretch>
              <a:fillRect t="-2383" b="-2383"/>
            </a:stretch>
          </a:blipFill>
        </p:spPr>
        <p:txBody>
          <a:bodyPr/>
          <a:lstStyle/>
          <a:p>
            <a:endParaRPr lang="fr-FR"/>
          </a:p>
        </p:txBody>
      </p:sp>
      <p:sp>
        <p:nvSpPr>
          <p:cNvPr id="14" name="Freeform 14"/>
          <p:cNvSpPr/>
          <p:nvPr/>
        </p:nvSpPr>
        <p:spPr>
          <a:xfrm>
            <a:off x="977875" y="6919751"/>
            <a:ext cx="1435970" cy="311868"/>
          </a:xfrm>
          <a:custGeom>
            <a:avLst/>
            <a:gdLst/>
            <a:ahLst/>
            <a:cxnLst/>
            <a:rect l="l" t="t" r="r" b="b"/>
            <a:pathLst>
              <a:path w="1435970" h="311868">
                <a:moveTo>
                  <a:pt x="0" y="0"/>
                </a:moveTo>
                <a:lnTo>
                  <a:pt x="1435970" y="0"/>
                </a:lnTo>
                <a:lnTo>
                  <a:pt x="1435970" y="311867"/>
                </a:lnTo>
                <a:lnTo>
                  <a:pt x="0" y="311867"/>
                </a:lnTo>
                <a:lnTo>
                  <a:pt x="0" y="0"/>
                </a:lnTo>
                <a:close/>
              </a:path>
            </a:pathLst>
          </a:custGeom>
          <a:blipFill>
            <a:blip r:embed="rId8"/>
            <a:stretch>
              <a:fillRect t="-3"/>
            </a:stretch>
          </a:blipFill>
        </p:spPr>
        <p:txBody>
          <a:bodyPr/>
          <a:lstStyle/>
          <a:p>
            <a:endParaRPr lang="fr-FR"/>
          </a:p>
        </p:txBody>
      </p:sp>
      <p:sp>
        <p:nvSpPr>
          <p:cNvPr id="15" name="Freeform 15"/>
          <p:cNvSpPr/>
          <p:nvPr/>
        </p:nvSpPr>
        <p:spPr>
          <a:xfrm>
            <a:off x="3850653" y="5625427"/>
            <a:ext cx="1288342" cy="794576"/>
          </a:xfrm>
          <a:custGeom>
            <a:avLst/>
            <a:gdLst/>
            <a:ahLst/>
            <a:cxnLst/>
            <a:rect l="l" t="t" r="r" b="b"/>
            <a:pathLst>
              <a:path w="1288342" h="794576">
                <a:moveTo>
                  <a:pt x="0" y="0"/>
                </a:moveTo>
                <a:lnTo>
                  <a:pt x="1288342" y="0"/>
                </a:lnTo>
                <a:lnTo>
                  <a:pt x="1288342" y="794575"/>
                </a:lnTo>
                <a:lnTo>
                  <a:pt x="0" y="794575"/>
                </a:lnTo>
                <a:lnTo>
                  <a:pt x="0" y="0"/>
                </a:lnTo>
                <a:close/>
              </a:path>
            </a:pathLst>
          </a:custGeom>
          <a:blipFill>
            <a:blip r:embed="rId9"/>
            <a:stretch>
              <a:fillRect l="-998" t="-1625" r="-1024" b="-1600"/>
            </a:stretch>
          </a:blipFill>
        </p:spPr>
        <p:txBody>
          <a:bodyPr/>
          <a:lstStyle/>
          <a:p>
            <a:endParaRPr lang="fr-FR"/>
          </a:p>
        </p:txBody>
      </p:sp>
      <p:sp>
        <p:nvSpPr>
          <p:cNvPr id="16" name="Freeform 16"/>
          <p:cNvSpPr/>
          <p:nvPr/>
        </p:nvSpPr>
        <p:spPr>
          <a:xfrm>
            <a:off x="5078816" y="5759129"/>
            <a:ext cx="1550746" cy="524675"/>
          </a:xfrm>
          <a:custGeom>
            <a:avLst/>
            <a:gdLst/>
            <a:ahLst/>
            <a:cxnLst/>
            <a:rect l="l" t="t" r="r" b="b"/>
            <a:pathLst>
              <a:path w="1550746" h="524675">
                <a:moveTo>
                  <a:pt x="0" y="0"/>
                </a:moveTo>
                <a:lnTo>
                  <a:pt x="1550746" y="0"/>
                </a:lnTo>
                <a:lnTo>
                  <a:pt x="1550746" y="524675"/>
                </a:lnTo>
                <a:lnTo>
                  <a:pt x="0" y="524675"/>
                </a:lnTo>
                <a:lnTo>
                  <a:pt x="0" y="0"/>
                </a:lnTo>
                <a:close/>
              </a:path>
            </a:pathLst>
          </a:custGeom>
          <a:blipFill>
            <a:blip r:embed="rId10"/>
            <a:stretch>
              <a:fillRect/>
            </a:stretch>
          </a:blipFill>
        </p:spPr>
        <p:txBody>
          <a:bodyPr/>
          <a:lstStyle/>
          <a:p>
            <a:endParaRPr lang="fr-FR"/>
          </a:p>
        </p:txBody>
      </p:sp>
      <p:sp>
        <p:nvSpPr>
          <p:cNvPr id="17" name="Freeform 17"/>
          <p:cNvSpPr/>
          <p:nvPr/>
        </p:nvSpPr>
        <p:spPr>
          <a:xfrm>
            <a:off x="2521849" y="5616426"/>
            <a:ext cx="1199350" cy="872642"/>
          </a:xfrm>
          <a:custGeom>
            <a:avLst/>
            <a:gdLst/>
            <a:ahLst/>
            <a:cxnLst/>
            <a:rect l="l" t="t" r="r" b="b"/>
            <a:pathLst>
              <a:path w="1199350" h="872642">
                <a:moveTo>
                  <a:pt x="0" y="0"/>
                </a:moveTo>
                <a:lnTo>
                  <a:pt x="1199349" y="0"/>
                </a:lnTo>
                <a:lnTo>
                  <a:pt x="1199349" y="872642"/>
                </a:lnTo>
                <a:lnTo>
                  <a:pt x="0" y="872642"/>
                </a:lnTo>
                <a:lnTo>
                  <a:pt x="0" y="0"/>
                </a:lnTo>
                <a:close/>
              </a:path>
            </a:pathLst>
          </a:custGeom>
          <a:blipFill>
            <a:blip r:embed="rId11"/>
            <a:stretch>
              <a:fillRect l="-1255" t="-1466" r="-1070" b="-1707"/>
            </a:stretch>
          </a:blipFill>
        </p:spPr>
        <p:txBody>
          <a:bodyPr/>
          <a:lstStyle/>
          <a:p>
            <a:endParaRPr lang="fr-FR"/>
          </a:p>
        </p:txBody>
      </p:sp>
      <p:sp>
        <p:nvSpPr>
          <p:cNvPr id="18" name="Freeform 18"/>
          <p:cNvSpPr/>
          <p:nvPr/>
        </p:nvSpPr>
        <p:spPr>
          <a:xfrm>
            <a:off x="3939283" y="6463332"/>
            <a:ext cx="1082716" cy="986866"/>
          </a:xfrm>
          <a:custGeom>
            <a:avLst/>
            <a:gdLst/>
            <a:ahLst/>
            <a:cxnLst/>
            <a:rect l="l" t="t" r="r" b="b"/>
            <a:pathLst>
              <a:path w="1082716" h="986866">
                <a:moveTo>
                  <a:pt x="0" y="0"/>
                </a:moveTo>
                <a:lnTo>
                  <a:pt x="1082716" y="0"/>
                </a:lnTo>
                <a:lnTo>
                  <a:pt x="1082716" y="986866"/>
                </a:lnTo>
                <a:lnTo>
                  <a:pt x="0" y="986866"/>
                </a:lnTo>
                <a:lnTo>
                  <a:pt x="0" y="0"/>
                </a:lnTo>
                <a:close/>
              </a:path>
            </a:pathLst>
          </a:custGeom>
          <a:blipFill>
            <a:blip r:embed="rId12"/>
            <a:stretch>
              <a:fillRect l="-1354" t="-1303" b="-1470"/>
            </a:stretch>
          </a:blipFill>
        </p:spPr>
        <p:txBody>
          <a:bodyPr/>
          <a:lstStyle/>
          <a:p>
            <a:endParaRPr lang="fr-FR"/>
          </a:p>
        </p:txBody>
      </p:sp>
      <p:sp>
        <p:nvSpPr>
          <p:cNvPr id="19" name="Freeform 19"/>
          <p:cNvSpPr/>
          <p:nvPr/>
        </p:nvSpPr>
        <p:spPr>
          <a:xfrm>
            <a:off x="3949322" y="8606742"/>
            <a:ext cx="1098804" cy="604342"/>
          </a:xfrm>
          <a:custGeom>
            <a:avLst/>
            <a:gdLst/>
            <a:ahLst/>
            <a:cxnLst/>
            <a:rect l="l" t="t" r="r" b="b"/>
            <a:pathLst>
              <a:path w="1098804" h="604342">
                <a:moveTo>
                  <a:pt x="0" y="0"/>
                </a:moveTo>
                <a:lnTo>
                  <a:pt x="1098804" y="0"/>
                </a:lnTo>
                <a:lnTo>
                  <a:pt x="1098804" y="604343"/>
                </a:lnTo>
                <a:lnTo>
                  <a:pt x="0" y="604343"/>
                </a:lnTo>
                <a:lnTo>
                  <a:pt x="0" y="0"/>
                </a:lnTo>
                <a:close/>
              </a:path>
            </a:pathLst>
          </a:custGeom>
          <a:blipFill>
            <a:blip r:embed="rId13"/>
            <a:stretch>
              <a:fillRect/>
            </a:stretch>
          </a:blipFill>
        </p:spPr>
        <p:txBody>
          <a:bodyPr/>
          <a:lstStyle/>
          <a:p>
            <a:endParaRPr lang="fr-FR"/>
          </a:p>
        </p:txBody>
      </p:sp>
      <p:sp>
        <p:nvSpPr>
          <p:cNvPr id="20" name="Freeform 20"/>
          <p:cNvSpPr/>
          <p:nvPr/>
        </p:nvSpPr>
        <p:spPr>
          <a:xfrm>
            <a:off x="936803" y="5904157"/>
            <a:ext cx="1441818" cy="363484"/>
          </a:xfrm>
          <a:custGeom>
            <a:avLst/>
            <a:gdLst/>
            <a:ahLst/>
            <a:cxnLst/>
            <a:rect l="l" t="t" r="r" b="b"/>
            <a:pathLst>
              <a:path w="1441818" h="363484">
                <a:moveTo>
                  <a:pt x="0" y="0"/>
                </a:moveTo>
                <a:lnTo>
                  <a:pt x="1441818" y="0"/>
                </a:lnTo>
                <a:lnTo>
                  <a:pt x="1441818" y="363484"/>
                </a:lnTo>
                <a:lnTo>
                  <a:pt x="0" y="363484"/>
                </a:lnTo>
                <a:lnTo>
                  <a:pt x="0" y="0"/>
                </a:lnTo>
                <a:close/>
              </a:path>
            </a:pathLst>
          </a:custGeom>
          <a:blipFill>
            <a:blip r:embed="rId14"/>
            <a:stretch>
              <a:fillRect l="-970" r="-952" b="-2"/>
            </a:stretch>
          </a:blipFill>
        </p:spPr>
        <p:txBody>
          <a:bodyPr/>
          <a:lstStyle/>
          <a:p>
            <a:endParaRPr lang="fr-FR"/>
          </a:p>
        </p:txBody>
      </p:sp>
      <p:sp>
        <p:nvSpPr>
          <p:cNvPr id="21" name="Freeform 21"/>
          <p:cNvSpPr/>
          <p:nvPr/>
        </p:nvSpPr>
        <p:spPr>
          <a:xfrm>
            <a:off x="3885286" y="7596340"/>
            <a:ext cx="1181710" cy="697925"/>
          </a:xfrm>
          <a:custGeom>
            <a:avLst/>
            <a:gdLst/>
            <a:ahLst/>
            <a:cxnLst/>
            <a:rect l="l" t="t" r="r" b="b"/>
            <a:pathLst>
              <a:path w="1181710" h="697925">
                <a:moveTo>
                  <a:pt x="0" y="0"/>
                </a:moveTo>
                <a:lnTo>
                  <a:pt x="1181709" y="0"/>
                </a:lnTo>
                <a:lnTo>
                  <a:pt x="1181709" y="697925"/>
                </a:lnTo>
                <a:lnTo>
                  <a:pt x="0" y="697925"/>
                </a:lnTo>
                <a:lnTo>
                  <a:pt x="0" y="0"/>
                </a:lnTo>
                <a:close/>
              </a:path>
            </a:pathLst>
          </a:custGeom>
          <a:blipFill>
            <a:blip r:embed="rId15"/>
            <a:stretch>
              <a:fillRect l="-1122" t="-1767" b="-2"/>
            </a:stretch>
          </a:blipFill>
        </p:spPr>
        <p:txBody>
          <a:bodyPr/>
          <a:lstStyle/>
          <a:p>
            <a:endParaRPr lang="fr-FR"/>
          </a:p>
        </p:txBody>
      </p:sp>
      <p:sp>
        <p:nvSpPr>
          <p:cNvPr id="22" name="Freeform 22"/>
          <p:cNvSpPr/>
          <p:nvPr/>
        </p:nvSpPr>
        <p:spPr>
          <a:xfrm>
            <a:off x="5284880" y="6828625"/>
            <a:ext cx="1229535" cy="402669"/>
          </a:xfrm>
          <a:custGeom>
            <a:avLst/>
            <a:gdLst/>
            <a:ahLst/>
            <a:cxnLst/>
            <a:rect l="l" t="t" r="r" b="b"/>
            <a:pathLst>
              <a:path w="1229535" h="402669">
                <a:moveTo>
                  <a:pt x="0" y="0"/>
                </a:moveTo>
                <a:lnTo>
                  <a:pt x="1229534" y="0"/>
                </a:lnTo>
                <a:lnTo>
                  <a:pt x="1229534" y="402669"/>
                </a:lnTo>
                <a:lnTo>
                  <a:pt x="0" y="402669"/>
                </a:lnTo>
                <a:lnTo>
                  <a:pt x="0" y="0"/>
                </a:lnTo>
                <a:close/>
              </a:path>
            </a:pathLst>
          </a:custGeom>
          <a:blipFill>
            <a:blip r:embed="rId16"/>
            <a:stretch>
              <a:fillRect/>
            </a:stretch>
          </a:blipFill>
        </p:spPr>
        <p:txBody>
          <a:bodyPr/>
          <a:lstStyle/>
          <a:p>
            <a:endParaRPr lang="fr-FR"/>
          </a:p>
        </p:txBody>
      </p:sp>
      <p:sp>
        <p:nvSpPr>
          <p:cNvPr id="23" name="Freeform 23"/>
          <p:cNvSpPr/>
          <p:nvPr/>
        </p:nvSpPr>
        <p:spPr>
          <a:xfrm>
            <a:off x="2466680" y="2339407"/>
            <a:ext cx="1191082" cy="999734"/>
          </a:xfrm>
          <a:custGeom>
            <a:avLst/>
            <a:gdLst/>
            <a:ahLst/>
            <a:cxnLst/>
            <a:rect l="l" t="t" r="r" b="b"/>
            <a:pathLst>
              <a:path w="1191082" h="999734">
                <a:moveTo>
                  <a:pt x="0" y="0"/>
                </a:moveTo>
                <a:lnTo>
                  <a:pt x="1191082" y="0"/>
                </a:lnTo>
                <a:lnTo>
                  <a:pt x="1191082" y="999734"/>
                </a:lnTo>
                <a:lnTo>
                  <a:pt x="0" y="999734"/>
                </a:lnTo>
                <a:lnTo>
                  <a:pt x="0" y="0"/>
                </a:lnTo>
                <a:close/>
              </a:path>
            </a:pathLst>
          </a:custGeom>
          <a:blipFill>
            <a:blip r:embed="rId17"/>
            <a:stretch>
              <a:fillRect/>
            </a:stretch>
          </a:blipFill>
        </p:spPr>
        <p:txBody>
          <a:bodyPr/>
          <a:lstStyle/>
          <a:p>
            <a:endParaRPr lang="fr-FR"/>
          </a:p>
        </p:txBody>
      </p:sp>
      <p:sp>
        <p:nvSpPr>
          <p:cNvPr id="24" name="Freeform 24"/>
          <p:cNvSpPr/>
          <p:nvPr/>
        </p:nvSpPr>
        <p:spPr>
          <a:xfrm>
            <a:off x="5068310" y="8740207"/>
            <a:ext cx="1651244" cy="466839"/>
          </a:xfrm>
          <a:custGeom>
            <a:avLst/>
            <a:gdLst/>
            <a:ahLst/>
            <a:cxnLst/>
            <a:rect l="l" t="t" r="r" b="b"/>
            <a:pathLst>
              <a:path w="1651244" h="466839">
                <a:moveTo>
                  <a:pt x="0" y="0"/>
                </a:moveTo>
                <a:lnTo>
                  <a:pt x="1651244" y="0"/>
                </a:lnTo>
                <a:lnTo>
                  <a:pt x="1651244" y="466839"/>
                </a:lnTo>
                <a:lnTo>
                  <a:pt x="0" y="466839"/>
                </a:lnTo>
                <a:lnTo>
                  <a:pt x="0" y="0"/>
                </a:lnTo>
                <a:close/>
              </a:path>
            </a:pathLst>
          </a:custGeom>
          <a:blipFill>
            <a:blip r:embed="rId18"/>
            <a:stretch>
              <a:fillRect/>
            </a:stretch>
          </a:blipFill>
        </p:spPr>
        <p:txBody>
          <a:bodyPr/>
          <a:lstStyle/>
          <a:p>
            <a:endParaRPr lang="fr-FR"/>
          </a:p>
        </p:txBody>
      </p:sp>
      <p:sp>
        <p:nvSpPr>
          <p:cNvPr id="25" name="Freeform 25"/>
          <p:cNvSpPr/>
          <p:nvPr/>
        </p:nvSpPr>
        <p:spPr>
          <a:xfrm>
            <a:off x="5112001" y="3427352"/>
            <a:ext cx="1761077" cy="941851"/>
          </a:xfrm>
          <a:custGeom>
            <a:avLst/>
            <a:gdLst/>
            <a:ahLst/>
            <a:cxnLst/>
            <a:rect l="l" t="t" r="r" b="b"/>
            <a:pathLst>
              <a:path w="1761077" h="941851">
                <a:moveTo>
                  <a:pt x="0" y="0"/>
                </a:moveTo>
                <a:lnTo>
                  <a:pt x="1761077" y="0"/>
                </a:lnTo>
                <a:lnTo>
                  <a:pt x="1761077" y="941851"/>
                </a:lnTo>
                <a:lnTo>
                  <a:pt x="0" y="941851"/>
                </a:lnTo>
                <a:lnTo>
                  <a:pt x="0" y="0"/>
                </a:lnTo>
                <a:close/>
              </a:path>
            </a:pathLst>
          </a:custGeom>
          <a:blipFill>
            <a:blip r:embed="rId19"/>
            <a:stretch>
              <a:fillRect/>
            </a:stretch>
          </a:blipFill>
        </p:spPr>
        <p:txBody>
          <a:bodyPr/>
          <a:lstStyle/>
          <a:p>
            <a:endParaRPr lang="fr-FR"/>
          </a:p>
        </p:txBody>
      </p:sp>
      <p:sp>
        <p:nvSpPr>
          <p:cNvPr id="26" name="Freeform 26"/>
          <p:cNvSpPr/>
          <p:nvPr/>
        </p:nvSpPr>
        <p:spPr>
          <a:xfrm>
            <a:off x="2392975" y="3657133"/>
            <a:ext cx="1434665" cy="807425"/>
          </a:xfrm>
          <a:custGeom>
            <a:avLst/>
            <a:gdLst/>
            <a:ahLst/>
            <a:cxnLst/>
            <a:rect l="l" t="t" r="r" b="b"/>
            <a:pathLst>
              <a:path w="1434665" h="807425">
                <a:moveTo>
                  <a:pt x="0" y="0"/>
                </a:moveTo>
                <a:lnTo>
                  <a:pt x="1434665" y="0"/>
                </a:lnTo>
                <a:lnTo>
                  <a:pt x="1434665" y="807425"/>
                </a:lnTo>
                <a:lnTo>
                  <a:pt x="0" y="807425"/>
                </a:lnTo>
                <a:lnTo>
                  <a:pt x="0" y="0"/>
                </a:lnTo>
                <a:close/>
              </a:path>
            </a:pathLst>
          </a:custGeom>
          <a:blipFill>
            <a:blip r:embed="rId20"/>
            <a:stretch>
              <a:fillRect/>
            </a:stretch>
          </a:blipFill>
        </p:spPr>
        <p:txBody>
          <a:bodyPr/>
          <a:lstStyle/>
          <a:p>
            <a:endParaRPr lang="fr-FR"/>
          </a:p>
        </p:txBody>
      </p:sp>
      <p:sp>
        <p:nvSpPr>
          <p:cNvPr id="27" name="Freeform 27"/>
          <p:cNvSpPr/>
          <p:nvPr/>
        </p:nvSpPr>
        <p:spPr>
          <a:xfrm>
            <a:off x="4104008" y="2449211"/>
            <a:ext cx="766391" cy="795461"/>
          </a:xfrm>
          <a:custGeom>
            <a:avLst/>
            <a:gdLst/>
            <a:ahLst/>
            <a:cxnLst/>
            <a:rect l="l" t="t" r="r" b="b"/>
            <a:pathLst>
              <a:path w="766391" h="795461">
                <a:moveTo>
                  <a:pt x="0" y="0"/>
                </a:moveTo>
                <a:lnTo>
                  <a:pt x="766391" y="0"/>
                </a:lnTo>
                <a:lnTo>
                  <a:pt x="766391" y="795461"/>
                </a:lnTo>
                <a:lnTo>
                  <a:pt x="0" y="795461"/>
                </a:lnTo>
                <a:lnTo>
                  <a:pt x="0" y="0"/>
                </a:lnTo>
                <a:close/>
              </a:path>
            </a:pathLst>
          </a:custGeom>
          <a:blipFill>
            <a:blip r:embed="rId21"/>
            <a:stretch>
              <a:fillRect t="-1" r="-1" b="1"/>
            </a:stretch>
          </a:blipFill>
        </p:spPr>
        <p:txBody>
          <a:bodyPr/>
          <a:lstStyle/>
          <a:p>
            <a:endParaRPr lang="fr-FR"/>
          </a:p>
        </p:txBody>
      </p:sp>
      <p:sp>
        <p:nvSpPr>
          <p:cNvPr id="28" name="Freeform 28"/>
          <p:cNvSpPr/>
          <p:nvPr/>
        </p:nvSpPr>
        <p:spPr>
          <a:xfrm>
            <a:off x="5096818" y="7685418"/>
            <a:ext cx="1495473" cy="579587"/>
          </a:xfrm>
          <a:custGeom>
            <a:avLst/>
            <a:gdLst/>
            <a:ahLst/>
            <a:cxnLst/>
            <a:rect l="l" t="t" r="r" b="b"/>
            <a:pathLst>
              <a:path w="1495473" h="579587">
                <a:moveTo>
                  <a:pt x="0" y="0"/>
                </a:moveTo>
                <a:lnTo>
                  <a:pt x="1495473" y="0"/>
                </a:lnTo>
                <a:lnTo>
                  <a:pt x="1495473" y="579586"/>
                </a:lnTo>
                <a:lnTo>
                  <a:pt x="0" y="579586"/>
                </a:lnTo>
                <a:lnTo>
                  <a:pt x="0" y="0"/>
                </a:lnTo>
                <a:close/>
              </a:path>
            </a:pathLst>
          </a:custGeom>
          <a:blipFill>
            <a:blip r:embed="rId22"/>
            <a:stretch>
              <a:fillRect/>
            </a:stretch>
          </a:blipFill>
        </p:spPr>
        <p:txBody>
          <a:bodyPr/>
          <a:lstStyle/>
          <a:p>
            <a:endParaRPr lang="fr-FR"/>
          </a:p>
        </p:txBody>
      </p:sp>
      <p:sp>
        <p:nvSpPr>
          <p:cNvPr id="29" name="Freeform 29"/>
          <p:cNvSpPr/>
          <p:nvPr/>
        </p:nvSpPr>
        <p:spPr>
          <a:xfrm>
            <a:off x="972798" y="8838124"/>
            <a:ext cx="1378087" cy="352701"/>
          </a:xfrm>
          <a:custGeom>
            <a:avLst/>
            <a:gdLst/>
            <a:ahLst/>
            <a:cxnLst/>
            <a:rect l="l" t="t" r="r" b="b"/>
            <a:pathLst>
              <a:path w="1378087" h="352701">
                <a:moveTo>
                  <a:pt x="0" y="0"/>
                </a:moveTo>
                <a:lnTo>
                  <a:pt x="1378086" y="0"/>
                </a:lnTo>
                <a:lnTo>
                  <a:pt x="1378086" y="352701"/>
                </a:lnTo>
                <a:lnTo>
                  <a:pt x="0" y="352701"/>
                </a:lnTo>
                <a:lnTo>
                  <a:pt x="0" y="0"/>
                </a:lnTo>
                <a:close/>
              </a:path>
            </a:pathLst>
          </a:custGeom>
          <a:blipFill>
            <a:blip r:embed="rId23"/>
            <a:stretch>
              <a:fillRect l="-1009" t="-3645" b="-1185"/>
            </a:stretch>
          </a:blipFill>
        </p:spPr>
        <p:txBody>
          <a:bodyPr/>
          <a:lstStyle/>
          <a:p>
            <a:endParaRPr lang="fr-FR"/>
          </a:p>
        </p:txBody>
      </p:sp>
      <p:sp>
        <p:nvSpPr>
          <p:cNvPr id="30" name="Freeform 30"/>
          <p:cNvSpPr/>
          <p:nvPr/>
        </p:nvSpPr>
        <p:spPr>
          <a:xfrm>
            <a:off x="960339" y="3536852"/>
            <a:ext cx="1396108" cy="936146"/>
          </a:xfrm>
          <a:custGeom>
            <a:avLst/>
            <a:gdLst/>
            <a:ahLst/>
            <a:cxnLst/>
            <a:rect l="l" t="t" r="r" b="b"/>
            <a:pathLst>
              <a:path w="1396108" h="936146">
                <a:moveTo>
                  <a:pt x="0" y="0"/>
                </a:moveTo>
                <a:lnTo>
                  <a:pt x="1396108" y="0"/>
                </a:lnTo>
                <a:lnTo>
                  <a:pt x="1396108" y="936145"/>
                </a:lnTo>
                <a:lnTo>
                  <a:pt x="0" y="936145"/>
                </a:lnTo>
                <a:lnTo>
                  <a:pt x="0" y="0"/>
                </a:lnTo>
                <a:close/>
              </a:path>
            </a:pathLst>
          </a:custGeom>
          <a:blipFill>
            <a:blip r:embed="rId24"/>
            <a:stretch>
              <a:fillRect r="-644"/>
            </a:stretch>
          </a:blipFill>
        </p:spPr>
        <p:txBody>
          <a:bodyPr/>
          <a:lstStyle/>
          <a:p>
            <a:endParaRPr lang="fr-FR"/>
          </a:p>
        </p:txBody>
      </p:sp>
      <p:sp>
        <p:nvSpPr>
          <p:cNvPr id="31" name="Freeform 31"/>
          <p:cNvSpPr/>
          <p:nvPr/>
        </p:nvSpPr>
        <p:spPr>
          <a:xfrm>
            <a:off x="3800504" y="4562827"/>
            <a:ext cx="1365494" cy="1024128"/>
          </a:xfrm>
          <a:custGeom>
            <a:avLst/>
            <a:gdLst/>
            <a:ahLst/>
            <a:cxnLst/>
            <a:rect l="l" t="t" r="r" b="b"/>
            <a:pathLst>
              <a:path w="1365494" h="1024128">
                <a:moveTo>
                  <a:pt x="0" y="0"/>
                </a:moveTo>
                <a:lnTo>
                  <a:pt x="1365494" y="0"/>
                </a:lnTo>
                <a:lnTo>
                  <a:pt x="1365494" y="1024128"/>
                </a:lnTo>
                <a:lnTo>
                  <a:pt x="0" y="1024128"/>
                </a:lnTo>
                <a:lnTo>
                  <a:pt x="0" y="0"/>
                </a:lnTo>
                <a:close/>
              </a:path>
            </a:pathLst>
          </a:custGeom>
          <a:blipFill>
            <a:blip r:embed="rId25"/>
            <a:stretch>
              <a:fillRect/>
            </a:stretch>
          </a:blipFill>
        </p:spPr>
        <p:txBody>
          <a:bodyPr/>
          <a:lstStyle/>
          <a:p>
            <a:endParaRPr lang="fr-FR"/>
          </a:p>
        </p:txBody>
      </p:sp>
      <p:sp>
        <p:nvSpPr>
          <p:cNvPr id="32" name="Freeform 32"/>
          <p:cNvSpPr/>
          <p:nvPr/>
        </p:nvSpPr>
        <p:spPr>
          <a:xfrm>
            <a:off x="5078816" y="2553005"/>
            <a:ext cx="1631118" cy="482279"/>
          </a:xfrm>
          <a:custGeom>
            <a:avLst/>
            <a:gdLst/>
            <a:ahLst/>
            <a:cxnLst/>
            <a:rect l="l" t="t" r="r" b="b"/>
            <a:pathLst>
              <a:path w="1631118" h="482279">
                <a:moveTo>
                  <a:pt x="0" y="0"/>
                </a:moveTo>
                <a:lnTo>
                  <a:pt x="1631118" y="0"/>
                </a:lnTo>
                <a:lnTo>
                  <a:pt x="1631118" y="482279"/>
                </a:lnTo>
                <a:lnTo>
                  <a:pt x="0" y="482279"/>
                </a:lnTo>
                <a:lnTo>
                  <a:pt x="0" y="0"/>
                </a:lnTo>
                <a:close/>
              </a:path>
            </a:pathLst>
          </a:custGeom>
          <a:blipFill>
            <a:blip r:embed="rId26"/>
            <a:stretch>
              <a:fillRect b="-2664"/>
            </a:stretch>
          </a:blipFill>
        </p:spPr>
        <p:txBody>
          <a:bodyPr/>
          <a:lstStyle/>
          <a:p>
            <a:endParaRPr lang="fr-FR"/>
          </a:p>
        </p:txBody>
      </p:sp>
      <p:sp>
        <p:nvSpPr>
          <p:cNvPr id="33" name="Freeform 33"/>
          <p:cNvSpPr/>
          <p:nvPr/>
        </p:nvSpPr>
        <p:spPr>
          <a:xfrm>
            <a:off x="2428265" y="7825807"/>
            <a:ext cx="1363380" cy="480822"/>
          </a:xfrm>
          <a:custGeom>
            <a:avLst/>
            <a:gdLst/>
            <a:ahLst/>
            <a:cxnLst/>
            <a:rect l="l" t="t" r="r" b="b"/>
            <a:pathLst>
              <a:path w="1363380" h="480822">
                <a:moveTo>
                  <a:pt x="0" y="0"/>
                </a:moveTo>
                <a:lnTo>
                  <a:pt x="1363380" y="0"/>
                </a:lnTo>
                <a:lnTo>
                  <a:pt x="1363380" y="480822"/>
                </a:lnTo>
                <a:lnTo>
                  <a:pt x="0" y="480822"/>
                </a:lnTo>
                <a:lnTo>
                  <a:pt x="0" y="0"/>
                </a:lnTo>
                <a:close/>
              </a:path>
            </a:pathLst>
          </a:custGeom>
          <a:blipFill>
            <a:blip r:embed="rId27"/>
            <a:stretch>
              <a:fillRect/>
            </a:stretch>
          </a:blipFill>
        </p:spPr>
        <p:txBody>
          <a:bodyPr/>
          <a:lstStyle/>
          <a:p>
            <a:endParaRPr lang="fr-FR"/>
          </a:p>
        </p:txBody>
      </p:sp>
      <p:sp>
        <p:nvSpPr>
          <p:cNvPr id="34" name="Freeform 34"/>
          <p:cNvSpPr/>
          <p:nvPr/>
        </p:nvSpPr>
        <p:spPr>
          <a:xfrm>
            <a:off x="1297859" y="7615358"/>
            <a:ext cx="719706" cy="719706"/>
          </a:xfrm>
          <a:custGeom>
            <a:avLst/>
            <a:gdLst/>
            <a:ahLst/>
            <a:cxnLst/>
            <a:rect l="l" t="t" r="r" b="b"/>
            <a:pathLst>
              <a:path w="719706" h="719706">
                <a:moveTo>
                  <a:pt x="0" y="0"/>
                </a:moveTo>
                <a:lnTo>
                  <a:pt x="719706" y="0"/>
                </a:lnTo>
                <a:lnTo>
                  <a:pt x="719706" y="719706"/>
                </a:lnTo>
                <a:lnTo>
                  <a:pt x="0" y="719706"/>
                </a:lnTo>
                <a:lnTo>
                  <a:pt x="0" y="0"/>
                </a:lnTo>
                <a:close/>
              </a:path>
            </a:pathLst>
          </a:custGeom>
          <a:blipFill>
            <a:blip r:embed="rId28"/>
            <a:stretch>
              <a:fillRect/>
            </a:stretch>
          </a:blipFill>
        </p:spPr>
        <p:txBody>
          <a:bodyPr/>
          <a:lstStyle/>
          <a:p>
            <a:endParaRPr lang="fr-FR"/>
          </a:p>
        </p:txBody>
      </p:sp>
      <p:sp>
        <p:nvSpPr>
          <p:cNvPr id="35" name="Freeform 35"/>
          <p:cNvSpPr/>
          <p:nvPr/>
        </p:nvSpPr>
        <p:spPr>
          <a:xfrm>
            <a:off x="2550062" y="6529157"/>
            <a:ext cx="1093055" cy="1093055"/>
          </a:xfrm>
          <a:custGeom>
            <a:avLst/>
            <a:gdLst/>
            <a:ahLst/>
            <a:cxnLst/>
            <a:rect l="l" t="t" r="r" b="b"/>
            <a:pathLst>
              <a:path w="1093055" h="1093055">
                <a:moveTo>
                  <a:pt x="0" y="0"/>
                </a:moveTo>
                <a:lnTo>
                  <a:pt x="1093055" y="0"/>
                </a:lnTo>
                <a:lnTo>
                  <a:pt x="1093055" y="1093055"/>
                </a:lnTo>
                <a:lnTo>
                  <a:pt x="0" y="1093055"/>
                </a:lnTo>
                <a:lnTo>
                  <a:pt x="0" y="0"/>
                </a:lnTo>
                <a:close/>
              </a:path>
            </a:pathLst>
          </a:custGeom>
          <a:blipFill>
            <a:blip r:embed="rId29"/>
            <a:stretch>
              <a:fillRect/>
            </a:stretch>
          </a:blipFill>
        </p:spPr>
        <p:txBody>
          <a:bodyPr/>
          <a:lstStyle/>
          <a:p>
            <a:endParaRPr lang="fr-FR"/>
          </a:p>
        </p:txBody>
      </p:sp>
      <p:sp>
        <p:nvSpPr>
          <p:cNvPr id="36" name="TextBox 36"/>
          <p:cNvSpPr txBox="1"/>
          <p:nvPr/>
        </p:nvSpPr>
        <p:spPr>
          <a:xfrm>
            <a:off x="1657712" y="847220"/>
            <a:ext cx="4374642" cy="914400"/>
          </a:xfrm>
          <a:prstGeom prst="rect">
            <a:avLst/>
          </a:prstGeom>
        </p:spPr>
        <p:txBody>
          <a:bodyPr lIns="0" tIns="0" rIns="0" bIns="0" rtlCol="0" anchor="t">
            <a:spAutoFit/>
          </a:bodyPr>
          <a:lstStyle/>
          <a:p>
            <a:pPr algn="l">
              <a:lnSpc>
                <a:spcPts val="3600"/>
              </a:lnSpc>
            </a:pPr>
            <a:r>
              <a:rPr lang="en-US" sz="3000" b="1" i="1" spc="12">
                <a:solidFill>
                  <a:srgbClr val="1A1447"/>
                </a:solidFill>
                <a:latin typeface="IBM Plex Sans Bold Italics"/>
                <a:ea typeface="IBM Plex Sans Bold Italics"/>
                <a:cs typeface="IBM Plex Sans Bold Italics"/>
                <a:sym typeface="IBM Plex Sans Bold Italics"/>
              </a:rPr>
              <a:t> Nos</a:t>
            </a:r>
          </a:p>
          <a:p>
            <a:pPr algn="l">
              <a:lnSpc>
                <a:spcPts val="3600"/>
              </a:lnSpc>
            </a:pPr>
            <a:r>
              <a:rPr lang="en-US" sz="3000" b="1" i="1" spc="12">
                <a:solidFill>
                  <a:srgbClr val="1A1447"/>
                </a:solidFill>
                <a:latin typeface="IBM Plex Sans Bold Italics"/>
                <a:ea typeface="IBM Plex Sans Bold Italics"/>
                <a:cs typeface="IBM Plex Sans Bold Italics"/>
                <a:sym typeface="IBM Plex Sans Bold Italics"/>
              </a:rPr>
              <a:t>PARTENAIRES</a:t>
            </a:r>
          </a:p>
        </p:txBody>
      </p:sp>
      <p:sp>
        <p:nvSpPr>
          <p:cNvPr id="37" name="TextBox 37"/>
          <p:cNvSpPr txBox="1"/>
          <p:nvPr/>
        </p:nvSpPr>
        <p:spPr>
          <a:xfrm>
            <a:off x="4103999" y="9673942"/>
            <a:ext cx="2292487" cy="280845"/>
          </a:xfrm>
          <a:prstGeom prst="rect">
            <a:avLst/>
          </a:prstGeom>
        </p:spPr>
        <p:txBody>
          <a:bodyPr lIns="0" tIns="0" rIns="0" bIns="0" rtlCol="0" anchor="t">
            <a:spAutoFit/>
          </a:bodyPr>
          <a:lstStyle/>
          <a:p>
            <a:pPr algn="l">
              <a:lnSpc>
                <a:spcPts val="2240"/>
              </a:lnSpc>
            </a:pPr>
            <a:r>
              <a:rPr lang="en-US" sz="1600" b="1" i="1" spc="9">
                <a:solidFill>
                  <a:srgbClr val="1A1447"/>
                </a:solidFill>
                <a:latin typeface="IBM Plex Sans Bold Italics"/>
                <a:ea typeface="IBM Plex Sans Bold Italics"/>
                <a:cs typeface="IBM Plex Sans Bold Italics"/>
                <a:sym typeface="IBM Plex Sans Bold Italics"/>
              </a:rPr>
              <a:t>Et bien d’autres encore...</a:t>
            </a:r>
          </a:p>
        </p:txBody>
      </p:sp>
      <p:sp>
        <p:nvSpPr>
          <p:cNvPr id="38" name="TextBox 38"/>
          <p:cNvSpPr txBox="1"/>
          <p:nvPr/>
        </p:nvSpPr>
        <p:spPr>
          <a:xfrm>
            <a:off x="2522201" y="10362000"/>
            <a:ext cx="2515629" cy="151428"/>
          </a:xfrm>
          <a:prstGeom prst="rect">
            <a:avLst/>
          </a:prstGeom>
        </p:spPr>
        <p:txBody>
          <a:bodyPr lIns="0" tIns="0" rIns="0" bIns="0" rtlCol="0" anchor="t">
            <a:spAutoFit/>
          </a:bodyPr>
          <a:lstStyle/>
          <a:p>
            <a:pPr algn="l">
              <a:lnSpc>
                <a:spcPts val="1260"/>
              </a:lnSpc>
            </a:pPr>
            <a:r>
              <a:rPr lang="en-US" sz="900" i="1" spc="25">
                <a:solidFill>
                  <a:srgbClr val="939496"/>
                </a:solidFill>
                <a:latin typeface="IBM Plex Sans Italics"/>
                <a:ea typeface="IBM Plex Sans Italics"/>
                <a:cs typeface="IBM Plex Sans Italics"/>
                <a:sym typeface="IBM Plex Sans Italics"/>
              </a:rPr>
              <a:t>Etablissement d’enseignement supérieur privé</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9F6"/>
        </a:solidFill>
        <a:effectLst/>
      </p:bgPr>
    </p:bg>
    <p:spTree>
      <p:nvGrpSpPr>
        <p:cNvPr id="1" name=""/>
        <p:cNvGrpSpPr/>
        <p:nvPr/>
      </p:nvGrpSpPr>
      <p:grpSpPr>
        <a:xfrm>
          <a:off x="0" y="0"/>
          <a:ext cx="0" cy="0"/>
          <a:chOff x="0" y="0"/>
          <a:chExt cx="0" cy="0"/>
        </a:xfrm>
      </p:grpSpPr>
      <p:sp>
        <p:nvSpPr>
          <p:cNvPr id="2" name="TextBox 2"/>
          <p:cNvSpPr txBox="1"/>
          <p:nvPr/>
        </p:nvSpPr>
        <p:spPr>
          <a:xfrm>
            <a:off x="0" y="371475"/>
            <a:ext cx="8371004" cy="10180203"/>
          </a:xfrm>
          <a:prstGeom prst="rect">
            <a:avLst/>
          </a:prstGeom>
        </p:spPr>
        <p:txBody>
          <a:bodyPr lIns="0" tIns="0" rIns="0" bIns="0" rtlCol="0" anchor="t">
            <a:spAutoFit/>
          </a:bodyPr>
          <a:lstStyle/>
          <a:p>
            <a:pPr algn="just">
              <a:lnSpc>
                <a:spcPts val="11376"/>
              </a:lnSpc>
            </a:pPr>
            <a:r>
              <a:rPr lang="en-US" sz="12654" b="1" spc="771">
                <a:solidFill>
                  <a:srgbClr val="FBE4D2"/>
                </a:solidFill>
                <a:latin typeface="Open Sans Bold"/>
                <a:ea typeface="Open Sans Bold"/>
                <a:cs typeface="Open Sans Bold"/>
                <a:sym typeface="Open Sans Bold"/>
              </a:rPr>
              <a:t>S</a:t>
            </a:r>
            <a:r>
              <a:rPr lang="en-US" sz="12654" b="1" spc="771">
                <a:solidFill>
                  <a:srgbClr val="EA8C4C"/>
                </a:solidFill>
                <a:latin typeface="Open Sans Bold"/>
                <a:ea typeface="Open Sans Bold"/>
                <a:cs typeface="Open Sans Bold"/>
                <a:sym typeface="Open Sans Bold"/>
              </a:rPr>
              <a:t>S</a:t>
            </a:r>
            <a:r>
              <a:rPr lang="en-US" sz="12654" b="1" spc="771">
                <a:solidFill>
                  <a:srgbClr val="F5C6A1"/>
                </a:solidFill>
                <a:latin typeface="Open Sans Bold"/>
                <a:ea typeface="Open Sans Bold"/>
                <a:cs typeface="Open Sans Bold"/>
                <a:sym typeface="Open Sans Bold"/>
              </a:rPr>
              <a:t>S</a:t>
            </a:r>
            <a:r>
              <a:rPr lang="en-US" sz="12654" b="1" spc="771">
                <a:solidFill>
                  <a:srgbClr val="FBE8DA"/>
                </a:solidFill>
                <a:latin typeface="Open Sans Bold"/>
                <a:ea typeface="Open Sans Bold"/>
                <a:cs typeface="Open Sans Bold"/>
                <a:sym typeface="Open Sans Bold"/>
              </a:rPr>
              <a:t>S</a:t>
            </a:r>
            <a:r>
              <a:rPr lang="en-US" sz="12654" b="1" spc="771">
                <a:solidFill>
                  <a:srgbClr val="FDF4EC"/>
                </a:solidFill>
                <a:latin typeface="Open Sans Bold"/>
                <a:ea typeface="Open Sans Bold"/>
                <a:cs typeface="Open Sans Bold"/>
                <a:sym typeface="Open Sans Bold"/>
              </a:rPr>
              <a:t>S</a:t>
            </a:r>
            <a:r>
              <a:rPr lang="en-US" sz="12654" b="1" spc="771">
                <a:solidFill>
                  <a:srgbClr val="FEF9F6"/>
                </a:solidFill>
                <a:latin typeface="Open Sans Bold"/>
                <a:ea typeface="Open Sans Bold"/>
                <a:cs typeface="Open Sans Bold"/>
                <a:sym typeface="Open Sans Bold"/>
              </a:rPr>
              <a:t>S </a:t>
            </a:r>
            <a:r>
              <a:rPr lang="en-US" sz="12654" b="1" spc="771">
                <a:solidFill>
                  <a:srgbClr val="FBE4D2"/>
                </a:solidFill>
                <a:latin typeface="Open Sans Bold"/>
                <a:ea typeface="Open Sans Bold"/>
                <a:cs typeface="Open Sans Bold"/>
                <a:sym typeface="Open Sans Bold"/>
              </a:rPr>
              <a:t>O</a:t>
            </a:r>
            <a:r>
              <a:rPr lang="en-US" sz="12654" b="1" spc="771">
                <a:solidFill>
                  <a:srgbClr val="EA8C4C"/>
                </a:solidFill>
                <a:latin typeface="Open Sans Bold"/>
                <a:ea typeface="Open Sans Bold"/>
                <a:cs typeface="Open Sans Bold"/>
                <a:sym typeface="Open Sans Bold"/>
              </a:rPr>
              <a:t>O</a:t>
            </a:r>
            <a:r>
              <a:rPr lang="en-US" sz="12654" b="1" spc="771">
                <a:solidFill>
                  <a:srgbClr val="F5C6A1"/>
                </a:solidFill>
                <a:latin typeface="Open Sans Bold"/>
                <a:ea typeface="Open Sans Bold"/>
                <a:cs typeface="Open Sans Bold"/>
                <a:sym typeface="Open Sans Bold"/>
              </a:rPr>
              <a:t>O</a:t>
            </a:r>
            <a:r>
              <a:rPr lang="en-US" sz="12654" b="1" spc="771">
                <a:solidFill>
                  <a:srgbClr val="FBE8DA"/>
                </a:solidFill>
                <a:latin typeface="Open Sans Bold"/>
                <a:ea typeface="Open Sans Bold"/>
                <a:cs typeface="Open Sans Bold"/>
                <a:sym typeface="Open Sans Bold"/>
              </a:rPr>
              <a:t>O</a:t>
            </a:r>
            <a:r>
              <a:rPr lang="en-US" sz="12654" b="1" spc="771">
                <a:solidFill>
                  <a:srgbClr val="FDF4EC"/>
                </a:solidFill>
                <a:latin typeface="Open Sans Bold"/>
                <a:ea typeface="Open Sans Bold"/>
                <a:cs typeface="Open Sans Bold"/>
                <a:sym typeface="Open Sans Bold"/>
              </a:rPr>
              <a:t>O</a:t>
            </a:r>
            <a:r>
              <a:rPr lang="en-US" sz="12654" b="1" spc="771">
                <a:solidFill>
                  <a:srgbClr val="FEF9F6"/>
                </a:solidFill>
                <a:latin typeface="Open Sans Bold"/>
                <a:ea typeface="Open Sans Bold"/>
                <a:cs typeface="Open Sans Bold"/>
                <a:sym typeface="Open Sans Bold"/>
              </a:rPr>
              <a:t>O </a:t>
            </a:r>
            <a:r>
              <a:rPr lang="en-US" sz="12654" b="1" spc="771">
                <a:solidFill>
                  <a:srgbClr val="FBE4D2"/>
                </a:solidFill>
                <a:latin typeface="Open Sans Bold"/>
                <a:ea typeface="Open Sans Bold"/>
                <a:cs typeface="Open Sans Bold"/>
                <a:sym typeface="Open Sans Bold"/>
              </a:rPr>
              <a:t>M</a:t>
            </a:r>
            <a:r>
              <a:rPr lang="en-US" sz="12654" b="1" spc="771">
                <a:solidFill>
                  <a:srgbClr val="EA8C4C"/>
                </a:solidFill>
                <a:latin typeface="Open Sans Bold"/>
                <a:ea typeface="Open Sans Bold"/>
                <a:cs typeface="Open Sans Bold"/>
                <a:sym typeface="Open Sans Bold"/>
              </a:rPr>
              <a:t>M</a:t>
            </a:r>
            <a:r>
              <a:rPr lang="en-US" sz="12654" b="1" spc="771">
                <a:solidFill>
                  <a:srgbClr val="EA8C43"/>
                </a:solidFill>
                <a:latin typeface="Open Sans Bold"/>
                <a:ea typeface="Open Sans Bold"/>
                <a:cs typeface="Open Sans Bold"/>
                <a:sym typeface="Open Sans Bold"/>
              </a:rPr>
              <a:t>M</a:t>
            </a:r>
            <a:r>
              <a:rPr lang="en-US" sz="12654" b="1" spc="771">
                <a:solidFill>
                  <a:srgbClr val="FBE8DA"/>
                </a:solidFill>
                <a:latin typeface="Open Sans Bold"/>
                <a:ea typeface="Open Sans Bold"/>
                <a:cs typeface="Open Sans Bold"/>
                <a:sym typeface="Open Sans Bold"/>
              </a:rPr>
              <a:t>M</a:t>
            </a:r>
            <a:r>
              <a:rPr lang="en-US" sz="12654" b="1" spc="771">
                <a:solidFill>
                  <a:srgbClr val="FDF4EC"/>
                </a:solidFill>
                <a:latin typeface="Open Sans Bold"/>
                <a:ea typeface="Open Sans Bold"/>
                <a:cs typeface="Open Sans Bold"/>
                <a:sym typeface="Open Sans Bold"/>
              </a:rPr>
              <a:t>M</a:t>
            </a:r>
            <a:r>
              <a:rPr lang="en-US" sz="12654" b="1" spc="771">
                <a:solidFill>
                  <a:srgbClr val="FEF9F6"/>
                </a:solidFill>
                <a:latin typeface="Open Sans Bold"/>
                <a:ea typeface="Open Sans Bold"/>
                <a:cs typeface="Open Sans Bold"/>
                <a:sym typeface="Open Sans Bold"/>
              </a:rPr>
              <a:t> </a:t>
            </a:r>
            <a:r>
              <a:rPr lang="en-US" sz="12654" b="1" spc="771">
                <a:solidFill>
                  <a:srgbClr val="FBE4D2"/>
                </a:solidFill>
                <a:latin typeface="Open Sans Bold"/>
                <a:ea typeface="Open Sans Bold"/>
                <a:cs typeface="Open Sans Bold"/>
                <a:sym typeface="Open Sans Bold"/>
              </a:rPr>
              <a:t>A</a:t>
            </a:r>
            <a:r>
              <a:rPr lang="en-US" sz="12654" b="1" spc="771">
                <a:solidFill>
                  <a:srgbClr val="F4C19B"/>
                </a:solidFill>
                <a:latin typeface="Open Sans Bold"/>
                <a:ea typeface="Open Sans Bold"/>
                <a:cs typeface="Open Sans Bold"/>
                <a:sym typeface="Open Sans Bold"/>
              </a:rPr>
              <a:t>A</a:t>
            </a:r>
            <a:r>
              <a:rPr lang="en-US" sz="12654" b="1" spc="771">
                <a:solidFill>
                  <a:srgbClr val="EA8C43"/>
                </a:solidFill>
                <a:latin typeface="Open Sans Bold"/>
                <a:ea typeface="Open Sans Bold"/>
                <a:cs typeface="Open Sans Bold"/>
                <a:sym typeface="Open Sans Bold"/>
              </a:rPr>
              <a:t>A</a:t>
            </a:r>
            <a:r>
              <a:rPr lang="en-US" sz="12654" b="1" spc="771">
                <a:solidFill>
                  <a:srgbClr val="FBE8DA"/>
                </a:solidFill>
                <a:latin typeface="Open Sans Bold"/>
                <a:ea typeface="Open Sans Bold"/>
                <a:cs typeface="Open Sans Bold"/>
                <a:sym typeface="Open Sans Bold"/>
              </a:rPr>
              <a:t>A</a:t>
            </a:r>
            <a:r>
              <a:rPr lang="en-US" sz="12654" b="1" spc="771">
                <a:solidFill>
                  <a:srgbClr val="FDF4EC"/>
                </a:solidFill>
                <a:latin typeface="Open Sans Bold"/>
                <a:ea typeface="Open Sans Bold"/>
                <a:cs typeface="Open Sans Bold"/>
                <a:sym typeface="Open Sans Bold"/>
              </a:rPr>
              <a:t>A</a:t>
            </a:r>
            <a:r>
              <a:rPr lang="en-US" sz="12654" b="1" spc="771">
                <a:solidFill>
                  <a:srgbClr val="FEF9F6"/>
                </a:solidFill>
                <a:latin typeface="Open Sans Bold"/>
                <a:ea typeface="Open Sans Bold"/>
                <a:cs typeface="Open Sans Bold"/>
                <a:sym typeface="Open Sans Bold"/>
              </a:rPr>
              <a:t>A </a:t>
            </a:r>
            <a:r>
              <a:rPr lang="en-US" sz="12654" b="1" spc="771">
                <a:solidFill>
                  <a:srgbClr val="FBE4D2"/>
                </a:solidFill>
                <a:latin typeface="Open Sans Bold"/>
                <a:ea typeface="Open Sans Bold"/>
                <a:cs typeface="Open Sans Bold"/>
                <a:sym typeface="Open Sans Bold"/>
              </a:rPr>
              <a:t>I</a:t>
            </a:r>
            <a:r>
              <a:rPr lang="en-US" sz="12654" b="1" spc="771">
                <a:solidFill>
                  <a:srgbClr val="F4C19B"/>
                </a:solidFill>
                <a:latin typeface="Open Sans Bold"/>
                <a:ea typeface="Open Sans Bold"/>
                <a:cs typeface="Open Sans Bold"/>
                <a:sym typeface="Open Sans Bold"/>
              </a:rPr>
              <a:t>I</a:t>
            </a:r>
            <a:r>
              <a:rPr lang="en-US" sz="12654" b="1" spc="771">
                <a:solidFill>
                  <a:srgbClr val="EA8C43"/>
                </a:solidFill>
                <a:latin typeface="Open Sans Bold"/>
                <a:ea typeface="Open Sans Bold"/>
                <a:cs typeface="Open Sans Bold"/>
                <a:sym typeface="Open Sans Bold"/>
              </a:rPr>
              <a:t>I</a:t>
            </a:r>
            <a:r>
              <a:rPr lang="en-US" sz="12654" b="1" spc="771">
                <a:solidFill>
                  <a:srgbClr val="FBE8DA"/>
                </a:solidFill>
                <a:latin typeface="Open Sans Bold"/>
                <a:ea typeface="Open Sans Bold"/>
                <a:cs typeface="Open Sans Bold"/>
                <a:sym typeface="Open Sans Bold"/>
              </a:rPr>
              <a:t>I</a:t>
            </a:r>
            <a:r>
              <a:rPr lang="en-US" sz="12654" b="1" spc="771">
                <a:solidFill>
                  <a:srgbClr val="FDF4EC"/>
                </a:solidFill>
                <a:latin typeface="Open Sans Bold"/>
                <a:ea typeface="Open Sans Bold"/>
                <a:cs typeface="Open Sans Bold"/>
                <a:sym typeface="Open Sans Bold"/>
              </a:rPr>
              <a:t>I</a:t>
            </a:r>
            <a:r>
              <a:rPr lang="en-US" sz="12654" b="1" spc="771">
                <a:solidFill>
                  <a:srgbClr val="FEF9F6"/>
                </a:solidFill>
                <a:latin typeface="Open Sans Bold"/>
                <a:ea typeface="Open Sans Bold"/>
                <a:cs typeface="Open Sans Bold"/>
                <a:sym typeface="Open Sans Bold"/>
              </a:rPr>
              <a:t>I </a:t>
            </a:r>
          </a:p>
          <a:p>
            <a:pPr algn="just">
              <a:lnSpc>
                <a:spcPts val="11376"/>
              </a:lnSpc>
            </a:pPr>
            <a:r>
              <a:rPr lang="en-US" sz="12654" b="1" spc="771">
                <a:solidFill>
                  <a:srgbClr val="FBE4D2"/>
                </a:solidFill>
                <a:latin typeface="Open Sans Bold"/>
                <a:ea typeface="Open Sans Bold"/>
                <a:cs typeface="Open Sans Bold"/>
                <a:sym typeface="Open Sans Bold"/>
              </a:rPr>
              <a:t>R</a:t>
            </a:r>
            <a:r>
              <a:rPr lang="en-US" sz="12654" b="1" spc="771">
                <a:solidFill>
                  <a:srgbClr val="F4C19B"/>
                </a:solidFill>
                <a:latin typeface="Open Sans Bold"/>
                <a:ea typeface="Open Sans Bold"/>
                <a:cs typeface="Open Sans Bold"/>
                <a:sym typeface="Open Sans Bold"/>
              </a:rPr>
              <a:t>R</a:t>
            </a:r>
            <a:r>
              <a:rPr lang="en-US" sz="12654" b="1" spc="771">
                <a:solidFill>
                  <a:srgbClr val="EA8C43"/>
                </a:solidFill>
                <a:latin typeface="Open Sans Bold"/>
                <a:ea typeface="Open Sans Bold"/>
                <a:cs typeface="Open Sans Bold"/>
                <a:sym typeface="Open Sans Bold"/>
              </a:rPr>
              <a:t>R</a:t>
            </a:r>
            <a:r>
              <a:rPr lang="en-US" sz="12654" b="1" spc="771">
                <a:solidFill>
                  <a:srgbClr val="FBE8DA"/>
                </a:solidFill>
                <a:latin typeface="Open Sans Bold"/>
                <a:ea typeface="Open Sans Bold"/>
                <a:cs typeface="Open Sans Bold"/>
                <a:sym typeface="Open Sans Bold"/>
              </a:rPr>
              <a:t>R</a:t>
            </a:r>
            <a:r>
              <a:rPr lang="en-US" sz="12654" b="1" spc="771">
                <a:solidFill>
                  <a:srgbClr val="FDF4EC"/>
                </a:solidFill>
                <a:latin typeface="Open Sans Bold"/>
                <a:ea typeface="Open Sans Bold"/>
                <a:cs typeface="Open Sans Bold"/>
                <a:sym typeface="Open Sans Bold"/>
              </a:rPr>
              <a:t>R</a:t>
            </a:r>
            <a:r>
              <a:rPr lang="en-US" sz="12654" b="1" spc="771">
                <a:solidFill>
                  <a:srgbClr val="FEF9F6"/>
                </a:solidFill>
                <a:latin typeface="Open Sans Bold"/>
                <a:ea typeface="Open Sans Bold"/>
                <a:cs typeface="Open Sans Bold"/>
                <a:sym typeface="Open Sans Bold"/>
              </a:rPr>
              <a:t>R</a:t>
            </a:r>
          </a:p>
          <a:p>
            <a:pPr algn="just">
              <a:lnSpc>
                <a:spcPts val="11376"/>
              </a:lnSpc>
            </a:pPr>
            <a:r>
              <a:rPr lang="en-US" sz="12654" b="1" spc="771">
                <a:solidFill>
                  <a:srgbClr val="FBE4D2"/>
                </a:solidFill>
                <a:latin typeface="Open Sans Bold"/>
                <a:ea typeface="Open Sans Bold"/>
                <a:cs typeface="Open Sans Bold"/>
                <a:sym typeface="Open Sans Bold"/>
              </a:rPr>
              <a:t>E</a:t>
            </a:r>
            <a:r>
              <a:rPr lang="en-US" sz="12654" b="1" spc="771">
                <a:solidFill>
                  <a:srgbClr val="F5C6A1"/>
                </a:solidFill>
                <a:latin typeface="Open Sans Bold"/>
                <a:ea typeface="Open Sans Bold"/>
                <a:cs typeface="Open Sans Bold"/>
                <a:sym typeface="Open Sans Bold"/>
              </a:rPr>
              <a:t>E</a:t>
            </a:r>
            <a:r>
              <a:rPr lang="en-US" sz="12654" b="1" spc="771">
                <a:solidFill>
                  <a:srgbClr val="EA8C4C"/>
                </a:solidFill>
                <a:latin typeface="Open Sans Bold"/>
                <a:ea typeface="Open Sans Bold"/>
                <a:cs typeface="Open Sans Bold"/>
                <a:sym typeface="Open Sans Bold"/>
              </a:rPr>
              <a:t>E</a:t>
            </a:r>
            <a:r>
              <a:rPr lang="en-US" sz="12654" b="1" spc="771">
                <a:solidFill>
                  <a:srgbClr val="FBE8DA"/>
                </a:solidFill>
                <a:latin typeface="Open Sans Bold"/>
                <a:ea typeface="Open Sans Bold"/>
                <a:cs typeface="Open Sans Bold"/>
                <a:sym typeface="Open Sans Bold"/>
              </a:rPr>
              <a:t>E</a:t>
            </a:r>
            <a:r>
              <a:rPr lang="en-US" sz="12654" b="1" spc="771">
                <a:solidFill>
                  <a:srgbClr val="FDF4EC"/>
                </a:solidFill>
                <a:latin typeface="Open Sans Bold"/>
                <a:ea typeface="Open Sans Bold"/>
                <a:cs typeface="Open Sans Bold"/>
                <a:sym typeface="Open Sans Bold"/>
              </a:rPr>
              <a:t>E</a:t>
            </a:r>
            <a:r>
              <a:rPr lang="en-US" sz="12654" b="1" spc="771">
                <a:solidFill>
                  <a:srgbClr val="FEF9F6"/>
                </a:solidFill>
                <a:latin typeface="Open Sans Bold"/>
                <a:ea typeface="Open Sans Bold"/>
                <a:cs typeface="Open Sans Bold"/>
                <a:sym typeface="Open Sans Bold"/>
              </a:rPr>
              <a:t>EE</a:t>
            </a:r>
          </a:p>
        </p:txBody>
      </p:sp>
      <p:sp>
        <p:nvSpPr>
          <p:cNvPr id="3" name="TextBox 3"/>
          <p:cNvSpPr txBox="1"/>
          <p:nvPr/>
        </p:nvSpPr>
        <p:spPr>
          <a:xfrm>
            <a:off x="2522201" y="10362000"/>
            <a:ext cx="2515629" cy="151428"/>
          </a:xfrm>
          <a:prstGeom prst="rect">
            <a:avLst/>
          </a:prstGeom>
        </p:spPr>
        <p:txBody>
          <a:bodyPr lIns="0" tIns="0" rIns="0" bIns="0" rtlCol="0" anchor="t">
            <a:spAutoFit/>
          </a:bodyPr>
          <a:lstStyle/>
          <a:p>
            <a:pPr algn="l">
              <a:lnSpc>
                <a:spcPts val="1260"/>
              </a:lnSpc>
            </a:pPr>
            <a:r>
              <a:rPr lang="en-US" sz="900" i="1" spc="25">
                <a:solidFill>
                  <a:srgbClr val="939496"/>
                </a:solidFill>
                <a:latin typeface="IBM Plex Sans Italics"/>
                <a:ea typeface="IBM Plex Sans Italics"/>
                <a:cs typeface="IBM Plex Sans Italics"/>
                <a:sym typeface="IBM Plex Sans Italics"/>
              </a:rPr>
              <a:t>Etablissement d’enseignement supérieur privé</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19896" y="462344"/>
            <a:ext cx="4720209" cy="514350"/>
          </a:xfrm>
          <a:prstGeom prst="rect">
            <a:avLst/>
          </a:prstGeom>
        </p:spPr>
        <p:txBody>
          <a:bodyPr lIns="0" tIns="0" rIns="0" bIns="0" rtlCol="0" anchor="t">
            <a:spAutoFit/>
          </a:bodyPr>
          <a:lstStyle/>
          <a:p>
            <a:pPr algn="l">
              <a:lnSpc>
                <a:spcPts val="4200"/>
              </a:lnSpc>
            </a:pPr>
            <a:r>
              <a:rPr lang="en-US" sz="3000" b="1" spc="18">
                <a:solidFill>
                  <a:srgbClr val="1A1447"/>
                </a:solidFill>
                <a:latin typeface="IBM Plex Sans Bold"/>
                <a:ea typeface="IBM Plex Sans Bold"/>
                <a:cs typeface="IBM Plex Sans Bold"/>
                <a:sym typeface="IBM Plex Sans Bold"/>
              </a:rPr>
              <a:t>SUMMARY - SOMMAIRE</a:t>
            </a:r>
          </a:p>
        </p:txBody>
      </p:sp>
      <p:sp>
        <p:nvSpPr>
          <p:cNvPr id="3" name="TextBox 3"/>
          <p:cNvSpPr txBox="1"/>
          <p:nvPr/>
        </p:nvSpPr>
        <p:spPr>
          <a:xfrm>
            <a:off x="2522201" y="10362000"/>
            <a:ext cx="2515629" cy="151428"/>
          </a:xfrm>
          <a:prstGeom prst="rect">
            <a:avLst/>
          </a:prstGeom>
        </p:spPr>
        <p:txBody>
          <a:bodyPr lIns="0" tIns="0" rIns="0" bIns="0" rtlCol="0" anchor="t">
            <a:spAutoFit/>
          </a:bodyPr>
          <a:lstStyle/>
          <a:p>
            <a:pPr algn="l">
              <a:lnSpc>
                <a:spcPts val="1260"/>
              </a:lnSpc>
            </a:pPr>
            <a:r>
              <a:rPr lang="en-US" sz="900" i="1" spc="25">
                <a:solidFill>
                  <a:srgbClr val="939496"/>
                </a:solidFill>
                <a:latin typeface="IBM Plex Sans Italics"/>
                <a:ea typeface="IBM Plex Sans Italics"/>
                <a:cs typeface="IBM Plex Sans Italics"/>
                <a:sym typeface="IBM Plex Sans Italics"/>
              </a:rPr>
              <a:t>Etablissement d’enseignement supérieur privé</a:t>
            </a:r>
          </a:p>
        </p:txBody>
      </p:sp>
      <p:grpSp>
        <p:nvGrpSpPr>
          <p:cNvPr id="4" name="Group 4"/>
          <p:cNvGrpSpPr/>
          <p:nvPr/>
        </p:nvGrpSpPr>
        <p:grpSpPr>
          <a:xfrm>
            <a:off x="756000" y="1470462"/>
            <a:ext cx="6314893" cy="8901162"/>
            <a:chOff x="0" y="0"/>
            <a:chExt cx="8419858" cy="11868216"/>
          </a:xfrm>
        </p:grpSpPr>
        <p:sp>
          <p:nvSpPr>
            <p:cNvPr id="5" name="TextBox 5"/>
            <p:cNvSpPr txBox="1"/>
            <p:nvPr/>
          </p:nvSpPr>
          <p:spPr>
            <a:xfrm>
              <a:off x="0" y="10980022"/>
              <a:ext cx="4681680" cy="396240"/>
            </a:xfrm>
            <a:prstGeom prst="rect">
              <a:avLst/>
            </a:prstGeom>
          </p:spPr>
          <p:txBody>
            <a:bodyPr lIns="0" tIns="0" rIns="0" bIns="0" rtlCol="0" anchor="t">
              <a:spAutoFit/>
            </a:bodyPr>
            <a:lstStyle/>
            <a:p>
              <a:pPr algn="l">
                <a:lnSpc>
                  <a:spcPts val="2520"/>
                </a:lnSpc>
              </a:pPr>
              <a:r>
                <a:rPr lang="en-US" sz="1800" b="1" spc="10">
                  <a:solidFill>
                    <a:srgbClr val="EA8C4C"/>
                  </a:solidFill>
                  <a:latin typeface="IBM Plex Sans Bold"/>
                  <a:ea typeface="IBM Plex Sans Bold"/>
                  <a:cs typeface="IBM Plex Sans Bold"/>
                  <a:sym typeface="IBM Plex Sans Bold"/>
                </a:rPr>
                <a:t>CANDIDATURE / APPLICATION</a:t>
              </a:r>
            </a:p>
          </p:txBody>
        </p:sp>
        <p:sp>
          <p:nvSpPr>
            <p:cNvPr id="6" name="TextBox 6"/>
            <p:cNvSpPr txBox="1"/>
            <p:nvPr/>
          </p:nvSpPr>
          <p:spPr>
            <a:xfrm>
              <a:off x="0" y="-38100"/>
              <a:ext cx="5611065" cy="396240"/>
            </a:xfrm>
            <a:prstGeom prst="rect">
              <a:avLst/>
            </a:prstGeom>
          </p:spPr>
          <p:txBody>
            <a:bodyPr lIns="0" tIns="0" rIns="0" bIns="0" rtlCol="0" anchor="t">
              <a:spAutoFit/>
            </a:bodyPr>
            <a:lstStyle/>
            <a:p>
              <a:pPr algn="l">
                <a:lnSpc>
                  <a:spcPts val="2520"/>
                </a:lnSpc>
              </a:pPr>
              <a:r>
                <a:rPr lang="en-US" sz="1800" b="1" spc="10">
                  <a:solidFill>
                    <a:srgbClr val="EA8C43"/>
                  </a:solidFill>
                  <a:latin typeface="IBM Plex Sans Bold"/>
                  <a:ea typeface="IBM Plex Sans Bold"/>
                  <a:cs typeface="IBM Plex Sans Bold"/>
                  <a:sym typeface="IBM Plex Sans Bold"/>
                </a:rPr>
                <a:t>INTERNATIONAL PROGRAMS (EN)</a:t>
              </a:r>
            </a:p>
          </p:txBody>
        </p:sp>
        <p:sp>
          <p:nvSpPr>
            <p:cNvPr id="7" name="TextBox 7"/>
            <p:cNvSpPr txBox="1"/>
            <p:nvPr/>
          </p:nvSpPr>
          <p:spPr>
            <a:xfrm>
              <a:off x="0" y="559665"/>
              <a:ext cx="7006389" cy="4214495"/>
            </a:xfrm>
            <a:prstGeom prst="rect">
              <a:avLst/>
            </a:prstGeom>
          </p:spPr>
          <p:txBody>
            <a:bodyPr lIns="0" tIns="0" rIns="0" bIns="0" rtlCol="0" anchor="t">
              <a:spAutoFit/>
            </a:bodyPr>
            <a:lstStyle/>
            <a:p>
              <a:pPr algn="l">
                <a:lnSpc>
                  <a:spcPts val="1800"/>
                </a:lnSpc>
              </a:pPr>
              <a:r>
                <a:rPr lang="en-US" sz="1600" b="1" spc="9">
                  <a:solidFill>
                    <a:srgbClr val="1A1447"/>
                  </a:solidFill>
                  <a:latin typeface="IBM Plex Sans Bold"/>
                  <a:ea typeface="IBM Plex Sans Bold"/>
                  <a:cs typeface="IBM Plex Sans Bold"/>
                  <a:sym typeface="IBM Plex Sans Bold"/>
                </a:rPr>
                <a:t>PREPARATION</a:t>
              </a:r>
            </a:p>
            <a:p>
              <a:pPr algn="l">
                <a:lnSpc>
                  <a:spcPts val="1799"/>
                </a:lnSpc>
              </a:pPr>
              <a:r>
                <a:rPr lang="en-US" sz="1599" i="1" spc="6">
                  <a:solidFill>
                    <a:srgbClr val="1A1447"/>
                  </a:solidFill>
                  <a:latin typeface="IBM Plex Sans Italics"/>
                  <a:ea typeface="IBM Plex Sans Italics"/>
                  <a:cs typeface="IBM Plex Sans Italics"/>
                  <a:sym typeface="IBM Plex Sans Italics"/>
                </a:rPr>
                <a:t>French Language </a:t>
              </a:r>
              <a:r>
                <a:rPr lang="en-US" sz="1599" i="1" spc="6">
                  <a:solidFill>
                    <a:srgbClr val="463C6C"/>
                  </a:solidFill>
                  <a:latin typeface="IBM Plex Sans Italics"/>
                  <a:ea typeface="IBM Plex Sans Italics"/>
                  <a:cs typeface="IBM Plex Sans Italics"/>
                  <a:sym typeface="IBM Plex Sans Italics"/>
                </a:rPr>
                <a:t>Preparation year </a:t>
              </a:r>
            </a:p>
            <a:p>
              <a:pPr algn="l">
                <a:lnSpc>
                  <a:spcPts val="1800"/>
                </a:lnSpc>
              </a:pPr>
              <a:endParaRPr lang="en-US" sz="1599" i="1" spc="6">
                <a:solidFill>
                  <a:srgbClr val="463C6C"/>
                </a:solidFill>
                <a:latin typeface="IBM Plex Sans Italics"/>
                <a:ea typeface="IBM Plex Sans Italics"/>
                <a:cs typeface="IBM Plex Sans Italics"/>
                <a:sym typeface="IBM Plex Sans Italics"/>
              </a:endParaRPr>
            </a:p>
            <a:p>
              <a:pPr algn="l">
                <a:lnSpc>
                  <a:spcPts val="1799"/>
                </a:lnSpc>
              </a:pPr>
              <a:r>
                <a:rPr lang="en-US" sz="1599" b="1" spc="9">
                  <a:solidFill>
                    <a:srgbClr val="1A1447"/>
                  </a:solidFill>
                  <a:latin typeface="IBM Plex Sans Bold"/>
                  <a:ea typeface="IBM Plex Sans Bold"/>
                  <a:cs typeface="IBM Plex Sans Bold"/>
                  <a:sym typeface="IBM Plex Sans Bold"/>
                </a:rPr>
                <a:t>BACHELOR (BAC+3)</a:t>
              </a:r>
            </a:p>
            <a:p>
              <a:pPr algn="l">
                <a:lnSpc>
                  <a:spcPts val="1799"/>
                </a:lnSpc>
              </a:pPr>
              <a:r>
                <a:rPr lang="en-US" sz="1599" i="1" spc="6">
                  <a:solidFill>
                    <a:srgbClr val="463C6C"/>
                  </a:solidFill>
                  <a:latin typeface="IBM Plex Sans Italics"/>
                  <a:ea typeface="IBM Plex Sans Italics"/>
                  <a:cs typeface="IBM Plex Sans Italics"/>
                  <a:sym typeface="IBM Plex Sans Italics"/>
                </a:rPr>
                <a:t>Language &amp; International Marketing</a:t>
              </a:r>
            </a:p>
            <a:p>
              <a:pPr algn="l" rtl="1">
                <a:lnSpc>
                  <a:spcPts val="1800"/>
                </a:lnSpc>
              </a:pPr>
              <a:endParaRPr lang="en-US" sz="1599" i="1" spc="6">
                <a:solidFill>
                  <a:srgbClr val="463C6C"/>
                </a:solidFill>
                <a:latin typeface="IBM Plex Sans Italics"/>
                <a:ea typeface="IBM Plex Sans Italics"/>
                <a:cs typeface="IBM Plex Sans Italics"/>
                <a:sym typeface="IBM Plex Sans Italics"/>
              </a:endParaRPr>
            </a:p>
            <a:p>
              <a:pPr algn="l">
                <a:lnSpc>
                  <a:spcPts val="1800"/>
                </a:lnSpc>
              </a:pPr>
              <a:r>
                <a:rPr lang="en-US" sz="1600" b="1" spc="9">
                  <a:solidFill>
                    <a:srgbClr val="1A1447"/>
                  </a:solidFill>
                  <a:latin typeface="IBM Plex Sans Bold"/>
                  <a:ea typeface="IBM Plex Sans Bold"/>
                  <a:cs typeface="IBM Plex Sans Bold"/>
                  <a:sym typeface="IBM Plex Sans Bold"/>
                </a:rPr>
                <a:t>MASTERE-MBA (BAC+5/+6)</a:t>
              </a:r>
            </a:p>
            <a:p>
              <a:pPr algn="l">
                <a:lnSpc>
                  <a:spcPts val="1800"/>
                </a:lnSpc>
              </a:pPr>
              <a:r>
                <a:rPr lang="en-US" sz="1600" i="1" spc="6">
                  <a:solidFill>
                    <a:srgbClr val="463C6C"/>
                  </a:solidFill>
                  <a:latin typeface="IBM Plex Sans Italics"/>
                  <a:ea typeface="IBM Plex Sans Italics"/>
                  <a:cs typeface="IBM Plex Sans Italics"/>
                  <a:sym typeface="IBM Plex Sans Italics"/>
                </a:rPr>
                <a:t>Hospitality &amp; Tourism Management</a:t>
              </a:r>
            </a:p>
            <a:p>
              <a:pPr algn="l">
                <a:lnSpc>
                  <a:spcPts val="1800"/>
                </a:lnSpc>
              </a:pPr>
              <a:r>
                <a:rPr lang="en-US" sz="1600" i="1" spc="6">
                  <a:solidFill>
                    <a:srgbClr val="463C6C"/>
                  </a:solidFill>
                  <a:latin typeface="IBM Plex Sans Italics"/>
                  <a:ea typeface="IBM Plex Sans Italics"/>
                  <a:cs typeface="IBM Plex Sans Italics"/>
                  <a:sym typeface="IBM Plex Sans Italics"/>
                </a:rPr>
                <a:t>International Business Management</a:t>
              </a:r>
            </a:p>
            <a:p>
              <a:pPr algn="l">
                <a:lnSpc>
                  <a:spcPts val="1799"/>
                </a:lnSpc>
              </a:pPr>
              <a:r>
                <a:rPr lang="en-US" sz="1599" i="1" spc="6">
                  <a:solidFill>
                    <a:srgbClr val="463C6C"/>
                  </a:solidFill>
                  <a:latin typeface="IBM Plex Sans Italics"/>
                  <a:ea typeface="IBM Plex Sans Italics"/>
                  <a:cs typeface="IBM Plex Sans Italics"/>
                  <a:sym typeface="IBM Plex Sans Italics"/>
                </a:rPr>
                <a:t>Supply chain and International Management</a:t>
              </a:r>
            </a:p>
            <a:p>
              <a:pPr algn="l">
                <a:lnSpc>
                  <a:spcPts val="1799"/>
                </a:lnSpc>
              </a:pPr>
              <a:endParaRPr lang="en-US" sz="1599" i="1" spc="6">
                <a:solidFill>
                  <a:srgbClr val="463C6C"/>
                </a:solidFill>
                <a:latin typeface="IBM Plex Sans Italics"/>
                <a:ea typeface="IBM Plex Sans Italics"/>
                <a:cs typeface="IBM Plex Sans Italics"/>
                <a:sym typeface="IBM Plex Sans Italics"/>
              </a:endParaRPr>
            </a:p>
            <a:p>
              <a:pPr algn="l" rtl="1">
                <a:lnSpc>
                  <a:spcPts val="1800"/>
                </a:lnSpc>
              </a:pPr>
              <a:endParaRPr lang="en-US" sz="1599" i="1" spc="6">
                <a:solidFill>
                  <a:srgbClr val="463C6C"/>
                </a:solidFill>
                <a:latin typeface="IBM Plex Sans Italics"/>
                <a:ea typeface="IBM Plex Sans Italics"/>
                <a:cs typeface="IBM Plex Sans Italics"/>
                <a:sym typeface="IBM Plex Sans Italics"/>
              </a:endParaRPr>
            </a:p>
            <a:p>
              <a:pPr algn="l">
                <a:lnSpc>
                  <a:spcPts val="1800"/>
                </a:lnSpc>
              </a:pPr>
              <a:r>
                <a:rPr lang="en-US" sz="1600" b="1" spc="9">
                  <a:solidFill>
                    <a:srgbClr val="1A1447"/>
                  </a:solidFill>
                  <a:latin typeface="IBM Plex Sans Bold"/>
                  <a:ea typeface="IBM Plex Sans Bold"/>
                  <a:cs typeface="IBM Plex Sans Bold"/>
                  <a:sym typeface="IBM Plex Sans Bold"/>
                </a:rPr>
                <a:t>DOCTORATE-DBA (BAC+8)</a:t>
              </a:r>
              <a:r>
                <a:rPr lang="en-US" sz="1600" i="1" spc="9">
                  <a:solidFill>
                    <a:srgbClr val="463C6C"/>
                  </a:solidFill>
                  <a:latin typeface="IBM Plex Sans Italics"/>
                  <a:ea typeface="IBM Plex Sans Italics"/>
                  <a:cs typeface="IBM Plex Sans Italics"/>
                  <a:sym typeface="IBM Plex Sans Italics"/>
                </a:rPr>
                <a:t> </a:t>
              </a:r>
            </a:p>
            <a:p>
              <a:pPr algn="l">
                <a:lnSpc>
                  <a:spcPts val="1800"/>
                </a:lnSpc>
              </a:pPr>
              <a:r>
                <a:rPr lang="en-US" sz="1600" i="1" spc="6">
                  <a:solidFill>
                    <a:srgbClr val="463C6C"/>
                  </a:solidFill>
                  <a:latin typeface="IBM Plex Sans Italics"/>
                  <a:ea typeface="IBM Plex Sans Italics"/>
                  <a:cs typeface="IBM Plex Sans Italics"/>
                  <a:sym typeface="IBM Plex Sans Italics"/>
                </a:rPr>
                <a:t>Doctorate of Business Administration</a:t>
              </a:r>
            </a:p>
          </p:txBody>
        </p:sp>
        <p:sp>
          <p:nvSpPr>
            <p:cNvPr id="8" name="TextBox 8"/>
            <p:cNvSpPr txBox="1"/>
            <p:nvPr/>
          </p:nvSpPr>
          <p:spPr>
            <a:xfrm>
              <a:off x="0" y="5102608"/>
              <a:ext cx="4484546" cy="396240"/>
            </a:xfrm>
            <a:prstGeom prst="rect">
              <a:avLst/>
            </a:prstGeom>
          </p:spPr>
          <p:txBody>
            <a:bodyPr lIns="0" tIns="0" rIns="0" bIns="0" rtlCol="0" anchor="t">
              <a:spAutoFit/>
            </a:bodyPr>
            <a:lstStyle/>
            <a:p>
              <a:pPr algn="l">
                <a:lnSpc>
                  <a:spcPts val="2520"/>
                </a:lnSpc>
              </a:pPr>
              <a:r>
                <a:rPr lang="en-US" sz="1800" b="1" spc="10">
                  <a:solidFill>
                    <a:srgbClr val="EA8C4C"/>
                  </a:solidFill>
                  <a:latin typeface="IBM Plex Sans Bold"/>
                  <a:ea typeface="IBM Plex Sans Bold"/>
                  <a:cs typeface="IBM Plex Sans Bold"/>
                  <a:sym typeface="IBM Plex Sans Bold"/>
                </a:rPr>
                <a:t>PROGRAMMES EN FRANCAIS</a:t>
              </a:r>
            </a:p>
          </p:txBody>
        </p:sp>
        <p:sp>
          <p:nvSpPr>
            <p:cNvPr id="9" name="TextBox 9"/>
            <p:cNvSpPr txBox="1"/>
            <p:nvPr/>
          </p:nvSpPr>
          <p:spPr>
            <a:xfrm>
              <a:off x="0" y="5784452"/>
              <a:ext cx="7416303" cy="5043170"/>
            </a:xfrm>
            <a:prstGeom prst="rect">
              <a:avLst/>
            </a:prstGeom>
          </p:spPr>
          <p:txBody>
            <a:bodyPr lIns="0" tIns="0" rIns="0" bIns="0" rtlCol="0" anchor="t">
              <a:spAutoFit/>
            </a:bodyPr>
            <a:lstStyle/>
            <a:p>
              <a:pPr algn="l">
                <a:lnSpc>
                  <a:spcPts val="1799"/>
                </a:lnSpc>
              </a:pPr>
              <a:r>
                <a:rPr lang="en-US" sz="1599" b="1" spc="9">
                  <a:solidFill>
                    <a:srgbClr val="1A1447"/>
                  </a:solidFill>
                  <a:latin typeface="IBM Plex Sans Bold"/>
                  <a:ea typeface="IBM Plex Sans Bold"/>
                  <a:cs typeface="IBM Plex Sans Bold"/>
                  <a:sym typeface="IBM Plex Sans Bold"/>
                </a:rPr>
                <a:t>BTS &amp; BACHELOR (BAC+2/+3)</a:t>
              </a:r>
            </a:p>
            <a:p>
              <a:pPr algn="l">
                <a:lnSpc>
                  <a:spcPts val="1799"/>
                </a:lnSpc>
              </a:pPr>
              <a:r>
                <a:rPr lang="en-US" sz="1599" i="1" spc="6">
                  <a:solidFill>
                    <a:srgbClr val="463C6C"/>
                  </a:solidFill>
                  <a:latin typeface="IBM Plex Sans Italics"/>
                  <a:ea typeface="IBM Plex Sans Italics"/>
                  <a:cs typeface="IBM Plex Sans Italics"/>
                  <a:sym typeface="IBM Plex Sans Italics"/>
                </a:rPr>
                <a:t>Négociation et Digitalisation de la Relation Client (NRDC) </a:t>
              </a:r>
            </a:p>
            <a:p>
              <a:pPr algn="l">
                <a:lnSpc>
                  <a:spcPts val="1799"/>
                </a:lnSpc>
              </a:pPr>
              <a:r>
                <a:rPr lang="en-US" sz="1599" i="1" spc="6">
                  <a:solidFill>
                    <a:srgbClr val="463C6C"/>
                  </a:solidFill>
                  <a:latin typeface="IBM Plex Sans Italics"/>
                  <a:ea typeface="IBM Plex Sans Italics"/>
                  <a:cs typeface="IBM Plex Sans Italics"/>
                  <a:sym typeface="IBM Plex Sans Italics"/>
                </a:rPr>
                <a:t>Management Commercial Opérationnel (MCO)</a:t>
              </a:r>
            </a:p>
            <a:p>
              <a:pPr algn="l">
                <a:lnSpc>
                  <a:spcPts val="1799"/>
                </a:lnSpc>
              </a:pPr>
              <a:r>
                <a:rPr lang="en-US" sz="1599" i="1" spc="6">
                  <a:solidFill>
                    <a:srgbClr val="463C6C"/>
                  </a:solidFill>
                  <a:latin typeface="IBM Plex Sans Italics"/>
                  <a:ea typeface="IBM Plex Sans Italics"/>
                  <a:cs typeface="IBM Plex Sans Italics"/>
                  <a:sym typeface="IBM Plex Sans Italics"/>
                </a:rPr>
                <a:t>Marketing spé. Commerce International (MCI)</a:t>
              </a:r>
            </a:p>
            <a:p>
              <a:pPr algn="l">
                <a:lnSpc>
                  <a:spcPts val="1799"/>
                </a:lnSpc>
              </a:pPr>
              <a:r>
                <a:rPr lang="en-US" sz="1599" i="1" spc="6">
                  <a:solidFill>
                    <a:srgbClr val="463C6C"/>
                  </a:solidFill>
                  <a:latin typeface="IBM Plex Sans Italics"/>
                  <a:ea typeface="IBM Plex Sans Italics"/>
                  <a:cs typeface="IBM Plex Sans Italics"/>
                  <a:sym typeface="IBM Plex Sans Italics"/>
                </a:rPr>
                <a:t>Marketing spé. Digital et Commercial (MDC)</a:t>
              </a:r>
            </a:p>
            <a:p>
              <a:pPr algn="l">
                <a:lnSpc>
                  <a:spcPts val="1799"/>
                </a:lnSpc>
              </a:pPr>
              <a:r>
                <a:rPr lang="en-US" sz="1599" i="1" spc="6">
                  <a:solidFill>
                    <a:srgbClr val="463C6C"/>
                  </a:solidFill>
                  <a:latin typeface="IBM Plex Sans Italics"/>
                  <a:ea typeface="IBM Plex Sans Italics"/>
                  <a:cs typeface="IBM Plex Sans Italics"/>
                  <a:sym typeface="IBM Plex Sans Italics"/>
                </a:rPr>
                <a:t>Developpement Web et Applicatif (DWA)</a:t>
              </a:r>
            </a:p>
            <a:p>
              <a:pPr algn="l">
                <a:lnSpc>
                  <a:spcPts val="1799"/>
                </a:lnSpc>
              </a:pPr>
              <a:r>
                <a:rPr lang="en-US" sz="1599" i="1" spc="6">
                  <a:solidFill>
                    <a:srgbClr val="463C6C"/>
                  </a:solidFill>
                  <a:latin typeface="IBM Plex Sans Italics"/>
                  <a:ea typeface="IBM Plex Sans Italics"/>
                  <a:cs typeface="IBM Plex Sans Italics"/>
                  <a:sym typeface="IBM Plex Sans Italics"/>
                </a:rPr>
                <a:t>Concepteur de produits No-Code (CNC)</a:t>
              </a:r>
            </a:p>
            <a:p>
              <a:pPr algn="l" rtl="1">
                <a:lnSpc>
                  <a:spcPts val="1800"/>
                </a:lnSpc>
              </a:pPr>
              <a:endParaRPr lang="en-US" sz="1599" i="1" spc="6">
                <a:solidFill>
                  <a:srgbClr val="463C6C"/>
                </a:solidFill>
                <a:latin typeface="IBM Plex Sans Italics"/>
                <a:ea typeface="IBM Plex Sans Italics"/>
                <a:cs typeface="IBM Plex Sans Italics"/>
                <a:sym typeface="IBM Plex Sans Italics"/>
              </a:endParaRPr>
            </a:p>
            <a:p>
              <a:pPr algn="l">
                <a:lnSpc>
                  <a:spcPts val="1800"/>
                </a:lnSpc>
              </a:pPr>
              <a:r>
                <a:rPr lang="en-US" sz="1600" b="1" spc="9">
                  <a:solidFill>
                    <a:srgbClr val="1A1447"/>
                  </a:solidFill>
                  <a:latin typeface="IBM Plex Sans Bold"/>
                  <a:ea typeface="IBM Plex Sans Bold"/>
                  <a:cs typeface="IBM Plex Sans Bold"/>
                  <a:sym typeface="IBM Plex Sans Bold"/>
                </a:rPr>
                <a:t>MASTERE (BAC+5/+6)</a:t>
              </a:r>
            </a:p>
            <a:p>
              <a:pPr algn="l">
                <a:lnSpc>
                  <a:spcPts val="1800"/>
                </a:lnSpc>
              </a:pPr>
              <a:r>
                <a:rPr lang="en-US" sz="1600" i="1" spc="6">
                  <a:solidFill>
                    <a:srgbClr val="463C6C"/>
                  </a:solidFill>
                  <a:latin typeface="IBM Plex Sans Italics"/>
                  <a:ea typeface="IBM Plex Sans Italics"/>
                  <a:cs typeface="IBM Plex Sans Italics"/>
                  <a:sym typeface="IBM Plex Sans Italics"/>
                </a:rPr>
                <a:t>Management spé. Achat, Supply Chain (MAS)</a:t>
              </a:r>
            </a:p>
            <a:p>
              <a:pPr algn="just">
                <a:lnSpc>
                  <a:spcPts val="1799"/>
                </a:lnSpc>
              </a:pPr>
              <a:r>
                <a:rPr lang="en-US" sz="1599" i="1" spc="6">
                  <a:solidFill>
                    <a:srgbClr val="463C6C"/>
                  </a:solidFill>
                  <a:latin typeface="IBM Plex Sans Italics"/>
                  <a:ea typeface="IBM Plex Sans Italics"/>
                  <a:cs typeface="IBM Plex Sans Italics"/>
                  <a:sym typeface="IBM Plex Sans Italics"/>
                </a:rPr>
                <a:t>Management spé. Développement d’Affaires (MDA)</a:t>
              </a:r>
            </a:p>
            <a:p>
              <a:pPr algn="just">
                <a:lnSpc>
                  <a:spcPts val="1799"/>
                </a:lnSpc>
              </a:pPr>
              <a:r>
                <a:rPr lang="en-US" sz="1599" i="1" spc="6">
                  <a:solidFill>
                    <a:srgbClr val="463C6C"/>
                  </a:solidFill>
                  <a:latin typeface="IBM Plex Sans Italics"/>
                  <a:ea typeface="IBM Plex Sans Italics"/>
                  <a:cs typeface="IBM Plex Sans Italics"/>
                  <a:sym typeface="IBM Plex Sans Italics"/>
                </a:rPr>
                <a:t>Management spé. Marketing Digital (MMD)</a:t>
              </a:r>
            </a:p>
            <a:p>
              <a:pPr algn="just">
                <a:lnSpc>
                  <a:spcPts val="1799"/>
                </a:lnSpc>
              </a:pPr>
              <a:r>
                <a:rPr lang="en-US" sz="1599" i="1" spc="6">
                  <a:solidFill>
                    <a:srgbClr val="463C6C"/>
                  </a:solidFill>
                  <a:latin typeface="IBM Plex Sans Italics"/>
                  <a:ea typeface="IBM Plex Sans Italics"/>
                  <a:cs typeface="IBM Plex Sans Italics"/>
                  <a:sym typeface="IBM Plex Sans Italics"/>
                </a:rPr>
                <a:t>Product Builder No-Code : IA et Automatisation (BNC-IA)</a:t>
              </a:r>
            </a:p>
            <a:p>
              <a:pPr algn="just">
                <a:lnSpc>
                  <a:spcPts val="1799"/>
                </a:lnSpc>
              </a:pPr>
              <a:r>
                <a:rPr lang="en-US" sz="1599" i="1" spc="6">
                  <a:solidFill>
                    <a:srgbClr val="463C6C"/>
                  </a:solidFill>
                  <a:latin typeface="IBM Plex Sans Italics"/>
                  <a:ea typeface="IBM Plex Sans Italics"/>
                  <a:cs typeface="IBM Plex Sans Italics"/>
                  <a:sym typeface="IBM Plex Sans Italics"/>
                </a:rPr>
                <a:t>Recherche et Entrepreneuriat (PESCE)</a:t>
              </a:r>
            </a:p>
            <a:p>
              <a:pPr algn="just" rtl="1">
                <a:lnSpc>
                  <a:spcPts val="1800"/>
                </a:lnSpc>
              </a:pPr>
              <a:endParaRPr lang="en-US" sz="1599" i="1" spc="6">
                <a:solidFill>
                  <a:srgbClr val="463C6C"/>
                </a:solidFill>
                <a:latin typeface="IBM Plex Sans Italics"/>
                <a:ea typeface="IBM Plex Sans Italics"/>
                <a:cs typeface="IBM Plex Sans Italics"/>
                <a:sym typeface="IBM Plex Sans Italics"/>
              </a:endParaRPr>
            </a:p>
            <a:p>
              <a:pPr algn="l">
                <a:lnSpc>
                  <a:spcPts val="1800"/>
                </a:lnSpc>
              </a:pPr>
              <a:r>
                <a:rPr lang="en-US" sz="1600" b="1" spc="9">
                  <a:solidFill>
                    <a:srgbClr val="1A1447"/>
                  </a:solidFill>
                  <a:latin typeface="IBM Plex Sans Bold"/>
                  <a:ea typeface="IBM Plex Sans Bold"/>
                  <a:cs typeface="IBM Plex Sans Bold"/>
                  <a:sym typeface="IBM Plex Sans Bold"/>
                </a:rPr>
                <a:t>DOCTORAT-DBA (BAC+8)</a:t>
              </a:r>
              <a:r>
                <a:rPr lang="en-US" sz="1600" i="1" spc="9">
                  <a:solidFill>
                    <a:srgbClr val="463C6C"/>
                  </a:solidFill>
                  <a:latin typeface="IBM Plex Sans Italics"/>
                  <a:ea typeface="IBM Plex Sans Italics"/>
                  <a:cs typeface="IBM Plex Sans Italics"/>
                  <a:sym typeface="IBM Plex Sans Italics"/>
                </a:rPr>
                <a:t> </a:t>
              </a:r>
            </a:p>
            <a:p>
              <a:pPr algn="l">
                <a:lnSpc>
                  <a:spcPts val="1800"/>
                </a:lnSpc>
              </a:pPr>
              <a:r>
                <a:rPr lang="en-US" sz="1600" i="1" spc="6">
                  <a:solidFill>
                    <a:srgbClr val="463C6C"/>
                  </a:solidFill>
                  <a:latin typeface="IBM Plex Sans Italics"/>
                  <a:ea typeface="IBM Plex Sans Italics"/>
                  <a:cs typeface="IBM Plex Sans Italics"/>
                  <a:sym typeface="IBM Plex Sans Italics"/>
                </a:rPr>
                <a:t>Doctorate of Business Administration</a:t>
              </a:r>
            </a:p>
          </p:txBody>
        </p:sp>
        <p:sp>
          <p:nvSpPr>
            <p:cNvPr id="10" name="TextBox 99"/>
            <p:cNvSpPr txBox="1"/>
            <p:nvPr/>
          </p:nvSpPr>
          <p:spPr>
            <a:xfrm>
              <a:off x="8276101" y="11556855"/>
              <a:ext cx="143757" cy="311362"/>
            </a:xfrm>
            <a:prstGeom prst="rect">
              <a:avLst/>
            </a:prstGeom>
          </p:spPr>
          <p:txBody>
            <a:bodyPr lIns="0" tIns="0" rIns="0" bIns="0" rtlCol="0" anchor="t">
              <a:spAutoFit/>
            </a:bodyPr>
            <a:lstStyle/>
            <a:p>
              <a:pPr algn="l">
                <a:lnSpc>
                  <a:spcPts val="1959"/>
                </a:lnSpc>
              </a:pPr>
              <a:r>
                <a:rPr lang="en-US" sz="1399" b="1" spc="8" dirty="0">
                  <a:solidFill>
                    <a:srgbClr val="231F20"/>
                  </a:solidFill>
                  <a:latin typeface="IBM Plex Sans Bold"/>
                  <a:ea typeface="IBM Plex Sans Bold"/>
                  <a:cs typeface="IBM Plex Sans Bold"/>
                  <a:sym typeface="IBM Plex Sans Bold"/>
                </a:rPr>
                <a:t>5</a:t>
              </a:r>
            </a:p>
          </p:txBody>
        </p:sp>
        <p:sp>
          <p:nvSpPr>
            <p:cNvPr id="11" name="TextBox 11"/>
            <p:cNvSpPr txBox="1"/>
            <p:nvPr/>
          </p:nvSpPr>
          <p:spPr>
            <a:xfrm>
              <a:off x="7416303" y="569190"/>
              <a:ext cx="859798" cy="4103370"/>
            </a:xfrm>
            <a:prstGeom prst="rect">
              <a:avLst/>
            </a:prstGeom>
          </p:spPr>
          <p:txBody>
            <a:bodyPr lIns="0" tIns="0" rIns="0" bIns="0" rtlCol="0" anchor="t">
              <a:spAutoFit/>
            </a:bodyPr>
            <a:lstStyle/>
            <a:p>
              <a:pPr algn="l">
                <a:lnSpc>
                  <a:spcPts val="1799"/>
                </a:lnSpc>
              </a:pPr>
              <a:endParaRPr/>
            </a:p>
            <a:p>
              <a:pPr algn="l">
                <a:lnSpc>
                  <a:spcPts val="1799"/>
                </a:lnSpc>
              </a:pPr>
              <a:r>
                <a:rPr lang="en-US" sz="1599" i="1" spc="9">
                  <a:solidFill>
                    <a:srgbClr val="1A1447"/>
                  </a:solidFill>
                  <a:latin typeface="IBM Plex Sans Italics"/>
                  <a:ea typeface="IBM Plex Sans Italics"/>
                  <a:cs typeface="IBM Plex Sans Italics"/>
                  <a:sym typeface="IBM Plex Sans Italics"/>
                </a:rPr>
                <a:t>p.9</a:t>
              </a:r>
            </a:p>
            <a:p>
              <a:pPr algn="l">
                <a:lnSpc>
                  <a:spcPts val="1799"/>
                </a:lnSpc>
              </a:pPr>
              <a:endParaRPr lang="en-US" sz="1599" i="1" spc="9">
                <a:solidFill>
                  <a:srgbClr val="1A1447"/>
                </a:solidFill>
                <a:latin typeface="IBM Plex Sans Italics"/>
                <a:ea typeface="IBM Plex Sans Italics"/>
                <a:cs typeface="IBM Plex Sans Italics"/>
                <a:sym typeface="IBM Plex Sans Italics"/>
              </a:endParaRPr>
            </a:p>
            <a:p>
              <a:pPr algn="l">
                <a:lnSpc>
                  <a:spcPts val="1799"/>
                </a:lnSpc>
              </a:pPr>
              <a:endParaRPr lang="en-US" sz="1599" i="1" spc="9">
                <a:solidFill>
                  <a:srgbClr val="1A1447"/>
                </a:solidFill>
                <a:latin typeface="IBM Plex Sans Italics"/>
                <a:ea typeface="IBM Plex Sans Italics"/>
                <a:cs typeface="IBM Plex Sans Italics"/>
                <a:sym typeface="IBM Plex Sans Italics"/>
              </a:endParaRPr>
            </a:p>
            <a:p>
              <a:pPr algn="l">
                <a:lnSpc>
                  <a:spcPts val="1799"/>
                </a:lnSpc>
              </a:pPr>
              <a:r>
                <a:rPr lang="en-US" sz="1599" i="1" spc="9">
                  <a:solidFill>
                    <a:srgbClr val="1A1447"/>
                  </a:solidFill>
                  <a:latin typeface="IBM Plex Sans Italics"/>
                  <a:ea typeface="IBM Plex Sans Italics"/>
                  <a:cs typeface="IBM Plex Sans Italics"/>
                  <a:sym typeface="IBM Plex Sans Italics"/>
                </a:rPr>
                <a:t>p.16</a:t>
              </a:r>
            </a:p>
            <a:p>
              <a:pPr algn="l">
                <a:lnSpc>
                  <a:spcPts val="1799"/>
                </a:lnSpc>
              </a:pPr>
              <a:endParaRPr lang="en-US" sz="1599" i="1" spc="9">
                <a:solidFill>
                  <a:srgbClr val="1A1447"/>
                </a:solidFill>
                <a:latin typeface="IBM Plex Sans Italics"/>
                <a:ea typeface="IBM Plex Sans Italics"/>
                <a:cs typeface="IBM Plex Sans Italics"/>
                <a:sym typeface="IBM Plex Sans Italics"/>
              </a:endParaRPr>
            </a:p>
            <a:p>
              <a:pPr algn="l">
                <a:lnSpc>
                  <a:spcPts val="1799"/>
                </a:lnSpc>
              </a:pPr>
              <a:endParaRPr lang="en-US" sz="1599" i="1" spc="9">
                <a:solidFill>
                  <a:srgbClr val="1A1447"/>
                </a:solidFill>
                <a:latin typeface="IBM Plex Sans Italics"/>
                <a:ea typeface="IBM Plex Sans Italics"/>
                <a:cs typeface="IBM Plex Sans Italics"/>
                <a:sym typeface="IBM Plex Sans Italics"/>
              </a:endParaRPr>
            </a:p>
            <a:p>
              <a:pPr algn="l">
                <a:lnSpc>
                  <a:spcPts val="1799"/>
                </a:lnSpc>
              </a:pPr>
              <a:r>
                <a:rPr lang="en-US" sz="1599" i="1" spc="9">
                  <a:solidFill>
                    <a:srgbClr val="1A1447"/>
                  </a:solidFill>
                  <a:latin typeface="IBM Plex Sans Italics"/>
                  <a:ea typeface="IBM Plex Sans Italics"/>
                  <a:cs typeface="IBM Plex Sans Italics"/>
                  <a:sym typeface="IBM Plex Sans Italics"/>
                </a:rPr>
                <a:t>p.23</a:t>
              </a:r>
            </a:p>
            <a:p>
              <a:pPr algn="l">
                <a:lnSpc>
                  <a:spcPts val="1799"/>
                </a:lnSpc>
              </a:pPr>
              <a:r>
                <a:rPr lang="en-US" sz="1599" i="1" spc="9">
                  <a:solidFill>
                    <a:srgbClr val="1A1447"/>
                  </a:solidFill>
                  <a:latin typeface="IBM Plex Sans Italics"/>
                  <a:ea typeface="IBM Plex Sans Italics"/>
                  <a:cs typeface="IBM Plex Sans Italics"/>
                  <a:sym typeface="IBM Plex Sans Italics"/>
                </a:rPr>
                <a:t>p.24</a:t>
              </a:r>
            </a:p>
            <a:p>
              <a:pPr algn="l">
                <a:lnSpc>
                  <a:spcPts val="1799"/>
                </a:lnSpc>
              </a:pPr>
              <a:r>
                <a:rPr lang="en-US" sz="1599" i="1" spc="9">
                  <a:solidFill>
                    <a:srgbClr val="1A1447"/>
                  </a:solidFill>
                  <a:latin typeface="IBM Plex Sans Italics"/>
                  <a:ea typeface="IBM Plex Sans Italics"/>
                  <a:cs typeface="IBM Plex Sans Italics"/>
                  <a:sym typeface="IBM Plex Sans Italics"/>
                </a:rPr>
                <a:t>p.25</a:t>
              </a:r>
            </a:p>
            <a:p>
              <a:pPr algn="l">
                <a:lnSpc>
                  <a:spcPts val="1799"/>
                </a:lnSpc>
              </a:pPr>
              <a:endParaRPr lang="en-US" sz="1599" i="1" spc="9">
                <a:solidFill>
                  <a:srgbClr val="1A1447"/>
                </a:solidFill>
                <a:latin typeface="IBM Plex Sans Italics"/>
                <a:ea typeface="IBM Plex Sans Italics"/>
                <a:cs typeface="IBM Plex Sans Italics"/>
                <a:sym typeface="IBM Plex Sans Italics"/>
              </a:endParaRPr>
            </a:p>
            <a:p>
              <a:pPr algn="l">
                <a:lnSpc>
                  <a:spcPts val="1799"/>
                </a:lnSpc>
              </a:pPr>
              <a:endParaRPr lang="en-US" sz="1599" i="1" spc="9">
                <a:solidFill>
                  <a:srgbClr val="1A1447"/>
                </a:solidFill>
                <a:latin typeface="IBM Plex Sans Italics"/>
                <a:ea typeface="IBM Plex Sans Italics"/>
                <a:cs typeface="IBM Plex Sans Italics"/>
                <a:sym typeface="IBM Plex Sans Italics"/>
              </a:endParaRPr>
            </a:p>
            <a:p>
              <a:pPr algn="l">
                <a:lnSpc>
                  <a:spcPts val="1799"/>
                </a:lnSpc>
              </a:pPr>
              <a:endParaRPr lang="en-US" sz="1599" i="1" spc="9">
                <a:solidFill>
                  <a:srgbClr val="1A1447"/>
                </a:solidFill>
                <a:latin typeface="IBM Plex Sans Italics"/>
                <a:ea typeface="IBM Plex Sans Italics"/>
                <a:cs typeface="IBM Plex Sans Italics"/>
                <a:sym typeface="IBM Plex Sans Italics"/>
              </a:endParaRPr>
            </a:p>
            <a:p>
              <a:pPr algn="l">
                <a:lnSpc>
                  <a:spcPts val="1800"/>
                </a:lnSpc>
              </a:pPr>
              <a:r>
                <a:rPr lang="en-US" sz="1600" i="1" spc="9">
                  <a:solidFill>
                    <a:srgbClr val="1A1447"/>
                  </a:solidFill>
                  <a:latin typeface="IBM Plex Sans Italics"/>
                  <a:ea typeface="IBM Plex Sans Italics"/>
                  <a:cs typeface="IBM Plex Sans Italics"/>
                  <a:sym typeface="IBM Plex Sans Italics"/>
                </a:rPr>
                <a:t>p.32</a:t>
              </a:r>
            </a:p>
          </p:txBody>
        </p:sp>
        <p:sp>
          <p:nvSpPr>
            <p:cNvPr id="12" name="TextBox 12"/>
            <p:cNvSpPr txBox="1"/>
            <p:nvPr/>
          </p:nvSpPr>
          <p:spPr>
            <a:xfrm>
              <a:off x="7416303" y="5784452"/>
              <a:ext cx="859798" cy="4979670"/>
            </a:xfrm>
            <a:prstGeom prst="rect">
              <a:avLst/>
            </a:prstGeom>
          </p:spPr>
          <p:txBody>
            <a:bodyPr lIns="0" tIns="0" rIns="0" bIns="0" rtlCol="0" anchor="t">
              <a:spAutoFit/>
            </a:bodyPr>
            <a:lstStyle/>
            <a:p>
              <a:pPr algn="l">
                <a:lnSpc>
                  <a:spcPts val="1799"/>
                </a:lnSpc>
              </a:pPr>
              <a:endParaRPr/>
            </a:p>
            <a:p>
              <a:pPr algn="l">
                <a:lnSpc>
                  <a:spcPts val="1799"/>
                </a:lnSpc>
              </a:pPr>
              <a:r>
                <a:rPr lang="en-US" sz="1599" i="1" spc="9">
                  <a:solidFill>
                    <a:srgbClr val="1A1447"/>
                  </a:solidFill>
                  <a:latin typeface="IBM Plex Sans Italics"/>
                  <a:ea typeface="IBM Plex Sans Italics"/>
                  <a:cs typeface="IBM Plex Sans Italics"/>
                  <a:sym typeface="IBM Plex Sans Italics"/>
                </a:rPr>
                <a:t>p.13</a:t>
              </a:r>
            </a:p>
            <a:p>
              <a:pPr algn="l">
                <a:lnSpc>
                  <a:spcPts val="1799"/>
                </a:lnSpc>
              </a:pPr>
              <a:r>
                <a:rPr lang="en-US" sz="1599" i="1" spc="9">
                  <a:solidFill>
                    <a:srgbClr val="1A1447"/>
                  </a:solidFill>
                  <a:latin typeface="IBM Plex Sans Italics"/>
                  <a:ea typeface="IBM Plex Sans Italics"/>
                  <a:cs typeface="IBM Plex Sans Italics"/>
                  <a:sym typeface="IBM Plex Sans Italics"/>
                </a:rPr>
                <a:t>p.14</a:t>
              </a:r>
            </a:p>
            <a:p>
              <a:pPr algn="l">
                <a:lnSpc>
                  <a:spcPts val="1799"/>
                </a:lnSpc>
              </a:pPr>
              <a:r>
                <a:rPr lang="en-US" sz="1599" i="1" spc="9">
                  <a:solidFill>
                    <a:srgbClr val="1A1447"/>
                  </a:solidFill>
                  <a:latin typeface="IBM Plex Sans Italics"/>
                  <a:ea typeface="IBM Plex Sans Italics"/>
                  <a:cs typeface="IBM Plex Sans Italics"/>
                  <a:sym typeface="IBM Plex Sans Italics"/>
                </a:rPr>
                <a:t>p.17</a:t>
              </a:r>
            </a:p>
            <a:p>
              <a:pPr algn="l">
                <a:lnSpc>
                  <a:spcPts val="1799"/>
                </a:lnSpc>
              </a:pPr>
              <a:r>
                <a:rPr lang="en-US" sz="1599" i="1" spc="9">
                  <a:solidFill>
                    <a:srgbClr val="1A1447"/>
                  </a:solidFill>
                  <a:latin typeface="IBM Plex Sans Italics"/>
                  <a:ea typeface="IBM Plex Sans Italics"/>
                  <a:cs typeface="IBM Plex Sans Italics"/>
                  <a:sym typeface="IBM Plex Sans Italics"/>
                </a:rPr>
                <a:t>p.18</a:t>
              </a:r>
            </a:p>
            <a:p>
              <a:pPr algn="l">
                <a:lnSpc>
                  <a:spcPts val="1799"/>
                </a:lnSpc>
              </a:pPr>
              <a:r>
                <a:rPr lang="en-US" sz="1599" i="1" spc="9">
                  <a:solidFill>
                    <a:srgbClr val="1A1447"/>
                  </a:solidFill>
                  <a:latin typeface="IBM Plex Sans Italics"/>
                  <a:ea typeface="IBM Plex Sans Italics"/>
                  <a:cs typeface="IBM Plex Sans Italics"/>
                  <a:sym typeface="IBM Plex Sans Italics"/>
                </a:rPr>
                <a:t>p.19</a:t>
              </a:r>
            </a:p>
            <a:p>
              <a:pPr algn="l">
                <a:lnSpc>
                  <a:spcPts val="1799"/>
                </a:lnSpc>
              </a:pPr>
              <a:r>
                <a:rPr lang="en-US" sz="1599" i="1" spc="9">
                  <a:solidFill>
                    <a:srgbClr val="1A1447"/>
                  </a:solidFill>
                  <a:latin typeface="IBM Plex Sans Italics"/>
                  <a:ea typeface="IBM Plex Sans Italics"/>
                  <a:cs typeface="IBM Plex Sans Italics"/>
                  <a:sym typeface="IBM Plex Sans Italics"/>
                </a:rPr>
                <a:t>p.20</a:t>
              </a:r>
            </a:p>
            <a:p>
              <a:pPr algn="l">
                <a:lnSpc>
                  <a:spcPts val="1799"/>
                </a:lnSpc>
              </a:pPr>
              <a:endParaRPr lang="en-US" sz="1599" i="1" spc="9">
                <a:solidFill>
                  <a:srgbClr val="1A1447"/>
                </a:solidFill>
                <a:latin typeface="IBM Plex Sans Italics"/>
                <a:ea typeface="IBM Plex Sans Italics"/>
                <a:cs typeface="IBM Plex Sans Italics"/>
                <a:sym typeface="IBM Plex Sans Italics"/>
              </a:endParaRPr>
            </a:p>
            <a:p>
              <a:pPr algn="l">
                <a:lnSpc>
                  <a:spcPts val="1799"/>
                </a:lnSpc>
              </a:pPr>
              <a:endParaRPr lang="en-US" sz="1599" i="1" spc="9">
                <a:solidFill>
                  <a:srgbClr val="1A1447"/>
                </a:solidFill>
                <a:latin typeface="IBM Plex Sans Italics"/>
                <a:ea typeface="IBM Plex Sans Italics"/>
                <a:cs typeface="IBM Plex Sans Italics"/>
                <a:sym typeface="IBM Plex Sans Italics"/>
              </a:endParaRPr>
            </a:p>
            <a:p>
              <a:pPr algn="l">
                <a:lnSpc>
                  <a:spcPts val="1799"/>
                </a:lnSpc>
              </a:pPr>
              <a:r>
                <a:rPr lang="en-US" sz="1599" i="1" spc="9">
                  <a:solidFill>
                    <a:srgbClr val="1A1447"/>
                  </a:solidFill>
                  <a:latin typeface="IBM Plex Sans Italics"/>
                  <a:ea typeface="IBM Plex Sans Italics"/>
                  <a:cs typeface="IBM Plex Sans Italics"/>
                  <a:sym typeface="IBM Plex Sans Italics"/>
                </a:rPr>
                <a:t>p.25</a:t>
              </a:r>
            </a:p>
            <a:p>
              <a:pPr algn="l">
                <a:lnSpc>
                  <a:spcPts val="1799"/>
                </a:lnSpc>
              </a:pPr>
              <a:r>
                <a:rPr lang="en-US" sz="1599" i="1" spc="9">
                  <a:solidFill>
                    <a:srgbClr val="1A1447"/>
                  </a:solidFill>
                  <a:latin typeface="IBM Plex Sans Italics"/>
                  <a:ea typeface="IBM Plex Sans Italics"/>
                  <a:cs typeface="IBM Plex Sans Italics"/>
                  <a:sym typeface="IBM Plex Sans Italics"/>
                </a:rPr>
                <a:t>p.26</a:t>
              </a:r>
            </a:p>
            <a:p>
              <a:pPr algn="l">
                <a:lnSpc>
                  <a:spcPts val="1799"/>
                </a:lnSpc>
              </a:pPr>
              <a:r>
                <a:rPr lang="en-US" sz="1599" i="1" spc="9">
                  <a:solidFill>
                    <a:srgbClr val="1A1447"/>
                  </a:solidFill>
                  <a:latin typeface="IBM Plex Sans Italics"/>
                  <a:ea typeface="IBM Plex Sans Italics"/>
                  <a:cs typeface="IBM Plex Sans Italics"/>
                  <a:sym typeface="IBM Plex Sans Italics"/>
                </a:rPr>
                <a:t>p.27</a:t>
              </a:r>
            </a:p>
            <a:p>
              <a:pPr algn="l">
                <a:lnSpc>
                  <a:spcPts val="1799"/>
                </a:lnSpc>
              </a:pPr>
              <a:r>
                <a:rPr lang="en-US" sz="1599" i="1" spc="9">
                  <a:solidFill>
                    <a:srgbClr val="1A1447"/>
                  </a:solidFill>
                  <a:latin typeface="IBM Plex Sans Italics"/>
                  <a:ea typeface="IBM Plex Sans Italics"/>
                  <a:cs typeface="IBM Plex Sans Italics"/>
                  <a:sym typeface="IBM Plex Sans Italics"/>
                </a:rPr>
                <a:t>p.28</a:t>
              </a:r>
            </a:p>
            <a:p>
              <a:pPr algn="l">
                <a:lnSpc>
                  <a:spcPts val="1799"/>
                </a:lnSpc>
              </a:pPr>
              <a:r>
                <a:rPr lang="en-US" sz="1599" i="1" spc="9">
                  <a:solidFill>
                    <a:srgbClr val="1A1447"/>
                  </a:solidFill>
                  <a:latin typeface="IBM Plex Sans Italics"/>
                  <a:ea typeface="IBM Plex Sans Italics"/>
                  <a:cs typeface="IBM Plex Sans Italics"/>
                  <a:sym typeface="IBM Plex Sans Italics"/>
                </a:rPr>
                <a:t>p.30</a:t>
              </a:r>
            </a:p>
            <a:p>
              <a:pPr algn="l">
                <a:lnSpc>
                  <a:spcPts val="1799"/>
                </a:lnSpc>
              </a:pPr>
              <a:endParaRPr lang="en-US" sz="1599" i="1" spc="9">
                <a:solidFill>
                  <a:srgbClr val="1A1447"/>
                </a:solidFill>
                <a:latin typeface="IBM Plex Sans Italics"/>
                <a:ea typeface="IBM Plex Sans Italics"/>
                <a:cs typeface="IBM Plex Sans Italics"/>
                <a:sym typeface="IBM Plex Sans Italics"/>
              </a:endParaRPr>
            </a:p>
            <a:p>
              <a:pPr algn="l">
                <a:lnSpc>
                  <a:spcPts val="1799"/>
                </a:lnSpc>
              </a:pPr>
              <a:endParaRPr lang="en-US" sz="1599" i="1" spc="9">
                <a:solidFill>
                  <a:srgbClr val="1A1447"/>
                </a:solidFill>
                <a:latin typeface="IBM Plex Sans Italics"/>
                <a:ea typeface="IBM Plex Sans Italics"/>
                <a:cs typeface="IBM Plex Sans Italics"/>
                <a:sym typeface="IBM Plex Sans Italics"/>
              </a:endParaRPr>
            </a:p>
            <a:p>
              <a:pPr algn="l">
                <a:lnSpc>
                  <a:spcPts val="1800"/>
                </a:lnSpc>
              </a:pPr>
              <a:r>
                <a:rPr lang="en-US" sz="1600" i="1" spc="9">
                  <a:solidFill>
                    <a:srgbClr val="1A1447"/>
                  </a:solidFill>
                  <a:latin typeface="IBM Plex Sans Italics"/>
                  <a:ea typeface="IBM Plex Sans Italics"/>
                  <a:cs typeface="IBM Plex Sans Italics"/>
                  <a:sym typeface="IBM Plex Sans Italics"/>
                </a:rPr>
                <a:t>p.32</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97358" y="2861424"/>
            <a:ext cx="3965296" cy="653301"/>
            <a:chOff x="0" y="0"/>
            <a:chExt cx="3965296" cy="653301"/>
          </a:xfrm>
        </p:grpSpPr>
        <p:sp>
          <p:nvSpPr>
            <p:cNvPr id="3" name="Freeform 3"/>
            <p:cNvSpPr/>
            <p:nvPr/>
          </p:nvSpPr>
          <p:spPr>
            <a:xfrm>
              <a:off x="0" y="0"/>
              <a:ext cx="3965321" cy="653288"/>
            </a:xfrm>
            <a:custGeom>
              <a:avLst/>
              <a:gdLst/>
              <a:ahLst/>
              <a:cxnLst/>
              <a:rect l="l" t="t" r="r" b="b"/>
              <a:pathLst>
                <a:path w="3965321" h="653288">
                  <a:moveTo>
                    <a:pt x="72009" y="0"/>
                  </a:moveTo>
                  <a:cubicBezTo>
                    <a:pt x="32258" y="0"/>
                    <a:pt x="0" y="32258"/>
                    <a:pt x="0" y="72009"/>
                  </a:cubicBezTo>
                  <a:lnTo>
                    <a:pt x="0" y="581279"/>
                  </a:lnTo>
                  <a:cubicBezTo>
                    <a:pt x="0" y="621030"/>
                    <a:pt x="32258" y="653288"/>
                    <a:pt x="72009" y="653288"/>
                  </a:cubicBezTo>
                  <a:lnTo>
                    <a:pt x="3893312" y="653288"/>
                  </a:lnTo>
                  <a:cubicBezTo>
                    <a:pt x="3933063" y="653288"/>
                    <a:pt x="3965321" y="621030"/>
                    <a:pt x="3965321" y="581279"/>
                  </a:cubicBezTo>
                  <a:lnTo>
                    <a:pt x="3965321" y="72009"/>
                  </a:lnTo>
                  <a:cubicBezTo>
                    <a:pt x="3965321" y="32258"/>
                    <a:pt x="3933063" y="0"/>
                    <a:pt x="3893312" y="0"/>
                  </a:cubicBezTo>
                  <a:close/>
                </a:path>
              </a:pathLst>
            </a:custGeom>
            <a:solidFill>
              <a:srgbClr val="EA8C4C"/>
            </a:solidFill>
          </p:spPr>
          <p:txBody>
            <a:bodyPr/>
            <a:lstStyle/>
            <a:p>
              <a:endParaRPr lang="fr-FR"/>
            </a:p>
          </p:txBody>
        </p:sp>
      </p:grpSp>
      <p:grpSp>
        <p:nvGrpSpPr>
          <p:cNvPr id="4" name="Group 4"/>
          <p:cNvGrpSpPr>
            <a:grpSpLocks noChangeAspect="1"/>
          </p:cNvGrpSpPr>
          <p:nvPr/>
        </p:nvGrpSpPr>
        <p:grpSpPr>
          <a:xfrm>
            <a:off x="753351" y="3657600"/>
            <a:ext cx="6053299" cy="1456801"/>
            <a:chOff x="0" y="0"/>
            <a:chExt cx="6053303" cy="1456804"/>
          </a:xfrm>
        </p:grpSpPr>
        <p:sp>
          <p:nvSpPr>
            <p:cNvPr id="5" name="Freeform 5"/>
            <p:cNvSpPr/>
            <p:nvPr/>
          </p:nvSpPr>
          <p:spPr>
            <a:xfrm>
              <a:off x="0" y="0"/>
              <a:ext cx="6053328" cy="1456817"/>
            </a:xfrm>
            <a:custGeom>
              <a:avLst/>
              <a:gdLst/>
              <a:ahLst/>
              <a:cxnLst/>
              <a:rect l="l" t="t" r="r" b="b"/>
              <a:pathLst>
                <a:path w="6053328" h="1456817">
                  <a:moveTo>
                    <a:pt x="0" y="1456817"/>
                  </a:moveTo>
                  <a:lnTo>
                    <a:pt x="6053328" y="1456817"/>
                  </a:lnTo>
                  <a:lnTo>
                    <a:pt x="6053328" y="0"/>
                  </a:lnTo>
                  <a:lnTo>
                    <a:pt x="0" y="0"/>
                  </a:lnTo>
                  <a:close/>
                </a:path>
              </a:pathLst>
            </a:custGeom>
            <a:solidFill>
              <a:srgbClr val="1A1447"/>
            </a:solidFill>
          </p:spPr>
          <p:txBody>
            <a:bodyPr/>
            <a:lstStyle/>
            <a:p>
              <a:endParaRPr lang="fr-FR"/>
            </a:p>
          </p:txBody>
        </p:sp>
      </p:grpSp>
      <p:grpSp>
        <p:nvGrpSpPr>
          <p:cNvPr id="6" name="Group 6"/>
          <p:cNvGrpSpPr>
            <a:grpSpLocks noChangeAspect="1"/>
          </p:cNvGrpSpPr>
          <p:nvPr/>
        </p:nvGrpSpPr>
        <p:grpSpPr>
          <a:xfrm>
            <a:off x="689848" y="521408"/>
            <a:ext cx="6180306" cy="1779394"/>
            <a:chOff x="0" y="0"/>
            <a:chExt cx="6180303" cy="1779397"/>
          </a:xfrm>
        </p:grpSpPr>
        <p:sp>
          <p:nvSpPr>
            <p:cNvPr id="7" name="Freeform 7"/>
            <p:cNvSpPr/>
            <p:nvPr/>
          </p:nvSpPr>
          <p:spPr>
            <a:xfrm>
              <a:off x="63500" y="345313"/>
              <a:ext cx="6053328" cy="1370584"/>
            </a:xfrm>
            <a:custGeom>
              <a:avLst/>
              <a:gdLst/>
              <a:ahLst/>
              <a:cxnLst/>
              <a:rect l="l" t="t" r="r" b="b"/>
              <a:pathLst>
                <a:path w="6053328" h="1370584">
                  <a:moveTo>
                    <a:pt x="12700" y="1345184"/>
                  </a:moveTo>
                  <a:lnTo>
                    <a:pt x="6040628" y="1345184"/>
                  </a:lnTo>
                  <a:lnTo>
                    <a:pt x="6040628" y="1357884"/>
                  </a:lnTo>
                  <a:lnTo>
                    <a:pt x="6027928" y="1357884"/>
                  </a:lnTo>
                  <a:lnTo>
                    <a:pt x="6027928" y="12700"/>
                  </a:lnTo>
                  <a:lnTo>
                    <a:pt x="6040628" y="12700"/>
                  </a:lnTo>
                  <a:lnTo>
                    <a:pt x="6040628" y="25400"/>
                  </a:lnTo>
                  <a:lnTo>
                    <a:pt x="12700" y="25400"/>
                  </a:lnTo>
                  <a:lnTo>
                    <a:pt x="12700" y="12700"/>
                  </a:lnTo>
                  <a:lnTo>
                    <a:pt x="25400" y="12700"/>
                  </a:lnTo>
                  <a:lnTo>
                    <a:pt x="25400" y="1357884"/>
                  </a:lnTo>
                  <a:lnTo>
                    <a:pt x="12700" y="1357884"/>
                  </a:lnTo>
                  <a:lnTo>
                    <a:pt x="12700" y="1345184"/>
                  </a:lnTo>
                  <a:moveTo>
                    <a:pt x="12700" y="1370584"/>
                  </a:moveTo>
                  <a:lnTo>
                    <a:pt x="0" y="1370584"/>
                  </a:lnTo>
                  <a:lnTo>
                    <a:pt x="0" y="0"/>
                  </a:lnTo>
                  <a:lnTo>
                    <a:pt x="6053328" y="0"/>
                  </a:lnTo>
                  <a:lnTo>
                    <a:pt x="6053328" y="1370584"/>
                  </a:lnTo>
                  <a:lnTo>
                    <a:pt x="12700" y="1370584"/>
                  </a:lnTo>
                  <a:close/>
                </a:path>
              </a:pathLst>
            </a:custGeom>
            <a:solidFill>
              <a:srgbClr val="1A1447"/>
            </a:solidFill>
          </p:spPr>
          <p:txBody>
            <a:bodyPr/>
            <a:lstStyle/>
            <a:p>
              <a:endParaRPr lang="fr-FR"/>
            </a:p>
          </p:txBody>
        </p:sp>
        <p:sp>
          <p:nvSpPr>
            <p:cNvPr id="8" name="Freeform 8"/>
            <p:cNvSpPr/>
            <p:nvPr/>
          </p:nvSpPr>
          <p:spPr>
            <a:xfrm>
              <a:off x="665480" y="192278"/>
              <a:ext cx="1416685" cy="312293"/>
            </a:xfrm>
            <a:custGeom>
              <a:avLst/>
              <a:gdLst/>
              <a:ahLst/>
              <a:cxnLst/>
              <a:rect l="l" t="t" r="r" b="b"/>
              <a:pathLst>
                <a:path w="1416685" h="312293">
                  <a:moveTo>
                    <a:pt x="0" y="312293"/>
                  </a:moveTo>
                  <a:lnTo>
                    <a:pt x="1416685" y="312293"/>
                  </a:lnTo>
                  <a:lnTo>
                    <a:pt x="1416685" y="0"/>
                  </a:lnTo>
                  <a:lnTo>
                    <a:pt x="0" y="0"/>
                  </a:lnTo>
                  <a:close/>
                </a:path>
              </a:pathLst>
            </a:custGeom>
            <a:solidFill>
              <a:srgbClr val="FFFFFF"/>
            </a:solidFill>
          </p:spPr>
          <p:txBody>
            <a:bodyPr/>
            <a:lstStyle/>
            <a:p>
              <a:endParaRPr lang="fr-FR"/>
            </a:p>
          </p:txBody>
        </p:sp>
        <p:sp>
          <p:nvSpPr>
            <p:cNvPr id="9" name="Freeform 9"/>
            <p:cNvSpPr/>
            <p:nvPr/>
          </p:nvSpPr>
          <p:spPr>
            <a:xfrm>
              <a:off x="3870960" y="1206627"/>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10" name="Freeform 10"/>
            <p:cNvSpPr/>
            <p:nvPr/>
          </p:nvSpPr>
          <p:spPr>
            <a:xfrm>
              <a:off x="2249424" y="1206627"/>
              <a:ext cx="25400" cy="367157"/>
            </a:xfrm>
            <a:custGeom>
              <a:avLst/>
              <a:gdLst/>
              <a:ahLst/>
              <a:cxnLst/>
              <a:rect l="l" t="t" r="r" b="b"/>
              <a:pathLst>
                <a:path w="25400" h="367157">
                  <a:moveTo>
                    <a:pt x="25400" y="0"/>
                  </a:moveTo>
                  <a:lnTo>
                    <a:pt x="25400" y="367157"/>
                  </a:lnTo>
                  <a:lnTo>
                    <a:pt x="0" y="367157"/>
                  </a:lnTo>
                  <a:lnTo>
                    <a:pt x="0" y="0"/>
                  </a:lnTo>
                  <a:close/>
                </a:path>
              </a:pathLst>
            </a:custGeom>
            <a:solidFill>
              <a:srgbClr val="EA8C4C"/>
            </a:solidFill>
          </p:spPr>
          <p:txBody>
            <a:bodyPr/>
            <a:lstStyle/>
            <a:p>
              <a:endParaRPr lang="fr-FR"/>
            </a:p>
          </p:txBody>
        </p:sp>
        <p:sp>
          <p:nvSpPr>
            <p:cNvPr id="11" name="Freeform 11"/>
            <p:cNvSpPr/>
            <p:nvPr/>
          </p:nvSpPr>
          <p:spPr>
            <a:xfrm>
              <a:off x="665480" y="1206627"/>
              <a:ext cx="25400" cy="367157"/>
            </a:xfrm>
            <a:custGeom>
              <a:avLst/>
              <a:gdLst/>
              <a:ahLst/>
              <a:cxnLst/>
              <a:rect l="l" t="t" r="r" b="b"/>
              <a:pathLst>
                <a:path w="25400" h="367157">
                  <a:moveTo>
                    <a:pt x="25400" y="0"/>
                  </a:moveTo>
                  <a:lnTo>
                    <a:pt x="25400" y="367157"/>
                  </a:lnTo>
                  <a:lnTo>
                    <a:pt x="0" y="367157"/>
                  </a:lnTo>
                  <a:lnTo>
                    <a:pt x="0" y="0"/>
                  </a:lnTo>
                  <a:close/>
                </a:path>
              </a:pathLst>
            </a:custGeom>
            <a:solidFill>
              <a:srgbClr val="EA8C4C"/>
            </a:solidFill>
          </p:spPr>
          <p:txBody>
            <a:bodyPr/>
            <a:lstStyle/>
            <a:p>
              <a:endParaRPr lang="fr-FR"/>
            </a:p>
          </p:txBody>
        </p:sp>
        <p:sp>
          <p:nvSpPr>
            <p:cNvPr id="12" name="Freeform 12"/>
            <p:cNvSpPr/>
            <p:nvPr/>
          </p:nvSpPr>
          <p:spPr>
            <a:xfrm>
              <a:off x="5292598" y="63500"/>
              <a:ext cx="680212" cy="646176"/>
            </a:xfrm>
            <a:custGeom>
              <a:avLst/>
              <a:gdLst/>
              <a:ahLst/>
              <a:cxnLst/>
              <a:rect l="l" t="t" r="r" b="b"/>
              <a:pathLst>
                <a:path w="680212" h="646176">
                  <a:moveTo>
                    <a:pt x="340106" y="646049"/>
                  </a:moveTo>
                  <a:cubicBezTo>
                    <a:pt x="527939" y="646049"/>
                    <a:pt x="680212" y="501396"/>
                    <a:pt x="680212" y="322961"/>
                  </a:cubicBezTo>
                  <a:cubicBezTo>
                    <a:pt x="680212" y="144526"/>
                    <a:pt x="527939" y="0"/>
                    <a:pt x="340106" y="0"/>
                  </a:cubicBezTo>
                  <a:cubicBezTo>
                    <a:pt x="152273" y="0"/>
                    <a:pt x="0" y="144653"/>
                    <a:pt x="0" y="323088"/>
                  </a:cubicBezTo>
                  <a:cubicBezTo>
                    <a:pt x="0" y="501523"/>
                    <a:pt x="152273" y="646176"/>
                    <a:pt x="340106" y="646176"/>
                  </a:cubicBezTo>
                </a:path>
              </a:pathLst>
            </a:custGeom>
            <a:solidFill>
              <a:srgbClr val="1A1447"/>
            </a:solidFill>
          </p:spPr>
          <p:txBody>
            <a:bodyPr/>
            <a:lstStyle/>
            <a:p>
              <a:endParaRPr lang="fr-FR"/>
            </a:p>
          </p:txBody>
        </p:sp>
      </p:grpSp>
      <p:sp>
        <p:nvSpPr>
          <p:cNvPr id="13" name="TextBox 13"/>
          <p:cNvSpPr txBox="1"/>
          <p:nvPr/>
        </p:nvSpPr>
        <p:spPr>
          <a:xfrm>
            <a:off x="1355303" y="715366"/>
            <a:ext cx="3862530" cy="598241"/>
          </a:xfrm>
          <a:prstGeom prst="rect">
            <a:avLst/>
          </a:prstGeom>
        </p:spPr>
        <p:txBody>
          <a:bodyPr wrap="square" lIns="0" tIns="0" rIns="0" bIns="0" rtlCol="0" anchor="t">
            <a:spAutoFit/>
          </a:bodyPr>
          <a:lstStyle/>
          <a:p>
            <a:pPr algn="l">
              <a:lnSpc>
                <a:spcPts val="2410"/>
              </a:lnSpc>
            </a:pPr>
            <a:r>
              <a:rPr lang="en-US" sz="1800" spc="7" dirty="0">
                <a:solidFill>
                  <a:srgbClr val="231F20"/>
                </a:solidFill>
                <a:latin typeface="IBM Plex Sans"/>
                <a:ea typeface="IBM Plex Sans"/>
                <a:cs typeface="IBM Plex Sans"/>
                <a:sym typeface="IBM Plex Sans"/>
              </a:rPr>
              <a:t>PREPS YEAR</a:t>
            </a:r>
          </a:p>
          <a:p>
            <a:pPr algn="l">
              <a:lnSpc>
                <a:spcPts val="2410"/>
              </a:lnSpc>
            </a:pPr>
            <a:r>
              <a:rPr lang="en-US" sz="1800" b="1" spc="3" dirty="0">
                <a:solidFill>
                  <a:srgbClr val="1A1447"/>
                </a:solidFill>
                <a:latin typeface="Open Sans Bold"/>
                <a:ea typeface="Open Sans Bold"/>
                <a:cs typeface="Open Sans Bold"/>
                <a:sym typeface="Open Sans Bold"/>
              </a:rPr>
              <a:t>French Marketing &amp; Management</a:t>
            </a:r>
          </a:p>
        </p:txBody>
      </p:sp>
      <p:sp>
        <p:nvSpPr>
          <p:cNvPr id="14" name="TextBox 14"/>
          <p:cNvSpPr txBox="1"/>
          <p:nvPr/>
        </p:nvSpPr>
        <p:spPr>
          <a:xfrm>
            <a:off x="1415671" y="1482414"/>
            <a:ext cx="811779" cy="590512"/>
          </a:xfrm>
          <a:prstGeom prst="rect">
            <a:avLst/>
          </a:prstGeom>
        </p:spPr>
        <p:txBody>
          <a:bodyPr wrap="square" lIns="0" tIns="0" rIns="0" bIns="0" rtlCol="0" anchor="t">
            <a:spAutoFit/>
          </a:bodyPr>
          <a:lstStyle/>
          <a:p>
            <a:pPr algn="l">
              <a:lnSpc>
                <a:spcPts val="1629"/>
              </a:lnSpc>
            </a:pPr>
            <a:r>
              <a:rPr lang="en-US" sz="1200" b="1" spc="2" dirty="0">
                <a:solidFill>
                  <a:srgbClr val="464395"/>
                </a:solidFill>
                <a:latin typeface="Open Sans Bold"/>
                <a:ea typeface="Open Sans Bold"/>
                <a:cs typeface="Open Sans Bold"/>
                <a:sym typeface="Open Sans Bold"/>
              </a:rPr>
              <a:t>2 INTAKES</a:t>
            </a:r>
          </a:p>
          <a:p>
            <a:pPr algn="l">
              <a:lnSpc>
                <a:spcPts val="1629"/>
              </a:lnSpc>
            </a:pPr>
            <a:r>
              <a:rPr lang="en-US" sz="1200" i="1" spc="2" dirty="0">
                <a:solidFill>
                  <a:srgbClr val="231F20"/>
                </a:solidFill>
                <a:latin typeface="Open Sans Italics"/>
                <a:ea typeface="Open Sans Italics"/>
                <a:cs typeface="Open Sans Italics"/>
                <a:sym typeface="Open Sans Italics"/>
              </a:rPr>
              <a:t>Fall</a:t>
            </a:r>
          </a:p>
          <a:p>
            <a:pPr algn="l">
              <a:lnSpc>
                <a:spcPts val="1250"/>
              </a:lnSpc>
            </a:pPr>
            <a:r>
              <a:rPr lang="en-US" sz="1200" i="1" spc="2" dirty="0">
                <a:solidFill>
                  <a:srgbClr val="231F20"/>
                </a:solidFill>
                <a:latin typeface="Open Sans Italics"/>
                <a:ea typeface="Open Sans Italics"/>
                <a:cs typeface="Open Sans Italics"/>
                <a:sym typeface="Open Sans Italics"/>
              </a:rPr>
              <a:t>Spring</a:t>
            </a:r>
          </a:p>
        </p:txBody>
      </p:sp>
      <p:sp>
        <p:nvSpPr>
          <p:cNvPr id="15" name="TextBox 15"/>
          <p:cNvSpPr txBox="1"/>
          <p:nvPr/>
        </p:nvSpPr>
        <p:spPr>
          <a:xfrm>
            <a:off x="3011301" y="1472889"/>
            <a:ext cx="1289846" cy="430149"/>
          </a:xfrm>
          <a:prstGeom prst="rect">
            <a:avLst/>
          </a:prstGeom>
        </p:spPr>
        <p:txBody>
          <a:bodyPr lIns="0" tIns="0" rIns="0" bIns="0" rtlCol="0" anchor="t">
            <a:spAutoFit/>
          </a:bodyPr>
          <a:lstStyle/>
          <a:p>
            <a:pPr algn="l">
              <a:lnSpc>
                <a:spcPts val="1728"/>
              </a:lnSpc>
            </a:pPr>
            <a:r>
              <a:rPr lang="en-US" sz="1200" b="1" spc="2">
                <a:solidFill>
                  <a:srgbClr val="464395"/>
                </a:solidFill>
                <a:latin typeface="Open Sans Bold"/>
                <a:ea typeface="Open Sans Bold"/>
                <a:cs typeface="Open Sans Bold"/>
                <a:sym typeface="Open Sans Bold"/>
              </a:rPr>
              <a:t>REQUIREMENTS</a:t>
            </a:r>
          </a:p>
          <a:p>
            <a:pPr algn="l">
              <a:lnSpc>
                <a:spcPts val="1728"/>
              </a:lnSpc>
            </a:pPr>
            <a:r>
              <a:rPr lang="en-US" sz="1200" i="1" spc="2">
                <a:solidFill>
                  <a:srgbClr val="231F20"/>
                </a:solidFill>
                <a:latin typeface="Open Sans Italics"/>
                <a:ea typeface="Open Sans Italics"/>
                <a:cs typeface="Open Sans Italics"/>
                <a:sym typeface="Open Sans Italics"/>
              </a:rPr>
              <a:t>Bac or equivalent</a:t>
            </a:r>
          </a:p>
        </p:txBody>
      </p:sp>
      <p:sp>
        <p:nvSpPr>
          <p:cNvPr id="16" name="TextBox 16"/>
          <p:cNvSpPr txBox="1"/>
          <p:nvPr/>
        </p:nvSpPr>
        <p:spPr>
          <a:xfrm>
            <a:off x="3150222" y="2411158"/>
            <a:ext cx="1150925" cy="208255"/>
          </a:xfrm>
          <a:prstGeom prst="rect">
            <a:avLst/>
          </a:prstGeom>
        </p:spPr>
        <p:txBody>
          <a:bodyPr lIns="0" tIns="0" rIns="0" bIns="0" rtlCol="0" anchor="t">
            <a:spAutoFit/>
          </a:bodyPr>
          <a:lstStyle/>
          <a:p>
            <a:pPr algn="l">
              <a:lnSpc>
                <a:spcPts val="1679"/>
              </a:lnSpc>
            </a:pPr>
            <a:r>
              <a:rPr lang="en-US" sz="1200" b="1" spc="7">
                <a:solidFill>
                  <a:srgbClr val="231F20"/>
                </a:solidFill>
                <a:latin typeface="IBM Plex Sans Bold"/>
                <a:ea typeface="IBM Plex Sans Bold"/>
                <a:cs typeface="IBM Plex Sans Bold"/>
                <a:sym typeface="IBM Plex Sans Bold"/>
              </a:rPr>
              <a:t>PREFFERED BY</a:t>
            </a:r>
          </a:p>
        </p:txBody>
      </p:sp>
      <p:sp>
        <p:nvSpPr>
          <p:cNvPr id="17" name="TextBox 17"/>
          <p:cNvSpPr txBox="1"/>
          <p:nvPr/>
        </p:nvSpPr>
        <p:spPr>
          <a:xfrm>
            <a:off x="1982914" y="2939586"/>
            <a:ext cx="3668116" cy="542925"/>
          </a:xfrm>
          <a:prstGeom prst="rect">
            <a:avLst/>
          </a:prstGeom>
        </p:spPr>
        <p:txBody>
          <a:bodyPr lIns="0" tIns="0" rIns="0" bIns="0" rtlCol="0" anchor="t">
            <a:spAutoFit/>
          </a:bodyPr>
          <a:lstStyle/>
          <a:p>
            <a:pPr algn="just">
              <a:lnSpc>
                <a:spcPts val="1439"/>
              </a:lnSpc>
            </a:pPr>
            <a:r>
              <a:rPr lang="en-US" sz="1200" b="1" i="1" spc="22">
                <a:solidFill>
                  <a:srgbClr val="231F20"/>
                </a:solidFill>
                <a:latin typeface="Open Sans Bold Italics"/>
                <a:ea typeface="Open Sans Bold Italics"/>
                <a:cs typeface="Open Sans Bold Italics"/>
                <a:sym typeface="Open Sans Bold Italics"/>
              </a:rPr>
              <a:t>Any student who wish to improve their french level before starting a higher education program in French.</a:t>
            </a:r>
          </a:p>
        </p:txBody>
      </p:sp>
      <p:sp>
        <p:nvSpPr>
          <p:cNvPr id="18" name="TextBox 18"/>
          <p:cNvSpPr txBox="1"/>
          <p:nvPr/>
        </p:nvSpPr>
        <p:spPr>
          <a:xfrm>
            <a:off x="4636561" y="1472889"/>
            <a:ext cx="1386268" cy="609600"/>
          </a:xfrm>
          <a:prstGeom prst="rect">
            <a:avLst/>
          </a:prstGeom>
        </p:spPr>
        <p:txBody>
          <a:bodyPr lIns="0" tIns="0" rIns="0" bIns="0" rtlCol="0" anchor="t">
            <a:spAutoFit/>
          </a:bodyPr>
          <a:lstStyle/>
          <a:p>
            <a:pPr algn="l">
              <a:lnSpc>
                <a:spcPts val="1728"/>
              </a:lnSpc>
            </a:pPr>
            <a:r>
              <a:rPr lang="en-US" sz="1200" b="1" spc="2">
                <a:solidFill>
                  <a:srgbClr val="464395"/>
                </a:solidFill>
                <a:latin typeface="Open Sans Bold"/>
                <a:ea typeface="Open Sans Bold"/>
                <a:cs typeface="Open Sans Bold"/>
                <a:sym typeface="Open Sans Bold"/>
              </a:rPr>
              <a:t>ENROLLMENT</a:t>
            </a:r>
          </a:p>
          <a:p>
            <a:pPr algn="l">
              <a:lnSpc>
                <a:spcPts val="1728"/>
              </a:lnSpc>
            </a:pPr>
            <a:r>
              <a:rPr lang="en-US" sz="1200" i="1" spc="2">
                <a:solidFill>
                  <a:srgbClr val="231F20"/>
                </a:solidFill>
                <a:latin typeface="Open Sans Italics"/>
                <a:ea typeface="Open Sans Italics"/>
                <a:cs typeface="Open Sans Italics"/>
                <a:sym typeface="Open Sans Italics"/>
              </a:rPr>
              <a:t>Written application</a:t>
            </a:r>
          </a:p>
          <a:p>
            <a:pPr algn="l">
              <a:lnSpc>
                <a:spcPts val="1152"/>
              </a:lnSpc>
            </a:pPr>
            <a:r>
              <a:rPr lang="en-US" sz="1200" i="1" spc="2">
                <a:solidFill>
                  <a:srgbClr val="231F20"/>
                </a:solidFill>
                <a:latin typeface="Open Sans Italics"/>
                <a:ea typeface="Open Sans Italics"/>
                <a:cs typeface="Open Sans Italics"/>
                <a:sym typeface="Open Sans Italics"/>
              </a:rPr>
              <a:t>and interview</a:t>
            </a:r>
          </a:p>
        </p:txBody>
      </p:sp>
      <p:sp>
        <p:nvSpPr>
          <p:cNvPr id="19" name="TextBox 19"/>
          <p:cNvSpPr txBox="1"/>
          <p:nvPr/>
        </p:nvSpPr>
        <p:spPr>
          <a:xfrm>
            <a:off x="762848" y="7057558"/>
            <a:ext cx="5290995" cy="1103605"/>
          </a:xfrm>
          <a:prstGeom prst="rect">
            <a:avLst/>
          </a:prstGeom>
        </p:spPr>
        <p:txBody>
          <a:bodyPr lIns="0" tIns="0" rIns="0" bIns="0" rtlCol="0" anchor="t">
            <a:spAutoFit/>
          </a:bodyPr>
          <a:lstStyle/>
          <a:p>
            <a:pPr algn="l">
              <a:lnSpc>
                <a:spcPts val="1439"/>
              </a:lnSpc>
            </a:pPr>
            <a:r>
              <a:rPr lang="en-US" sz="1200" i="1" spc="2">
                <a:solidFill>
                  <a:srgbClr val="231F20"/>
                </a:solidFill>
                <a:latin typeface="Open Sans Italics"/>
                <a:ea typeface="Open Sans Italics"/>
                <a:cs typeface="Open Sans Italics"/>
                <a:sym typeface="Open Sans Italics"/>
              </a:rPr>
              <a:t>Let’s talk about your study goal so we can prepare the best journey for you The program is composed of 20 hours of French every week during 9 months Additionnal Management and Marketing courses will start at the second term We add cultural visits to make you discover Paris</a:t>
            </a:r>
          </a:p>
          <a:p>
            <a:pPr algn="l">
              <a:lnSpc>
                <a:spcPts val="1439"/>
              </a:lnSpc>
            </a:pPr>
            <a:r>
              <a:rPr lang="en-US" sz="1200" i="1" spc="2">
                <a:solidFill>
                  <a:srgbClr val="231F20"/>
                </a:solidFill>
                <a:latin typeface="Open Sans Italics"/>
                <a:ea typeface="Open Sans Italics"/>
                <a:cs typeface="Open Sans Italics"/>
                <a:sym typeface="Open Sans Italics"/>
              </a:rPr>
              <a:t>Classes in small groups</a:t>
            </a:r>
          </a:p>
          <a:p>
            <a:pPr algn="l">
              <a:lnSpc>
                <a:spcPts val="1439"/>
              </a:lnSpc>
            </a:pPr>
            <a:r>
              <a:rPr lang="en-US" sz="1200" i="1" spc="2">
                <a:solidFill>
                  <a:srgbClr val="231F20"/>
                </a:solidFill>
                <a:latin typeface="Open Sans Italics"/>
                <a:ea typeface="Open Sans Italics"/>
                <a:cs typeface="Open Sans Italics"/>
                <a:sym typeface="Open Sans Italics"/>
              </a:rPr>
              <a:t>Teachers are all professionnal French native speakers</a:t>
            </a:r>
          </a:p>
        </p:txBody>
      </p:sp>
      <p:sp>
        <p:nvSpPr>
          <p:cNvPr id="20" name="TextBox 20"/>
          <p:cNvSpPr txBox="1"/>
          <p:nvPr/>
        </p:nvSpPr>
        <p:spPr>
          <a:xfrm>
            <a:off x="1233002" y="3745944"/>
            <a:ext cx="5168398" cy="1286485"/>
          </a:xfrm>
          <a:prstGeom prst="rect">
            <a:avLst/>
          </a:prstGeom>
        </p:spPr>
        <p:txBody>
          <a:bodyPr lIns="0" tIns="0" rIns="0" bIns="0" rtlCol="0" anchor="t">
            <a:spAutoFit/>
          </a:bodyPr>
          <a:lstStyle/>
          <a:p>
            <a:pPr algn="just">
              <a:lnSpc>
                <a:spcPts val="1439"/>
              </a:lnSpc>
            </a:pPr>
            <a:r>
              <a:rPr lang="en-US" sz="1200" spc="16">
                <a:solidFill>
                  <a:srgbClr val="FFFFFF"/>
                </a:solidFill>
                <a:latin typeface="IBM Plex Sans"/>
                <a:ea typeface="IBM Plex Sans"/>
                <a:cs typeface="IBM Plex Sans"/>
                <a:sym typeface="IBM Plex Sans"/>
              </a:rPr>
              <a:t>You wish to continue your studies in a training course and acquire all the linguistic and methodological knowledge to succeed.</a:t>
            </a:r>
          </a:p>
          <a:p>
            <a:pPr algn="just" rtl="1">
              <a:lnSpc>
                <a:spcPts val="1439"/>
              </a:lnSpc>
            </a:pPr>
            <a:endParaRPr lang="en-US" sz="1200" spc="16">
              <a:solidFill>
                <a:srgbClr val="FFFFFF"/>
              </a:solidFill>
              <a:latin typeface="IBM Plex Sans"/>
              <a:ea typeface="IBM Plex Sans"/>
              <a:cs typeface="IBM Plex Sans"/>
              <a:sym typeface="IBM Plex Sans"/>
            </a:endParaRPr>
          </a:p>
          <a:p>
            <a:pPr algn="just">
              <a:lnSpc>
                <a:spcPts val="1439"/>
              </a:lnSpc>
            </a:pPr>
            <a:r>
              <a:rPr lang="en-US" sz="1200" spc="4">
                <a:solidFill>
                  <a:srgbClr val="FFFFFF"/>
                </a:solidFill>
                <a:latin typeface="IBM Plex Sans"/>
                <a:ea typeface="IBM Plex Sans"/>
                <a:cs typeface="IBM Plex Sans"/>
                <a:sym typeface="IBM Plex Sans"/>
              </a:rPr>
              <a:t>The PREPS French Marketing Management (FMM) program is a one-year preparatory course for international students, with the aim of giving them a sufficient mastery of French and all the necessary methods to continue their studies within the higher education level.</a:t>
            </a:r>
          </a:p>
        </p:txBody>
      </p:sp>
      <p:sp>
        <p:nvSpPr>
          <p:cNvPr id="21" name="TextBox 21"/>
          <p:cNvSpPr txBox="1"/>
          <p:nvPr/>
        </p:nvSpPr>
        <p:spPr>
          <a:xfrm>
            <a:off x="762848" y="5749661"/>
            <a:ext cx="6043860" cy="554965"/>
          </a:xfrm>
          <a:prstGeom prst="rect">
            <a:avLst/>
          </a:prstGeom>
        </p:spPr>
        <p:txBody>
          <a:bodyPr lIns="0" tIns="0" rIns="0" bIns="0" rtlCol="0" anchor="t">
            <a:spAutoFit/>
          </a:bodyPr>
          <a:lstStyle/>
          <a:p>
            <a:pPr algn="l">
              <a:lnSpc>
                <a:spcPts val="1439"/>
              </a:lnSpc>
            </a:pPr>
            <a:r>
              <a:rPr lang="en-US" sz="1200" b="1" i="1" spc="2">
                <a:solidFill>
                  <a:srgbClr val="231F20"/>
                </a:solidFill>
                <a:latin typeface="Open Sans Bold Italics"/>
                <a:ea typeface="Open Sans Bold Italics"/>
                <a:cs typeface="Open Sans Bold Italics"/>
                <a:sym typeface="Open Sans Bold Italics"/>
              </a:rPr>
              <a:t>Enable students to improve by 2 steps their CECRL level in daily French</a:t>
            </a:r>
          </a:p>
          <a:p>
            <a:pPr algn="just">
              <a:lnSpc>
                <a:spcPts val="1439"/>
              </a:lnSpc>
            </a:pPr>
            <a:r>
              <a:rPr lang="en-US" sz="1200" b="1" i="1" spc="2">
                <a:solidFill>
                  <a:srgbClr val="231F20"/>
                </a:solidFill>
                <a:latin typeface="Open Sans Bold Italics"/>
                <a:ea typeface="Open Sans Bold Italics"/>
                <a:cs typeface="Open Sans Bold Italics"/>
                <a:sym typeface="Open Sans Bold Italics"/>
              </a:rPr>
              <a:t>Eventually achieve a B2 Lv. required for most of the higher education programes in French Masters in Management and Marketing</a:t>
            </a:r>
          </a:p>
        </p:txBody>
      </p:sp>
      <p:sp>
        <p:nvSpPr>
          <p:cNvPr id="22" name="TextBox 22"/>
          <p:cNvSpPr txBox="1"/>
          <p:nvPr/>
        </p:nvSpPr>
        <p:spPr>
          <a:xfrm>
            <a:off x="762848" y="8916838"/>
            <a:ext cx="6043803" cy="737845"/>
          </a:xfrm>
          <a:prstGeom prst="rect">
            <a:avLst/>
          </a:prstGeom>
        </p:spPr>
        <p:txBody>
          <a:bodyPr lIns="0" tIns="0" rIns="0" bIns="0" rtlCol="0" anchor="t">
            <a:spAutoFit/>
          </a:bodyPr>
          <a:lstStyle/>
          <a:p>
            <a:pPr algn="just">
              <a:lnSpc>
                <a:spcPts val="1439"/>
              </a:lnSpc>
            </a:pPr>
            <a:r>
              <a:rPr lang="en-US" sz="1200" i="1" spc="2">
                <a:solidFill>
                  <a:srgbClr val="231F20"/>
                </a:solidFill>
                <a:latin typeface="Open Sans Italics"/>
                <a:ea typeface="Open Sans Italics"/>
                <a:cs typeface="Open Sans Italics"/>
                <a:sym typeface="Open Sans Italics"/>
              </a:rPr>
              <a:t>French culture, Business French, Communication, Oral practice exercices, Listening exer- cices, Grammar, Vocabularies, Marketing Fundamentals, Introduction to management</a:t>
            </a:r>
          </a:p>
          <a:p>
            <a:pPr algn="just" rtl="1">
              <a:lnSpc>
                <a:spcPts val="1439"/>
              </a:lnSpc>
            </a:pPr>
            <a:endParaRPr lang="en-US" sz="1200" i="1" spc="2">
              <a:solidFill>
                <a:srgbClr val="231F20"/>
              </a:solidFill>
              <a:latin typeface="Open Sans Italics"/>
              <a:ea typeface="Open Sans Italics"/>
              <a:cs typeface="Open Sans Italics"/>
              <a:sym typeface="Open Sans Italics"/>
            </a:endParaRPr>
          </a:p>
          <a:p>
            <a:pPr algn="l">
              <a:lnSpc>
                <a:spcPts val="1439"/>
              </a:lnSpc>
            </a:pPr>
            <a:r>
              <a:rPr lang="en-US" sz="1200" i="1" spc="2">
                <a:solidFill>
                  <a:srgbClr val="231F20"/>
                </a:solidFill>
                <a:latin typeface="Open Sans Italics"/>
                <a:ea typeface="Open Sans Italics"/>
                <a:cs typeface="Open Sans Italics"/>
                <a:sym typeface="Open Sans Italics"/>
              </a:rPr>
              <a:t>Cultural visits : Orsay and Louvre Museums, Montmartre, Opéra etc.</a:t>
            </a:r>
          </a:p>
        </p:txBody>
      </p:sp>
      <p:sp>
        <p:nvSpPr>
          <p:cNvPr id="23" name="TextBox 23"/>
          <p:cNvSpPr txBox="1"/>
          <p:nvPr/>
        </p:nvSpPr>
        <p:spPr>
          <a:xfrm>
            <a:off x="762848" y="6583566"/>
            <a:ext cx="1213980" cy="322589"/>
          </a:xfrm>
          <a:prstGeom prst="rect">
            <a:avLst/>
          </a:prstGeom>
        </p:spPr>
        <p:txBody>
          <a:bodyPr wrap="square" lIns="0" tIns="0" rIns="0" bIns="0" rtlCol="0" anchor="t">
            <a:spAutoFit/>
          </a:bodyPr>
          <a:lstStyle/>
          <a:p>
            <a:pPr algn="l">
              <a:lnSpc>
                <a:spcPts val="2660"/>
              </a:lnSpc>
            </a:pPr>
            <a:r>
              <a:rPr lang="en-US" sz="1900" b="1" i="1" spc="3" dirty="0">
                <a:solidFill>
                  <a:srgbClr val="464395"/>
                </a:solidFill>
                <a:latin typeface="Open Sans Bold Italics"/>
                <a:ea typeface="Open Sans Bold Italics"/>
                <a:cs typeface="Open Sans Bold Italics"/>
                <a:sym typeface="Open Sans Bold Italics"/>
              </a:rPr>
              <a:t>Key points</a:t>
            </a:r>
          </a:p>
        </p:txBody>
      </p:sp>
      <p:sp>
        <p:nvSpPr>
          <p:cNvPr id="24" name="TextBox 24"/>
          <p:cNvSpPr txBox="1"/>
          <p:nvPr/>
        </p:nvSpPr>
        <p:spPr>
          <a:xfrm>
            <a:off x="762848" y="8442846"/>
            <a:ext cx="1339002" cy="322589"/>
          </a:xfrm>
          <a:prstGeom prst="rect">
            <a:avLst/>
          </a:prstGeom>
        </p:spPr>
        <p:txBody>
          <a:bodyPr wrap="square" lIns="0" tIns="0" rIns="0" bIns="0" rtlCol="0" anchor="t">
            <a:spAutoFit/>
          </a:bodyPr>
          <a:lstStyle/>
          <a:p>
            <a:pPr algn="l">
              <a:lnSpc>
                <a:spcPts val="2660"/>
              </a:lnSpc>
            </a:pPr>
            <a:r>
              <a:rPr lang="en-US" sz="1900" b="1" i="1" spc="3" dirty="0">
                <a:solidFill>
                  <a:srgbClr val="464395"/>
                </a:solidFill>
                <a:latin typeface="Open Sans Bold Italics"/>
                <a:ea typeface="Open Sans Bold Italics"/>
                <a:cs typeface="Open Sans Bold Italics"/>
                <a:sym typeface="Open Sans Bold Italics"/>
              </a:rPr>
              <a:t>Curriculum</a:t>
            </a:r>
          </a:p>
        </p:txBody>
      </p:sp>
      <p:sp>
        <p:nvSpPr>
          <p:cNvPr id="25" name="TextBox 25"/>
          <p:cNvSpPr txBox="1"/>
          <p:nvPr/>
        </p:nvSpPr>
        <p:spPr>
          <a:xfrm>
            <a:off x="762848" y="5272926"/>
            <a:ext cx="1796202" cy="322589"/>
          </a:xfrm>
          <a:prstGeom prst="rect">
            <a:avLst/>
          </a:prstGeom>
        </p:spPr>
        <p:txBody>
          <a:bodyPr wrap="square" lIns="0" tIns="0" rIns="0" bIns="0" rtlCol="0" anchor="t">
            <a:spAutoFit/>
          </a:bodyPr>
          <a:lstStyle/>
          <a:p>
            <a:pPr algn="l">
              <a:lnSpc>
                <a:spcPts val="2660"/>
              </a:lnSpc>
            </a:pPr>
            <a:r>
              <a:rPr lang="en-US" sz="1900" b="1" i="1" spc="3" dirty="0">
                <a:solidFill>
                  <a:srgbClr val="464395"/>
                </a:solidFill>
                <a:latin typeface="Open Sans Bold Italics"/>
                <a:ea typeface="Open Sans Bold Italics"/>
                <a:cs typeface="Open Sans Bold Italics"/>
                <a:sym typeface="Open Sans Bold Italics"/>
              </a:rPr>
              <a:t>Programs goals</a:t>
            </a:r>
          </a:p>
        </p:txBody>
      </p:sp>
      <p:sp>
        <p:nvSpPr>
          <p:cNvPr id="26" name="TextBox 26"/>
          <p:cNvSpPr txBox="1"/>
          <p:nvPr/>
        </p:nvSpPr>
        <p:spPr>
          <a:xfrm>
            <a:off x="6068130" y="660330"/>
            <a:ext cx="503349" cy="434102"/>
          </a:xfrm>
          <a:prstGeom prst="rect">
            <a:avLst/>
          </a:prstGeom>
        </p:spPr>
        <p:txBody>
          <a:bodyPr lIns="0" tIns="0" rIns="0" bIns="0" rtlCol="0" anchor="t">
            <a:spAutoFit/>
          </a:bodyPr>
          <a:lstStyle/>
          <a:p>
            <a:pPr algn="ctr">
              <a:lnSpc>
                <a:spcPts val="1679"/>
              </a:lnSpc>
            </a:pPr>
            <a:r>
              <a:rPr lang="en-US" sz="1399" b="1" spc="8">
                <a:solidFill>
                  <a:srgbClr val="FFFFFF"/>
                </a:solidFill>
                <a:latin typeface="IBM Plex Sans Bold"/>
                <a:ea typeface="IBM Plex Sans Bold"/>
                <a:cs typeface="IBM Plex Sans Bold"/>
                <a:sym typeface="IBM Plex Sans Bold"/>
              </a:rPr>
              <a:t>1 YEAR</a:t>
            </a:r>
          </a:p>
        </p:txBody>
      </p:sp>
      <p:sp>
        <p:nvSpPr>
          <p:cNvPr id="27" name="TextBox 99"/>
          <p:cNvSpPr txBox="1"/>
          <p:nvPr/>
        </p:nvSpPr>
        <p:spPr>
          <a:xfrm>
            <a:off x="6672167" y="9971913"/>
            <a:ext cx="197987" cy="240665"/>
          </a:xfrm>
          <a:prstGeom prst="rect">
            <a:avLst/>
          </a:prstGeom>
        </p:spPr>
        <p:txBody>
          <a:bodyPr lIns="0" tIns="0" rIns="0" bIns="0" rtlCol="0" anchor="t">
            <a:spAutoFit/>
          </a:bodyPr>
          <a:lstStyle/>
          <a:p>
            <a:pPr algn="l">
              <a:lnSpc>
                <a:spcPts val="1959"/>
              </a:lnSpc>
            </a:pPr>
            <a:r>
              <a:rPr lang="en-US" sz="1399" b="1" spc="8">
                <a:solidFill>
                  <a:srgbClr val="231F20"/>
                </a:solidFill>
                <a:latin typeface="IBM Plex Sans Bold"/>
                <a:ea typeface="IBM Plex Sans Bold"/>
                <a:cs typeface="IBM Plex Sans Bold"/>
                <a:sym typeface="IBM Plex Sans Bold"/>
              </a:rPr>
              <a:t>6</a:t>
            </a:r>
          </a:p>
        </p:txBody>
      </p:sp>
      <p:sp>
        <p:nvSpPr>
          <p:cNvPr id="28" name="TextBox 28"/>
          <p:cNvSpPr txBox="1"/>
          <p:nvPr/>
        </p:nvSpPr>
        <p:spPr>
          <a:xfrm>
            <a:off x="2702204" y="10284476"/>
            <a:ext cx="2515629" cy="160953"/>
          </a:xfrm>
          <a:prstGeom prst="rect">
            <a:avLst/>
          </a:prstGeom>
        </p:spPr>
        <p:txBody>
          <a:bodyPr lIns="0" tIns="0" rIns="0" bIns="0" rtlCol="0" anchor="t">
            <a:spAutoFit/>
          </a:bodyPr>
          <a:lstStyle/>
          <a:p>
            <a:pPr algn="l">
              <a:lnSpc>
                <a:spcPts val="1260"/>
              </a:lnSpc>
            </a:pPr>
            <a:r>
              <a:rPr lang="en-US" sz="900" i="1" spc="23">
                <a:solidFill>
                  <a:srgbClr val="939496"/>
                </a:solidFill>
                <a:latin typeface="Open Sans Italics"/>
                <a:ea typeface="Open Sans Italics"/>
                <a:cs typeface="Open Sans Italics"/>
                <a:sym typeface="Open Sans Italics"/>
              </a:rPr>
              <a:t>Etablissement d’enseignement supérieur privé</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22546" y="4302157"/>
            <a:ext cx="4914900" cy="2457450"/>
          </a:xfrm>
          <a:custGeom>
            <a:avLst/>
            <a:gdLst/>
            <a:ahLst/>
            <a:cxnLst/>
            <a:rect l="l" t="t" r="r" b="b"/>
            <a:pathLst>
              <a:path w="4914900" h="2457450">
                <a:moveTo>
                  <a:pt x="0" y="0"/>
                </a:moveTo>
                <a:lnTo>
                  <a:pt x="4914900" y="0"/>
                </a:lnTo>
                <a:lnTo>
                  <a:pt x="4914900" y="2457450"/>
                </a:lnTo>
                <a:lnTo>
                  <a:pt x="0" y="2457450"/>
                </a:lnTo>
                <a:lnTo>
                  <a:pt x="0" y="0"/>
                </a:lnTo>
                <a:close/>
              </a:path>
            </a:pathLst>
          </a:custGeom>
          <a:blipFill>
            <a:blip r:embed="rId2"/>
            <a:stretch>
              <a:fillRect/>
            </a:stretch>
          </a:blipFill>
        </p:spPr>
        <p:txBody>
          <a:bodyPr/>
          <a:lstStyle/>
          <a:p>
            <a:endParaRPr lang="fr-FR"/>
          </a:p>
        </p:txBody>
      </p:sp>
      <p:grpSp>
        <p:nvGrpSpPr>
          <p:cNvPr id="3" name="Group 3"/>
          <p:cNvGrpSpPr>
            <a:grpSpLocks noChangeAspect="1"/>
          </p:cNvGrpSpPr>
          <p:nvPr/>
        </p:nvGrpSpPr>
        <p:grpSpPr>
          <a:xfrm>
            <a:off x="663507" y="538923"/>
            <a:ext cx="6180306" cy="1779394"/>
            <a:chOff x="0" y="0"/>
            <a:chExt cx="6180303" cy="1779397"/>
          </a:xfrm>
        </p:grpSpPr>
        <p:sp>
          <p:nvSpPr>
            <p:cNvPr id="4" name="Freeform 4"/>
            <p:cNvSpPr/>
            <p:nvPr/>
          </p:nvSpPr>
          <p:spPr>
            <a:xfrm>
              <a:off x="63500" y="345313"/>
              <a:ext cx="6053328" cy="1370584"/>
            </a:xfrm>
            <a:custGeom>
              <a:avLst/>
              <a:gdLst/>
              <a:ahLst/>
              <a:cxnLst/>
              <a:rect l="l" t="t" r="r" b="b"/>
              <a:pathLst>
                <a:path w="6053328" h="1370584">
                  <a:moveTo>
                    <a:pt x="12700" y="1345184"/>
                  </a:moveTo>
                  <a:lnTo>
                    <a:pt x="6040628" y="1345184"/>
                  </a:lnTo>
                  <a:lnTo>
                    <a:pt x="6040628" y="1357884"/>
                  </a:lnTo>
                  <a:lnTo>
                    <a:pt x="6027928" y="1357884"/>
                  </a:lnTo>
                  <a:lnTo>
                    <a:pt x="6027928" y="12700"/>
                  </a:lnTo>
                  <a:lnTo>
                    <a:pt x="6040628" y="12700"/>
                  </a:lnTo>
                  <a:lnTo>
                    <a:pt x="6040628" y="25400"/>
                  </a:lnTo>
                  <a:lnTo>
                    <a:pt x="12700" y="25400"/>
                  </a:lnTo>
                  <a:lnTo>
                    <a:pt x="12700" y="12700"/>
                  </a:lnTo>
                  <a:lnTo>
                    <a:pt x="25400" y="12700"/>
                  </a:lnTo>
                  <a:lnTo>
                    <a:pt x="25400" y="1357884"/>
                  </a:lnTo>
                  <a:lnTo>
                    <a:pt x="12700" y="1357884"/>
                  </a:lnTo>
                  <a:lnTo>
                    <a:pt x="12700" y="1345184"/>
                  </a:lnTo>
                  <a:moveTo>
                    <a:pt x="12700" y="1370584"/>
                  </a:moveTo>
                  <a:lnTo>
                    <a:pt x="0" y="1370584"/>
                  </a:lnTo>
                  <a:lnTo>
                    <a:pt x="0" y="0"/>
                  </a:lnTo>
                  <a:lnTo>
                    <a:pt x="6053328" y="0"/>
                  </a:lnTo>
                  <a:lnTo>
                    <a:pt x="6053328" y="1370584"/>
                  </a:lnTo>
                  <a:lnTo>
                    <a:pt x="12700" y="1370584"/>
                  </a:lnTo>
                  <a:close/>
                </a:path>
              </a:pathLst>
            </a:custGeom>
            <a:solidFill>
              <a:srgbClr val="1A1447"/>
            </a:solidFill>
          </p:spPr>
          <p:txBody>
            <a:bodyPr/>
            <a:lstStyle/>
            <a:p>
              <a:endParaRPr lang="fr-FR"/>
            </a:p>
          </p:txBody>
        </p:sp>
        <p:sp>
          <p:nvSpPr>
            <p:cNvPr id="5" name="Freeform 5"/>
            <p:cNvSpPr/>
            <p:nvPr/>
          </p:nvSpPr>
          <p:spPr>
            <a:xfrm>
              <a:off x="665480" y="192278"/>
              <a:ext cx="595884" cy="312293"/>
            </a:xfrm>
            <a:custGeom>
              <a:avLst/>
              <a:gdLst/>
              <a:ahLst/>
              <a:cxnLst/>
              <a:rect l="l" t="t" r="r" b="b"/>
              <a:pathLst>
                <a:path w="595884" h="312293">
                  <a:moveTo>
                    <a:pt x="0" y="312293"/>
                  </a:moveTo>
                  <a:lnTo>
                    <a:pt x="595884" y="312293"/>
                  </a:lnTo>
                  <a:lnTo>
                    <a:pt x="595884" y="0"/>
                  </a:lnTo>
                  <a:lnTo>
                    <a:pt x="0" y="0"/>
                  </a:lnTo>
                  <a:close/>
                </a:path>
              </a:pathLst>
            </a:custGeom>
            <a:solidFill>
              <a:srgbClr val="FFFFFF"/>
            </a:solidFill>
          </p:spPr>
          <p:txBody>
            <a:bodyPr/>
            <a:lstStyle/>
            <a:p>
              <a:endParaRPr lang="fr-FR"/>
            </a:p>
          </p:txBody>
        </p:sp>
        <p:sp>
          <p:nvSpPr>
            <p:cNvPr id="6" name="Freeform 6"/>
            <p:cNvSpPr/>
            <p:nvPr/>
          </p:nvSpPr>
          <p:spPr>
            <a:xfrm>
              <a:off x="3870960" y="1206627"/>
              <a:ext cx="25400" cy="354711"/>
            </a:xfrm>
            <a:custGeom>
              <a:avLst/>
              <a:gdLst/>
              <a:ahLst/>
              <a:cxnLst/>
              <a:rect l="l" t="t" r="r" b="b"/>
              <a:pathLst>
                <a:path w="25400" h="354711">
                  <a:moveTo>
                    <a:pt x="25400" y="0"/>
                  </a:moveTo>
                  <a:lnTo>
                    <a:pt x="25400" y="354711"/>
                  </a:lnTo>
                  <a:lnTo>
                    <a:pt x="0" y="354711"/>
                  </a:lnTo>
                  <a:lnTo>
                    <a:pt x="0" y="0"/>
                  </a:lnTo>
                  <a:close/>
                </a:path>
              </a:pathLst>
            </a:custGeom>
            <a:solidFill>
              <a:srgbClr val="EA8C4C"/>
            </a:solidFill>
          </p:spPr>
          <p:txBody>
            <a:bodyPr/>
            <a:lstStyle/>
            <a:p>
              <a:endParaRPr lang="fr-FR"/>
            </a:p>
          </p:txBody>
        </p:sp>
        <p:sp>
          <p:nvSpPr>
            <p:cNvPr id="7" name="Freeform 7"/>
            <p:cNvSpPr/>
            <p:nvPr/>
          </p:nvSpPr>
          <p:spPr>
            <a:xfrm>
              <a:off x="2249424" y="1206627"/>
              <a:ext cx="25400" cy="367157"/>
            </a:xfrm>
            <a:custGeom>
              <a:avLst/>
              <a:gdLst/>
              <a:ahLst/>
              <a:cxnLst/>
              <a:rect l="l" t="t" r="r" b="b"/>
              <a:pathLst>
                <a:path w="25400" h="367157">
                  <a:moveTo>
                    <a:pt x="25400" y="0"/>
                  </a:moveTo>
                  <a:lnTo>
                    <a:pt x="25400" y="367157"/>
                  </a:lnTo>
                  <a:lnTo>
                    <a:pt x="0" y="367157"/>
                  </a:lnTo>
                  <a:lnTo>
                    <a:pt x="0" y="0"/>
                  </a:lnTo>
                  <a:close/>
                </a:path>
              </a:pathLst>
            </a:custGeom>
            <a:solidFill>
              <a:srgbClr val="EA8C4C"/>
            </a:solidFill>
          </p:spPr>
          <p:txBody>
            <a:bodyPr/>
            <a:lstStyle/>
            <a:p>
              <a:endParaRPr lang="fr-FR"/>
            </a:p>
          </p:txBody>
        </p:sp>
        <p:sp>
          <p:nvSpPr>
            <p:cNvPr id="8" name="Freeform 8"/>
            <p:cNvSpPr/>
            <p:nvPr/>
          </p:nvSpPr>
          <p:spPr>
            <a:xfrm>
              <a:off x="665480" y="1206627"/>
              <a:ext cx="25400" cy="367157"/>
            </a:xfrm>
            <a:custGeom>
              <a:avLst/>
              <a:gdLst/>
              <a:ahLst/>
              <a:cxnLst/>
              <a:rect l="l" t="t" r="r" b="b"/>
              <a:pathLst>
                <a:path w="25400" h="367157">
                  <a:moveTo>
                    <a:pt x="25400" y="0"/>
                  </a:moveTo>
                  <a:lnTo>
                    <a:pt x="25400" y="367157"/>
                  </a:lnTo>
                  <a:lnTo>
                    <a:pt x="0" y="367157"/>
                  </a:lnTo>
                  <a:lnTo>
                    <a:pt x="0" y="0"/>
                  </a:lnTo>
                  <a:close/>
                </a:path>
              </a:pathLst>
            </a:custGeom>
            <a:solidFill>
              <a:srgbClr val="EA8C4C"/>
            </a:solidFill>
          </p:spPr>
          <p:txBody>
            <a:bodyPr/>
            <a:lstStyle/>
            <a:p>
              <a:endParaRPr lang="fr-FR"/>
            </a:p>
          </p:txBody>
        </p:sp>
        <p:sp>
          <p:nvSpPr>
            <p:cNvPr id="9" name="Freeform 9"/>
            <p:cNvSpPr/>
            <p:nvPr/>
          </p:nvSpPr>
          <p:spPr>
            <a:xfrm>
              <a:off x="5292598" y="63500"/>
              <a:ext cx="680212" cy="646176"/>
            </a:xfrm>
            <a:custGeom>
              <a:avLst/>
              <a:gdLst/>
              <a:ahLst/>
              <a:cxnLst/>
              <a:rect l="l" t="t" r="r" b="b"/>
              <a:pathLst>
                <a:path w="680212" h="646176">
                  <a:moveTo>
                    <a:pt x="340106" y="646049"/>
                  </a:moveTo>
                  <a:cubicBezTo>
                    <a:pt x="527939" y="646049"/>
                    <a:pt x="680212" y="501396"/>
                    <a:pt x="680212" y="322961"/>
                  </a:cubicBezTo>
                  <a:cubicBezTo>
                    <a:pt x="680212" y="144526"/>
                    <a:pt x="527939" y="0"/>
                    <a:pt x="340106" y="0"/>
                  </a:cubicBezTo>
                  <a:cubicBezTo>
                    <a:pt x="152273" y="0"/>
                    <a:pt x="0" y="144653"/>
                    <a:pt x="0" y="323088"/>
                  </a:cubicBezTo>
                  <a:cubicBezTo>
                    <a:pt x="0" y="501523"/>
                    <a:pt x="152273" y="646176"/>
                    <a:pt x="340106" y="646176"/>
                  </a:cubicBezTo>
                </a:path>
              </a:pathLst>
            </a:custGeom>
            <a:solidFill>
              <a:srgbClr val="1A1447"/>
            </a:solidFill>
          </p:spPr>
          <p:txBody>
            <a:bodyPr/>
            <a:lstStyle/>
            <a:p>
              <a:endParaRPr lang="fr-FR"/>
            </a:p>
          </p:txBody>
        </p:sp>
      </p:grpSp>
      <p:sp>
        <p:nvSpPr>
          <p:cNvPr id="10" name="Freeform 10"/>
          <p:cNvSpPr/>
          <p:nvPr/>
        </p:nvSpPr>
        <p:spPr>
          <a:xfrm>
            <a:off x="124501" y="3598307"/>
            <a:ext cx="2632405" cy="1903286"/>
          </a:xfrm>
          <a:custGeom>
            <a:avLst/>
            <a:gdLst/>
            <a:ahLst/>
            <a:cxnLst/>
            <a:rect l="l" t="t" r="r" b="b"/>
            <a:pathLst>
              <a:path w="2632405" h="1903286">
                <a:moveTo>
                  <a:pt x="0" y="0"/>
                </a:moveTo>
                <a:lnTo>
                  <a:pt x="2632405" y="0"/>
                </a:lnTo>
                <a:lnTo>
                  <a:pt x="2632405" y="1903285"/>
                </a:lnTo>
                <a:lnTo>
                  <a:pt x="0" y="1903285"/>
                </a:lnTo>
                <a:lnTo>
                  <a:pt x="0" y="0"/>
                </a:lnTo>
                <a:close/>
              </a:path>
            </a:pathLst>
          </a:custGeom>
          <a:blipFill>
            <a:blip r:embed="rId3"/>
            <a:stretch>
              <a:fillRect l="-517" r="-551"/>
            </a:stretch>
          </a:blipFill>
        </p:spPr>
        <p:txBody>
          <a:bodyPr/>
          <a:lstStyle/>
          <a:p>
            <a:endParaRPr lang="fr-FR"/>
          </a:p>
        </p:txBody>
      </p:sp>
      <p:sp>
        <p:nvSpPr>
          <p:cNvPr id="11" name="TextBox 11"/>
          <p:cNvSpPr txBox="1"/>
          <p:nvPr/>
        </p:nvSpPr>
        <p:spPr>
          <a:xfrm>
            <a:off x="737016" y="7563202"/>
            <a:ext cx="2885770" cy="1103605"/>
          </a:xfrm>
          <a:prstGeom prst="rect">
            <a:avLst/>
          </a:prstGeom>
        </p:spPr>
        <p:txBody>
          <a:bodyPr lIns="0" tIns="0" rIns="0" bIns="0" rtlCol="0" anchor="t">
            <a:spAutoFit/>
          </a:bodyPr>
          <a:lstStyle/>
          <a:p>
            <a:pPr algn="just">
              <a:lnSpc>
                <a:spcPts val="1439"/>
              </a:lnSpc>
            </a:pPr>
            <a:r>
              <a:rPr lang="en-US" sz="1200" i="1" spc="2">
                <a:solidFill>
                  <a:srgbClr val="231F20"/>
                </a:solidFill>
                <a:latin typeface="Open Sans Italics"/>
                <a:ea typeface="Open Sans Italics"/>
                <a:cs typeface="Open Sans Italics"/>
                <a:sym typeface="Open Sans Italics"/>
              </a:rPr>
              <a:t>To help international students improve their French proficiency. Mastering French language will make it easier to immerse yourself into French culture. It will en- hance more opportunities for your future academic &amp; professionnal life.</a:t>
            </a:r>
          </a:p>
        </p:txBody>
      </p:sp>
      <p:sp>
        <p:nvSpPr>
          <p:cNvPr id="12" name="TextBox 12"/>
          <p:cNvSpPr txBox="1"/>
          <p:nvPr/>
        </p:nvSpPr>
        <p:spPr>
          <a:xfrm>
            <a:off x="1440704" y="1472889"/>
            <a:ext cx="1191206" cy="430149"/>
          </a:xfrm>
          <a:prstGeom prst="rect">
            <a:avLst/>
          </a:prstGeom>
        </p:spPr>
        <p:txBody>
          <a:bodyPr lIns="0" tIns="0" rIns="0" bIns="0" rtlCol="0" anchor="t">
            <a:spAutoFit/>
          </a:bodyPr>
          <a:lstStyle/>
          <a:p>
            <a:pPr algn="l">
              <a:lnSpc>
                <a:spcPts val="1728"/>
              </a:lnSpc>
            </a:pPr>
            <a:r>
              <a:rPr lang="en-US" sz="1200" b="1" spc="4">
                <a:solidFill>
                  <a:srgbClr val="464395"/>
                </a:solidFill>
                <a:latin typeface="IBM Plex Sans Bold"/>
                <a:ea typeface="IBM Plex Sans Bold"/>
                <a:cs typeface="IBM Plex Sans Bold"/>
                <a:sym typeface="IBM Plex Sans Bold"/>
              </a:rPr>
              <a:t>INTAKES</a:t>
            </a:r>
          </a:p>
          <a:p>
            <a:pPr algn="l">
              <a:lnSpc>
                <a:spcPts val="1728"/>
              </a:lnSpc>
            </a:pPr>
            <a:r>
              <a:rPr lang="en-US" sz="1200" i="1" spc="2">
                <a:solidFill>
                  <a:srgbClr val="231F20"/>
                </a:solidFill>
                <a:latin typeface="Open Sans Italics"/>
                <a:ea typeface="Open Sans Italics"/>
                <a:cs typeface="Open Sans Italics"/>
                <a:sym typeface="Open Sans Italics"/>
              </a:rPr>
              <a:t>All year</a:t>
            </a:r>
          </a:p>
        </p:txBody>
      </p:sp>
      <p:sp>
        <p:nvSpPr>
          <p:cNvPr id="13" name="TextBox 13"/>
          <p:cNvSpPr txBox="1"/>
          <p:nvPr/>
        </p:nvSpPr>
        <p:spPr>
          <a:xfrm>
            <a:off x="2139915" y="9236240"/>
            <a:ext cx="3366945" cy="372085"/>
          </a:xfrm>
          <a:prstGeom prst="rect">
            <a:avLst/>
          </a:prstGeom>
        </p:spPr>
        <p:txBody>
          <a:bodyPr lIns="0" tIns="0" rIns="0" bIns="0" rtlCol="0" anchor="t">
            <a:spAutoFit/>
          </a:bodyPr>
          <a:lstStyle/>
          <a:p>
            <a:pPr algn="ctr">
              <a:lnSpc>
                <a:spcPts val="1439"/>
              </a:lnSpc>
            </a:pPr>
            <a:r>
              <a:rPr lang="en-US" sz="1200" i="1" spc="2">
                <a:solidFill>
                  <a:srgbClr val="231F20"/>
                </a:solidFill>
                <a:latin typeface="Open Sans Italics"/>
                <a:ea typeface="Open Sans Italics"/>
                <a:cs typeface="Open Sans Italics"/>
                <a:sym typeface="Open Sans Italics"/>
              </a:rPr>
              <a:t>The best improvements comes with a good start. So let’s start with a tiny test !</a:t>
            </a:r>
          </a:p>
        </p:txBody>
      </p:sp>
      <p:sp>
        <p:nvSpPr>
          <p:cNvPr id="14" name="TextBox 14"/>
          <p:cNvSpPr txBox="1"/>
          <p:nvPr/>
        </p:nvSpPr>
        <p:spPr>
          <a:xfrm>
            <a:off x="4636713" y="1472889"/>
            <a:ext cx="1373896" cy="612543"/>
          </a:xfrm>
          <a:prstGeom prst="rect">
            <a:avLst/>
          </a:prstGeom>
        </p:spPr>
        <p:txBody>
          <a:bodyPr lIns="0" tIns="0" rIns="0" bIns="0" rtlCol="0" anchor="t">
            <a:spAutoFit/>
          </a:bodyPr>
          <a:lstStyle/>
          <a:p>
            <a:pPr algn="l">
              <a:lnSpc>
                <a:spcPts val="1728"/>
              </a:lnSpc>
            </a:pPr>
            <a:r>
              <a:rPr lang="en-US" sz="1200" b="1" spc="4">
                <a:solidFill>
                  <a:srgbClr val="464395"/>
                </a:solidFill>
                <a:latin typeface="IBM Plex Sans Bold"/>
                <a:ea typeface="IBM Plex Sans Bold"/>
                <a:cs typeface="IBM Plex Sans Bold"/>
                <a:sym typeface="IBM Plex Sans Bold"/>
              </a:rPr>
              <a:t>ENROLMENT</a:t>
            </a:r>
          </a:p>
          <a:p>
            <a:pPr algn="l">
              <a:lnSpc>
                <a:spcPts val="1728"/>
              </a:lnSpc>
            </a:pPr>
            <a:r>
              <a:rPr lang="en-US" sz="1200" i="1" spc="2">
                <a:solidFill>
                  <a:srgbClr val="231F20"/>
                </a:solidFill>
                <a:latin typeface="Open Sans Italics"/>
                <a:ea typeface="Open Sans Italics"/>
                <a:cs typeface="Open Sans Italics"/>
                <a:sym typeface="Open Sans Italics"/>
              </a:rPr>
              <a:t>Written application</a:t>
            </a:r>
          </a:p>
          <a:p>
            <a:pPr algn="l">
              <a:lnSpc>
                <a:spcPts val="1152"/>
              </a:lnSpc>
            </a:pPr>
            <a:r>
              <a:rPr lang="en-US" sz="1200" i="1" spc="2">
                <a:solidFill>
                  <a:srgbClr val="231F20"/>
                </a:solidFill>
                <a:latin typeface="Open Sans Italics"/>
                <a:ea typeface="Open Sans Italics"/>
                <a:cs typeface="Open Sans Italics"/>
                <a:sym typeface="Open Sans Italics"/>
              </a:rPr>
              <a:t>and interview</a:t>
            </a:r>
          </a:p>
        </p:txBody>
      </p:sp>
      <p:sp>
        <p:nvSpPr>
          <p:cNvPr id="15" name="TextBox 15"/>
          <p:cNvSpPr txBox="1"/>
          <p:nvPr/>
        </p:nvSpPr>
        <p:spPr>
          <a:xfrm>
            <a:off x="988695" y="2824553"/>
            <a:ext cx="5529929" cy="554965"/>
          </a:xfrm>
          <a:prstGeom prst="rect">
            <a:avLst/>
          </a:prstGeom>
        </p:spPr>
        <p:txBody>
          <a:bodyPr lIns="0" tIns="0" rIns="0" bIns="0" rtlCol="0" anchor="t">
            <a:spAutoFit/>
          </a:bodyPr>
          <a:lstStyle/>
          <a:p>
            <a:pPr algn="ctr">
              <a:lnSpc>
                <a:spcPts val="1439"/>
              </a:lnSpc>
            </a:pPr>
            <a:r>
              <a:rPr lang="en-US" sz="1200" spc="4">
                <a:solidFill>
                  <a:srgbClr val="231F20"/>
                </a:solidFill>
                <a:latin typeface="IBM Plex Sans"/>
                <a:ea typeface="IBM Plex Sans"/>
                <a:cs typeface="IBM Plex Sans"/>
                <a:sym typeface="IBM Plex Sans"/>
              </a:rPr>
              <a:t>At ILCI, you can start from Full Beginner and achieve a working proficiency level. New sessions start every 12 weeks.</a:t>
            </a:r>
          </a:p>
          <a:p>
            <a:pPr algn="l">
              <a:lnSpc>
                <a:spcPts val="1439"/>
              </a:lnSpc>
            </a:pPr>
            <a:r>
              <a:rPr lang="en-US" sz="1200" spc="4">
                <a:solidFill>
                  <a:srgbClr val="231F20"/>
                </a:solidFill>
                <a:latin typeface="IBM Plex Sans"/>
                <a:ea typeface="IBM Plex Sans"/>
                <a:cs typeface="IBM Plex Sans"/>
                <a:sym typeface="IBM Plex Sans"/>
              </a:rPr>
              <a:t>You can apply directly as a FLE student or with the 1 year preparation program.</a:t>
            </a:r>
          </a:p>
        </p:txBody>
      </p:sp>
      <p:sp>
        <p:nvSpPr>
          <p:cNvPr id="16" name="TextBox 16"/>
          <p:cNvSpPr txBox="1"/>
          <p:nvPr/>
        </p:nvSpPr>
        <p:spPr>
          <a:xfrm>
            <a:off x="3796332" y="7406992"/>
            <a:ext cx="2867844" cy="1198855"/>
          </a:xfrm>
          <a:prstGeom prst="rect">
            <a:avLst/>
          </a:prstGeom>
        </p:spPr>
        <p:txBody>
          <a:bodyPr lIns="0" tIns="0" rIns="0" bIns="0" rtlCol="0" anchor="t">
            <a:spAutoFit/>
          </a:bodyPr>
          <a:lstStyle/>
          <a:p>
            <a:pPr algn="l">
              <a:lnSpc>
                <a:spcPts val="2400"/>
              </a:lnSpc>
            </a:pPr>
            <a:r>
              <a:rPr lang="en-US" sz="1200" i="1" spc="2">
                <a:solidFill>
                  <a:srgbClr val="231F20"/>
                </a:solidFill>
                <a:latin typeface="Open Sans Italics"/>
                <a:ea typeface="Open Sans Italics"/>
                <a:cs typeface="Open Sans Italics"/>
                <a:sym typeface="Open Sans Italics"/>
              </a:rPr>
              <a:t>• Half day classes</a:t>
            </a:r>
          </a:p>
          <a:p>
            <a:pPr algn="just">
              <a:lnSpc>
                <a:spcPts val="2400"/>
              </a:lnSpc>
            </a:pPr>
            <a:r>
              <a:rPr lang="en-US" sz="1200" i="1" spc="2">
                <a:solidFill>
                  <a:srgbClr val="231F20"/>
                </a:solidFill>
                <a:latin typeface="Open Sans Italics"/>
                <a:ea typeface="Open Sans Italics"/>
                <a:cs typeface="Open Sans Italics"/>
                <a:sym typeface="Open Sans Italics"/>
              </a:rPr>
              <a:t>• Optional speaking workshop everyday • Teachers with 10+ years experiences</a:t>
            </a:r>
          </a:p>
          <a:p>
            <a:pPr algn="l">
              <a:lnSpc>
                <a:spcPts val="2400"/>
              </a:lnSpc>
            </a:pPr>
            <a:r>
              <a:rPr lang="en-US" sz="1200" i="1" spc="2">
                <a:solidFill>
                  <a:srgbClr val="231F20"/>
                </a:solidFill>
                <a:latin typeface="Open Sans Italics"/>
                <a:ea typeface="Open Sans Italics"/>
                <a:cs typeface="Open Sans Italics"/>
                <a:sym typeface="Open Sans Italics"/>
              </a:rPr>
              <a:t>• Various cultural events</a:t>
            </a:r>
          </a:p>
        </p:txBody>
      </p:sp>
      <p:sp>
        <p:nvSpPr>
          <p:cNvPr id="17" name="TextBox 17"/>
          <p:cNvSpPr txBox="1"/>
          <p:nvPr/>
        </p:nvSpPr>
        <p:spPr>
          <a:xfrm>
            <a:off x="737016" y="7107622"/>
            <a:ext cx="1698955" cy="321907"/>
          </a:xfrm>
          <a:prstGeom prst="rect">
            <a:avLst/>
          </a:prstGeom>
        </p:spPr>
        <p:txBody>
          <a:bodyPr lIns="0" tIns="0" rIns="0" bIns="0" rtlCol="0" anchor="t">
            <a:spAutoFit/>
          </a:bodyPr>
          <a:lstStyle/>
          <a:p>
            <a:pPr algn="l">
              <a:lnSpc>
                <a:spcPts val="2520"/>
              </a:lnSpc>
            </a:pPr>
            <a:r>
              <a:rPr lang="en-US" sz="1800" b="1" i="1" spc="7">
                <a:solidFill>
                  <a:srgbClr val="EA8C39"/>
                </a:solidFill>
                <a:latin typeface="IBM Plex Sans Bold Italics"/>
                <a:ea typeface="IBM Plex Sans Bold Italics"/>
                <a:cs typeface="IBM Plex Sans Bold Italics"/>
                <a:sym typeface="IBM Plex Sans Bold Italics"/>
              </a:rPr>
              <a:t>OUR MISSIONS</a:t>
            </a:r>
          </a:p>
        </p:txBody>
      </p:sp>
      <p:sp>
        <p:nvSpPr>
          <p:cNvPr id="18" name="TextBox 18"/>
          <p:cNvSpPr txBox="1"/>
          <p:nvPr/>
        </p:nvSpPr>
        <p:spPr>
          <a:xfrm>
            <a:off x="1355303" y="715366"/>
            <a:ext cx="3281410" cy="606400"/>
          </a:xfrm>
          <a:prstGeom prst="rect">
            <a:avLst/>
          </a:prstGeom>
        </p:spPr>
        <p:txBody>
          <a:bodyPr lIns="0" tIns="0" rIns="0" bIns="0" rtlCol="0" anchor="t">
            <a:spAutoFit/>
          </a:bodyPr>
          <a:lstStyle/>
          <a:p>
            <a:pPr algn="l">
              <a:lnSpc>
                <a:spcPts val="2410"/>
              </a:lnSpc>
            </a:pPr>
            <a:r>
              <a:rPr lang="en-US" sz="1800" b="1" spc="7">
                <a:solidFill>
                  <a:srgbClr val="0047C4"/>
                </a:solidFill>
                <a:latin typeface="IBM Plex Sans Bold"/>
                <a:ea typeface="IBM Plex Sans Bold"/>
                <a:cs typeface="IBM Plex Sans Bold"/>
                <a:sym typeface="IBM Plex Sans Bold"/>
              </a:rPr>
              <a:t>[</a:t>
            </a:r>
            <a:r>
              <a:rPr lang="en-US" sz="1800" b="1" spc="7">
                <a:solidFill>
                  <a:srgbClr val="231F20"/>
                </a:solidFill>
                <a:latin typeface="IBM Plex Sans Bold"/>
                <a:ea typeface="IBM Plex Sans Bold"/>
                <a:cs typeface="IBM Plex Sans Bold"/>
                <a:sym typeface="IBM Plex Sans Bold"/>
              </a:rPr>
              <a:t>FLE</a:t>
            </a:r>
            <a:r>
              <a:rPr lang="en-US" sz="1800" b="1" spc="7">
                <a:solidFill>
                  <a:srgbClr val="D2232A"/>
                </a:solidFill>
                <a:latin typeface="IBM Plex Sans Bold"/>
                <a:ea typeface="IBM Plex Sans Bold"/>
                <a:cs typeface="IBM Plex Sans Bold"/>
                <a:sym typeface="IBM Plex Sans Bold"/>
              </a:rPr>
              <a:t>]</a:t>
            </a:r>
          </a:p>
          <a:p>
            <a:pPr algn="l">
              <a:lnSpc>
                <a:spcPts val="2410"/>
              </a:lnSpc>
            </a:pPr>
            <a:r>
              <a:rPr lang="en-US" sz="1800" b="1" spc="7">
                <a:solidFill>
                  <a:srgbClr val="1A1447"/>
                </a:solidFill>
                <a:latin typeface="IBM Plex Sans Bold"/>
                <a:ea typeface="IBM Plex Sans Bold"/>
                <a:cs typeface="IBM Plex Sans Bold"/>
                <a:sym typeface="IBM Plex Sans Bold"/>
              </a:rPr>
              <a:t>Français Langue Etrangère*</a:t>
            </a:r>
          </a:p>
        </p:txBody>
      </p:sp>
      <p:sp>
        <p:nvSpPr>
          <p:cNvPr id="19" name="TextBox 19"/>
          <p:cNvSpPr txBox="1"/>
          <p:nvPr/>
        </p:nvSpPr>
        <p:spPr>
          <a:xfrm>
            <a:off x="3796332" y="7107622"/>
            <a:ext cx="1605001" cy="321907"/>
          </a:xfrm>
          <a:prstGeom prst="rect">
            <a:avLst/>
          </a:prstGeom>
        </p:spPr>
        <p:txBody>
          <a:bodyPr lIns="0" tIns="0" rIns="0" bIns="0" rtlCol="0" anchor="t">
            <a:spAutoFit/>
          </a:bodyPr>
          <a:lstStyle/>
          <a:p>
            <a:pPr algn="l">
              <a:lnSpc>
                <a:spcPts val="2520"/>
              </a:lnSpc>
            </a:pPr>
            <a:r>
              <a:rPr lang="en-US" sz="1800" b="1" i="1" spc="7">
                <a:solidFill>
                  <a:srgbClr val="EA8C39"/>
                </a:solidFill>
                <a:latin typeface="IBM Plex Sans Bold Italics"/>
                <a:ea typeface="IBM Plex Sans Bold Italics"/>
                <a:cs typeface="IBM Plex Sans Bold Italics"/>
                <a:sym typeface="IBM Plex Sans Bold Italics"/>
              </a:rPr>
              <a:t>KEY FEATURES</a:t>
            </a:r>
          </a:p>
        </p:txBody>
      </p:sp>
      <p:sp>
        <p:nvSpPr>
          <p:cNvPr id="20" name="TextBox 20"/>
          <p:cNvSpPr txBox="1"/>
          <p:nvPr/>
        </p:nvSpPr>
        <p:spPr>
          <a:xfrm>
            <a:off x="6010608" y="660330"/>
            <a:ext cx="618392" cy="434102"/>
          </a:xfrm>
          <a:prstGeom prst="rect">
            <a:avLst/>
          </a:prstGeom>
        </p:spPr>
        <p:txBody>
          <a:bodyPr lIns="0" tIns="0" rIns="0" bIns="0" rtlCol="0" anchor="t">
            <a:spAutoFit/>
          </a:bodyPr>
          <a:lstStyle/>
          <a:p>
            <a:pPr algn="ctr">
              <a:lnSpc>
                <a:spcPts val="1679"/>
              </a:lnSpc>
            </a:pPr>
            <a:r>
              <a:rPr lang="en-US" sz="1399" b="1" spc="8">
                <a:solidFill>
                  <a:srgbClr val="FFFFFF"/>
                </a:solidFill>
                <a:latin typeface="IBM Plex Sans Bold"/>
                <a:ea typeface="IBM Plex Sans Bold"/>
                <a:cs typeface="IBM Plex Sans Bold"/>
                <a:sym typeface="IBM Plex Sans Bold"/>
              </a:rPr>
              <a:t>12 Weeks</a:t>
            </a:r>
          </a:p>
        </p:txBody>
      </p:sp>
      <p:sp>
        <p:nvSpPr>
          <p:cNvPr id="21" name="TextBox 99"/>
          <p:cNvSpPr txBox="1"/>
          <p:nvPr/>
        </p:nvSpPr>
        <p:spPr>
          <a:xfrm>
            <a:off x="6641763" y="9971913"/>
            <a:ext cx="341344" cy="240665"/>
          </a:xfrm>
          <a:prstGeom prst="rect">
            <a:avLst/>
          </a:prstGeom>
        </p:spPr>
        <p:txBody>
          <a:bodyPr lIns="0" tIns="0" rIns="0" bIns="0" rtlCol="0" anchor="t">
            <a:spAutoFit/>
          </a:bodyPr>
          <a:lstStyle/>
          <a:p>
            <a:pPr algn="l">
              <a:lnSpc>
                <a:spcPts val="1959"/>
              </a:lnSpc>
            </a:pPr>
            <a:r>
              <a:rPr lang="en-US" sz="1399" b="1" spc="8">
                <a:solidFill>
                  <a:srgbClr val="231F20"/>
                </a:solidFill>
                <a:latin typeface="IBM Plex Sans Bold"/>
                <a:ea typeface="IBM Plex Sans Bold"/>
                <a:cs typeface="IBM Plex Sans Bold"/>
                <a:sym typeface="IBM Plex Sans Bold"/>
              </a:rPr>
              <a:t>7</a:t>
            </a:r>
          </a:p>
        </p:txBody>
      </p:sp>
      <p:sp>
        <p:nvSpPr>
          <p:cNvPr id="22" name="TextBox 22"/>
          <p:cNvSpPr txBox="1"/>
          <p:nvPr/>
        </p:nvSpPr>
        <p:spPr>
          <a:xfrm>
            <a:off x="2637320" y="10283076"/>
            <a:ext cx="2515629" cy="160953"/>
          </a:xfrm>
          <a:prstGeom prst="rect">
            <a:avLst/>
          </a:prstGeom>
        </p:spPr>
        <p:txBody>
          <a:bodyPr lIns="0" tIns="0" rIns="0" bIns="0" rtlCol="0" anchor="t">
            <a:spAutoFit/>
          </a:bodyPr>
          <a:lstStyle/>
          <a:p>
            <a:pPr algn="l">
              <a:lnSpc>
                <a:spcPts val="1260"/>
              </a:lnSpc>
            </a:pPr>
            <a:r>
              <a:rPr lang="en-US" sz="900" i="1" spc="23">
                <a:solidFill>
                  <a:srgbClr val="939496"/>
                </a:solidFill>
                <a:latin typeface="Open Sans Italics"/>
                <a:ea typeface="Open Sans Italics"/>
                <a:cs typeface="Open Sans Italics"/>
                <a:sym typeface="Open Sans Italics"/>
              </a:rPr>
              <a:t>Etablissement d’enseignement supérieur privé</a:t>
            </a:r>
          </a:p>
        </p:txBody>
      </p:sp>
      <p:sp>
        <p:nvSpPr>
          <p:cNvPr id="23" name="TextBox 23"/>
          <p:cNvSpPr txBox="1"/>
          <p:nvPr/>
        </p:nvSpPr>
        <p:spPr>
          <a:xfrm>
            <a:off x="2086175" y="9890798"/>
            <a:ext cx="3342618" cy="186242"/>
          </a:xfrm>
          <a:prstGeom prst="rect">
            <a:avLst/>
          </a:prstGeom>
        </p:spPr>
        <p:txBody>
          <a:bodyPr lIns="0" tIns="0" rIns="0" bIns="0" rtlCol="0" anchor="t">
            <a:spAutoFit/>
          </a:bodyPr>
          <a:lstStyle/>
          <a:p>
            <a:pPr algn="l">
              <a:lnSpc>
                <a:spcPts val="1400"/>
              </a:lnSpc>
            </a:pPr>
            <a:r>
              <a:rPr lang="en-US" sz="1000" i="1" spc="2">
                <a:solidFill>
                  <a:srgbClr val="231F20"/>
                </a:solidFill>
                <a:latin typeface="Open Sans Italics"/>
                <a:ea typeface="Open Sans Italics"/>
                <a:cs typeface="Open Sans Italics"/>
                <a:sym typeface="Open Sans Italics"/>
              </a:rPr>
              <a:t>Get more information on our website www.ilci-education.fr</a:t>
            </a:r>
          </a:p>
        </p:txBody>
      </p:sp>
      <p:sp>
        <p:nvSpPr>
          <p:cNvPr id="24" name="TextBox 24"/>
          <p:cNvSpPr txBox="1"/>
          <p:nvPr/>
        </p:nvSpPr>
        <p:spPr>
          <a:xfrm>
            <a:off x="2998266" y="1472889"/>
            <a:ext cx="1510787" cy="430149"/>
          </a:xfrm>
          <a:prstGeom prst="rect">
            <a:avLst/>
          </a:prstGeom>
        </p:spPr>
        <p:txBody>
          <a:bodyPr lIns="0" tIns="0" rIns="0" bIns="0" rtlCol="0" anchor="t">
            <a:spAutoFit/>
          </a:bodyPr>
          <a:lstStyle/>
          <a:p>
            <a:pPr algn="l">
              <a:lnSpc>
                <a:spcPts val="1728"/>
              </a:lnSpc>
            </a:pPr>
            <a:r>
              <a:rPr lang="en-US" sz="1200" b="1" spc="4">
                <a:solidFill>
                  <a:srgbClr val="464395"/>
                </a:solidFill>
                <a:latin typeface="IBM Plex Sans Bold"/>
                <a:ea typeface="IBM Plex Sans Bold"/>
                <a:cs typeface="IBM Plex Sans Bold"/>
                <a:sym typeface="IBM Plex Sans Bold"/>
              </a:rPr>
              <a:t>REQUIREMENTS</a:t>
            </a:r>
          </a:p>
          <a:p>
            <a:pPr algn="l">
              <a:lnSpc>
                <a:spcPts val="1728"/>
              </a:lnSpc>
            </a:pPr>
            <a:r>
              <a:rPr lang="en-US" sz="1200" i="1" spc="2">
                <a:solidFill>
                  <a:srgbClr val="231F20"/>
                </a:solidFill>
                <a:latin typeface="Open Sans Italics"/>
                <a:ea typeface="Open Sans Italics"/>
                <a:cs typeface="Open Sans Italics"/>
                <a:sym typeface="Open Sans Italics"/>
              </a:rPr>
              <a:t>Age 18+</a:t>
            </a:r>
          </a:p>
        </p:txBody>
      </p:sp>
      <p:sp>
        <p:nvSpPr>
          <p:cNvPr id="25" name="TextBox 25"/>
          <p:cNvSpPr txBox="1"/>
          <p:nvPr/>
        </p:nvSpPr>
        <p:spPr>
          <a:xfrm>
            <a:off x="1031367" y="2414692"/>
            <a:ext cx="5529929" cy="180975"/>
          </a:xfrm>
          <a:prstGeom prst="rect">
            <a:avLst/>
          </a:prstGeom>
        </p:spPr>
        <p:txBody>
          <a:bodyPr lIns="0" tIns="0" rIns="0" bIns="0" rtlCol="0" anchor="t">
            <a:spAutoFit/>
          </a:bodyPr>
          <a:lstStyle/>
          <a:p>
            <a:pPr algn="l">
              <a:lnSpc>
                <a:spcPts val="1439"/>
              </a:lnSpc>
            </a:pPr>
            <a:r>
              <a:rPr lang="en-US" sz="1200" spc="4">
                <a:solidFill>
                  <a:srgbClr val="231F20"/>
                </a:solidFill>
                <a:latin typeface="IBM Plex Sans"/>
                <a:ea typeface="IBM Plex Sans"/>
                <a:cs typeface="IBM Plex Sans"/>
                <a:sym typeface="IBM Plex Sans"/>
              </a:rPr>
              <a:t>*French language for international student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447"/>
        </a:solidFill>
        <a:effectLst/>
      </p:bgPr>
    </p:bg>
    <p:spTree>
      <p:nvGrpSpPr>
        <p:cNvPr id="1" name=""/>
        <p:cNvGrpSpPr/>
        <p:nvPr/>
      </p:nvGrpSpPr>
      <p:grpSpPr>
        <a:xfrm>
          <a:off x="0" y="0"/>
          <a:ext cx="0" cy="0"/>
          <a:chOff x="0" y="0"/>
          <a:chExt cx="0" cy="0"/>
        </a:xfrm>
      </p:grpSpPr>
      <p:sp>
        <p:nvSpPr>
          <p:cNvPr id="2" name="Freeform 2"/>
          <p:cNvSpPr/>
          <p:nvPr/>
        </p:nvSpPr>
        <p:spPr>
          <a:xfrm>
            <a:off x="-2071975" y="2822610"/>
            <a:ext cx="11804085" cy="7869390"/>
          </a:xfrm>
          <a:custGeom>
            <a:avLst/>
            <a:gdLst/>
            <a:ahLst/>
            <a:cxnLst/>
            <a:rect l="l" t="t" r="r" b="b"/>
            <a:pathLst>
              <a:path w="11804085" h="7869390">
                <a:moveTo>
                  <a:pt x="0" y="0"/>
                </a:moveTo>
                <a:lnTo>
                  <a:pt x="11804085" y="0"/>
                </a:lnTo>
                <a:lnTo>
                  <a:pt x="11804085" y="7869390"/>
                </a:lnTo>
                <a:lnTo>
                  <a:pt x="0" y="7869390"/>
                </a:lnTo>
                <a:lnTo>
                  <a:pt x="0" y="0"/>
                </a:lnTo>
                <a:close/>
              </a:path>
            </a:pathLst>
          </a:custGeom>
          <a:blipFill>
            <a:blip r:embed="rId2"/>
            <a:stretch>
              <a:fillRect/>
            </a:stretch>
          </a:blipFill>
        </p:spPr>
        <p:txBody>
          <a:bodyPr/>
          <a:lstStyle/>
          <a:p>
            <a:endParaRPr lang="fr-FR"/>
          </a:p>
        </p:txBody>
      </p:sp>
      <p:grpSp>
        <p:nvGrpSpPr>
          <p:cNvPr id="3" name="Group 3"/>
          <p:cNvGrpSpPr>
            <a:grpSpLocks noChangeAspect="1"/>
          </p:cNvGrpSpPr>
          <p:nvPr/>
        </p:nvGrpSpPr>
        <p:grpSpPr>
          <a:xfrm>
            <a:off x="4364507" y="-63503"/>
            <a:ext cx="2409292" cy="4578696"/>
            <a:chOff x="0" y="0"/>
            <a:chExt cx="2409292" cy="4578693"/>
          </a:xfrm>
        </p:grpSpPr>
        <p:sp>
          <p:nvSpPr>
            <p:cNvPr id="4" name="Freeform 4"/>
            <p:cNvSpPr/>
            <p:nvPr/>
          </p:nvSpPr>
          <p:spPr>
            <a:xfrm>
              <a:off x="63500" y="63500"/>
              <a:ext cx="2282317" cy="4451731"/>
            </a:xfrm>
            <a:custGeom>
              <a:avLst/>
              <a:gdLst/>
              <a:ahLst/>
              <a:cxnLst/>
              <a:rect l="l" t="t" r="r" b="b"/>
              <a:pathLst>
                <a:path w="2282317" h="4451731">
                  <a:moveTo>
                    <a:pt x="0" y="4451731"/>
                  </a:moveTo>
                  <a:lnTo>
                    <a:pt x="2282317" y="4451731"/>
                  </a:lnTo>
                  <a:lnTo>
                    <a:pt x="2282317" y="0"/>
                  </a:lnTo>
                  <a:lnTo>
                    <a:pt x="0" y="0"/>
                  </a:lnTo>
                  <a:close/>
                </a:path>
              </a:pathLst>
            </a:custGeom>
            <a:solidFill>
              <a:srgbClr val="EA8C39"/>
            </a:solidFill>
          </p:spPr>
          <p:txBody>
            <a:bodyPr/>
            <a:lstStyle/>
            <a:p>
              <a:endParaRPr lang="fr-FR"/>
            </a:p>
          </p:txBody>
        </p:sp>
        <p:sp>
          <p:nvSpPr>
            <p:cNvPr id="5" name="Freeform 5"/>
            <p:cNvSpPr/>
            <p:nvPr/>
          </p:nvSpPr>
          <p:spPr>
            <a:xfrm>
              <a:off x="1175258" y="63500"/>
              <a:ext cx="76200" cy="2352929"/>
            </a:xfrm>
            <a:custGeom>
              <a:avLst/>
              <a:gdLst/>
              <a:ahLst/>
              <a:cxnLst/>
              <a:rect l="l" t="t" r="r" b="b"/>
              <a:pathLst>
                <a:path w="76200" h="2352929">
                  <a:moveTo>
                    <a:pt x="0" y="0"/>
                  </a:moveTo>
                  <a:lnTo>
                    <a:pt x="0" y="2352929"/>
                  </a:lnTo>
                  <a:lnTo>
                    <a:pt x="76200" y="2352929"/>
                  </a:lnTo>
                  <a:lnTo>
                    <a:pt x="76200" y="0"/>
                  </a:lnTo>
                  <a:close/>
                </a:path>
              </a:pathLst>
            </a:custGeom>
            <a:solidFill>
              <a:srgbClr val="EA8C43"/>
            </a:solidFill>
          </p:spPr>
          <p:txBody>
            <a:bodyPr/>
            <a:lstStyle/>
            <a:p>
              <a:endParaRPr lang="fr-FR"/>
            </a:p>
          </p:txBody>
        </p:sp>
      </p:grpSp>
      <p:sp>
        <p:nvSpPr>
          <p:cNvPr id="6" name="TextBox 6"/>
          <p:cNvSpPr txBox="1"/>
          <p:nvPr/>
        </p:nvSpPr>
        <p:spPr>
          <a:xfrm>
            <a:off x="4616996" y="2822610"/>
            <a:ext cx="1822240" cy="1447800"/>
          </a:xfrm>
          <a:prstGeom prst="rect">
            <a:avLst/>
          </a:prstGeom>
        </p:spPr>
        <p:txBody>
          <a:bodyPr lIns="0" tIns="0" rIns="0" bIns="0" rtlCol="0" anchor="t">
            <a:spAutoFit/>
          </a:bodyPr>
          <a:lstStyle/>
          <a:p>
            <a:pPr algn="l">
              <a:lnSpc>
                <a:spcPts val="2879"/>
              </a:lnSpc>
            </a:pPr>
            <a:r>
              <a:rPr lang="en-US" sz="2400" b="1" spc="9">
                <a:solidFill>
                  <a:srgbClr val="FFFFFF"/>
                </a:solidFill>
                <a:latin typeface="IBM Plex Sans Bold"/>
                <a:ea typeface="IBM Plex Sans Bold"/>
                <a:cs typeface="IBM Plex Sans Bold"/>
                <a:sym typeface="IBM Plex Sans Bold"/>
              </a:rPr>
              <a:t>NOTRE OBJECTIF, VOTRE RÉUSSITE !</a:t>
            </a:r>
          </a:p>
        </p:txBody>
      </p:sp>
      <p:grpSp>
        <p:nvGrpSpPr>
          <p:cNvPr id="7" name="Group 7"/>
          <p:cNvGrpSpPr/>
          <p:nvPr/>
        </p:nvGrpSpPr>
        <p:grpSpPr>
          <a:xfrm rot="-5400000">
            <a:off x="3306312" y="6411535"/>
            <a:ext cx="947376" cy="7973798"/>
            <a:chOff x="0" y="0"/>
            <a:chExt cx="339518" cy="2857629"/>
          </a:xfrm>
        </p:grpSpPr>
        <p:sp>
          <p:nvSpPr>
            <p:cNvPr id="8" name="Freeform 8"/>
            <p:cNvSpPr/>
            <p:nvPr/>
          </p:nvSpPr>
          <p:spPr>
            <a:xfrm>
              <a:off x="0" y="0"/>
              <a:ext cx="339518" cy="2857629"/>
            </a:xfrm>
            <a:custGeom>
              <a:avLst/>
              <a:gdLst/>
              <a:ahLst/>
              <a:cxnLst/>
              <a:rect l="l" t="t" r="r" b="b"/>
              <a:pathLst>
                <a:path w="339518" h="2857629">
                  <a:moveTo>
                    <a:pt x="0" y="0"/>
                  </a:moveTo>
                  <a:lnTo>
                    <a:pt x="339518" y="0"/>
                  </a:lnTo>
                  <a:lnTo>
                    <a:pt x="339518" y="2857629"/>
                  </a:lnTo>
                  <a:lnTo>
                    <a:pt x="0" y="2857629"/>
                  </a:lnTo>
                  <a:close/>
                </a:path>
              </a:pathLst>
            </a:custGeom>
            <a:solidFill>
              <a:srgbClr val="1A1447"/>
            </a:solidFill>
          </p:spPr>
          <p:txBody>
            <a:bodyPr/>
            <a:lstStyle/>
            <a:p>
              <a:endParaRPr lang="fr-FR"/>
            </a:p>
          </p:txBody>
        </p:sp>
        <p:sp>
          <p:nvSpPr>
            <p:cNvPr id="9" name="TextBox 9"/>
            <p:cNvSpPr txBox="1"/>
            <p:nvPr/>
          </p:nvSpPr>
          <p:spPr>
            <a:xfrm>
              <a:off x="0" y="-28575"/>
              <a:ext cx="339518" cy="2886204"/>
            </a:xfrm>
            <a:prstGeom prst="rect">
              <a:avLst/>
            </a:prstGeom>
          </p:spPr>
          <p:txBody>
            <a:bodyPr lIns="50800" tIns="50800" rIns="50800" bIns="50800" rtlCol="0" anchor="ctr"/>
            <a:lstStyle/>
            <a:p>
              <a:pPr algn="ctr">
                <a:lnSpc>
                  <a:spcPts val="1960"/>
                </a:lnSpc>
              </a:pPr>
              <a:endParaRPr/>
            </a:p>
          </p:txBody>
        </p:sp>
      </p:grpSp>
      <p:sp>
        <p:nvSpPr>
          <p:cNvPr id="10" name="TextBox 10"/>
          <p:cNvSpPr txBox="1"/>
          <p:nvPr/>
        </p:nvSpPr>
        <p:spPr>
          <a:xfrm>
            <a:off x="2522201" y="10329205"/>
            <a:ext cx="2515629" cy="151428"/>
          </a:xfrm>
          <a:prstGeom prst="rect">
            <a:avLst/>
          </a:prstGeom>
        </p:spPr>
        <p:txBody>
          <a:bodyPr lIns="0" tIns="0" rIns="0" bIns="0" rtlCol="0" anchor="t">
            <a:spAutoFit/>
          </a:bodyPr>
          <a:lstStyle/>
          <a:p>
            <a:pPr algn="l">
              <a:lnSpc>
                <a:spcPts val="1260"/>
              </a:lnSpc>
            </a:pPr>
            <a:r>
              <a:rPr lang="en-US" sz="900" i="1" spc="25">
                <a:solidFill>
                  <a:srgbClr val="FFFFFF"/>
                </a:solidFill>
                <a:latin typeface="IBM Plex Sans Italics"/>
                <a:ea typeface="IBM Plex Sans Italics"/>
                <a:cs typeface="IBM Plex Sans Italics"/>
                <a:sym typeface="IBM Plex Sans Italics"/>
              </a:rPr>
              <a:t>Etablissement d’enseignement supérieur privé</a:t>
            </a:r>
          </a:p>
        </p:txBody>
      </p:sp>
      <p:sp>
        <p:nvSpPr>
          <p:cNvPr id="11" name="TextBox 11"/>
          <p:cNvSpPr txBox="1"/>
          <p:nvPr/>
        </p:nvSpPr>
        <p:spPr>
          <a:xfrm>
            <a:off x="419171" y="525188"/>
            <a:ext cx="2551290" cy="1885950"/>
          </a:xfrm>
          <a:prstGeom prst="rect">
            <a:avLst/>
          </a:prstGeom>
        </p:spPr>
        <p:txBody>
          <a:bodyPr lIns="0" tIns="0" rIns="0" bIns="0" rtlCol="0" anchor="t">
            <a:spAutoFit/>
          </a:bodyPr>
          <a:lstStyle/>
          <a:p>
            <a:pPr algn="ctr">
              <a:lnSpc>
                <a:spcPts val="4954"/>
              </a:lnSpc>
            </a:pPr>
            <a:r>
              <a:rPr lang="en-US" sz="4128" b="1" spc="16">
                <a:solidFill>
                  <a:srgbClr val="FFFFFF"/>
                </a:solidFill>
                <a:latin typeface="IBM Plex Sans Bold"/>
                <a:ea typeface="IBM Plex Sans Bold"/>
                <a:cs typeface="IBM Plex Sans Bold"/>
                <a:sym typeface="IBM Plex Sans Bold"/>
              </a:rPr>
              <a:t>BAC+1</a:t>
            </a:r>
          </a:p>
          <a:p>
            <a:pPr algn="ctr">
              <a:lnSpc>
                <a:spcPts val="4954"/>
              </a:lnSpc>
            </a:pPr>
            <a:r>
              <a:rPr lang="en-US" sz="4128" b="1" spc="16">
                <a:solidFill>
                  <a:srgbClr val="FFFFFF"/>
                </a:solidFill>
                <a:latin typeface="IBM Plex Sans Bold"/>
                <a:ea typeface="IBM Plex Sans Bold"/>
                <a:cs typeface="IBM Plex Sans Bold"/>
                <a:sym typeface="IBM Plex Sans Bold"/>
              </a:rPr>
              <a:t>BAC+2</a:t>
            </a:r>
          </a:p>
          <a:p>
            <a:pPr algn="ctr">
              <a:lnSpc>
                <a:spcPts val="4954"/>
              </a:lnSpc>
              <a:spcBef>
                <a:spcPct val="0"/>
              </a:spcBef>
            </a:pPr>
            <a:r>
              <a:rPr lang="en-US" sz="4128" b="1" spc="16">
                <a:solidFill>
                  <a:srgbClr val="FFFFFF"/>
                </a:solidFill>
                <a:latin typeface="IBM Plex Sans Bold"/>
                <a:ea typeface="IBM Plex Sans Bold"/>
                <a:cs typeface="IBM Plex Sans Bold"/>
                <a:sym typeface="IBM Plex Sans Bold"/>
              </a:rPr>
              <a:t>BAC+3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564</TotalTime>
  <Words>2063</Words>
  <Application>Microsoft Office PowerPoint</Application>
  <PresentationFormat>Personnalisé</PresentationFormat>
  <Paragraphs>413</Paragraphs>
  <Slides>23</Slides>
  <Notes>0</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23</vt:i4>
      </vt:variant>
    </vt:vector>
  </HeadingPairs>
  <TitlesOfParts>
    <vt:vector size="39" baseType="lpstr">
      <vt:lpstr>Tex Gyre Termes Bold</vt:lpstr>
      <vt:lpstr>Calibri</vt:lpstr>
      <vt:lpstr>Montserrat Classic</vt:lpstr>
      <vt:lpstr>Arial</vt:lpstr>
      <vt:lpstr>League Gothic</vt:lpstr>
      <vt:lpstr>IBM Plex Sans Bold</vt:lpstr>
      <vt:lpstr>Open Sans Bold Italics</vt:lpstr>
      <vt:lpstr>Tex Gyre Termes</vt:lpstr>
      <vt:lpstr>IBM Plex Sans Italics</vt:lpstr>
      <vt:lpstr>Open Sans Italics</vt:lpstr>
      <vt:lpstr>IBM Plex Sans Bold Italics</vt:lpstr>
      <vt:lpstr>Open Sans Bold</vt:lpstr>
      <vt:lpstr>League Gothic Italics</vt:lpstr>
      <vt:lpstr>IBM Plex Sans</vt:lpstr>
      <vt:lpstr>Canva Sans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Copie de BROCHURE 2025</dc:title>
  <dc:creator>Administrateur</dc:creator>
  <cp:lastModifiedBy>clement de lacoste</cp:lastModifiedBy>
  <cp:revision>48</cp:revision>
  <dcterms:created xsi:type="dcterms:W3CDTF">2006-08-16T00:00:00Z</dcterms:created>
  <dcterms:modified xsi:type="dcterms:W3CDTF">2026-01-30T09:56:26Z</dcterms:modified>
  <dc:identifier>DAG3WCGI1EQ</dc:identifier>
</cp:coreProperties>
</file>